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89" r:id="rId3"/>
    <p:sldId id="290" r:id="rId4"/>
    <p:sldId id="261" r:id="rId5"/>
    <p:sldId id="262" r:id="rId6"/>
    <p:sldId id="316" r:id="rId7"/>
    <p:sldId id="333" r:id="rId8"/>
    <p:sldId id="308" r:id="rId9"/>
    <p:sldId id="302" r:id="rId10"/>
    <p:sldId id="263" r:id="rId11"/>
    <p:sldId id="264" r:id="rId12"/>
    <p:sldId id="351" r:id="rId13"/>
    <p:sldId id="347" r:id="rId14"/>
    <p:sldId id="266" r:id="rId15"/>
    <p:sldId id="334" r:id="rId16"/>
    <p:sldId id="318" r:id="rId17"/>
    <p:sldId id="319" r:id="rId18"/>
    <p:sldId id="348" r:id="rId19"/>
    <p:sldId id="304" r:id="rId20"/>
    <p:sldId id="352" r:id="rId21"/>
    <p:sldId id="345" r:id="rId22"/>
    <p:sldId id="322" r:id="rId23"/>
    <p:sldId id="291" r:id="rId24"/>
    <p:sldId id="298" r:id="rId25"/>
    <p:sldId id="313" r:id="rId26"/>
    <p:sldId id="323" r:id="rId27"/>
    <p:sldId id="324" r:id="rId28"/>
    <p:sldId id="326" r:id="rId29"/>
    <p:sldId id="315" r:id="rId30"/>
    <p:sldId id="335" r:id="rId31"/>
    <p:sldId id="336" r:id="rId32"/>
    <p:sldId id="353" r:id="rId33"/>
    <p:sldId id="337" r:id="rId34"/>
    <p:sldId id="338" r:id="rId35"/>
    <p:sldId id="339" r:id="rId36"/>
    <p:sldId id="340" r:id="rId37"/>
    <p:sldId id="341" r:id="rId38"/>
    <p:sldId id="344" r:id="rId39"/>
    <p:sldId id="354" r:id="rId40"/>
    <p:sldId id="346" r:id="rId41"/>
    <p:sldId id="350" r:id="rId42"/>
    <p:sldId id="349" r:id="rId43"/>
  </p:sldIdLst>
  <p:sldSz cx="9144000" cy="6858000" type="screen4x3"/>
  <p:notesSz cx="6858000" cy="9144000"/>
  <p:custDataLst>
    <p:tags r:id="rId4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7228B-A51A-4E57-85AA-BAB137AC2F89}" type="datetimeFigureOut">
              <a:rPr lang="en-US" smtClean="0"/>
              <a:pPr/>
              <a:t>8/31/2012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5D15D-C678-4025-BE92-FEDD32DED09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D15D-C678-4025-BE92-FEDD32DED09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8/31/2012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8/31/2012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8/31/2012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8/31/2012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8/31/2012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8/31/2012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8/31/2012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8/31/2012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8/31/2012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8/31/2012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8/31/2012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23650-DAC4-4EE2-9CC7-CE45B3EB0B3D}" type="datetimeFigureOut">
              <a:rPr lang="en-US" smtClean="0"/>
              <a:pPr/>
              <a:t>8/31/2012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12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Average Rate of Change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The Derivative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accent1"/>
                </a:solidFill>
              </a:rPr>
              <a:t>Last Lecture’s Summary</a:t>
            </a:r>
            <a:endParaRPr lang="en-US" u="sng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909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Covered Sections 15.1 and 15.2: Limits and Continuity</a:t>
            </a:r>
          </a:p>
          <a:p>
            <a:r>
              <a:rPr lang="en-US" dirty="0" smtClean="0"/>
              <a:t>Limits</a:t>
            </a:r>
          </a:p>
          <a:p>
            <a:r>
              <a:rPr lang="en-US" dirty="0" smtClean="0"/>
              <a:t>Properties of Limits, and</a:t>
            </a:r>
          </a:p>
          <a:p>
            <a:r>
              <a:rPr lang="en-US" dirty="0" smtClean="0"/>
              <a:t>Continuity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accent1"/>
                </a:solidFill>
              </a:rPr>
              <a:t>Today</a:t>
            </a:r>
            <a:endParaRPr lang="en-US" u="sng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We will cover sections 15.3 and 15.4: Average Rate of Change and The Derivative</a:t>
            </a:r>
          </a:p>
          <a:p>
            <a:r>
              <a:rPr lang="en-US" dirty="0" smtClean="0"/>
              <a:t>Average rate of change</a:t>
            </a:r>
          </a:p>
          <a:p>
            <a:r>
              <a:rPr lang="en-US" dirty="0" smtClean="0"/>
              <a:t>The difference quotient</a:t>
            </a:r>
          </a:p>
          <a:p>
            <a:r>
              <a:rPr lang="en-US" dirty="0" smtClean="0"/>
              <a:t>Instantaneous rate of change</a:t>
            </a:r>
          </a:p>
          <a:p>
            <a:r>
              <a:rPr lang="en-US" dirty="0" smtClean="0"/>
              <a:t>Slope of a curve</a:t>
            </a:r>
          </a:p>
          <a:p>
            <a:r>
              <a:rPr lang="en-US" dirty="0" smtClean="0"/>
              <a:t>The derivative</a:t>
            </a:r>
          </a:p>
          <a:p>
            <a:r>
              <a:rPr lang="en-US" dirty="0" smtClean="0"/>
              <a:t>Using and interpreting the derivative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slope of a straight line can be determined by the </a:t>
            </a:r>
            <a:r>
              <a:rPr lang="en-US" b="1" dirty="0" smtClean="0"/>
              <a:t>two-point formula</a:t>
            </a:r>
            <a:endParaRPr lang="en-US" dirty="0" smtClean="0"/>
          </a:p>
        </p:txBody>
      </p:sp>
      <p:sp>
        <p:nvSpPr>
          <p:cNvPr id="5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u="sng" dirty="0" smtClean="0">
                <a:solidFill>
                  <a:schemeClr val="tx2"/>
                </a:solidFill>
                <a:latin typeface="+mn-lt"/>
              </a:rPr>
              <a:t>Average Rate of Change and the Slope</a:t>
            </a:r>
            <a:endParaRPr lang="en-US" u="sng" dirty="0">
              <a:solidFill>
                <a:schemeClr val="tx2"/>
              </a:solidFill>
              <a:latin typeface="+mn-lt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971800" y="3125788"/>
          <a:ext cx="2890838" cy="1141412"/>
        </p:xfrm>
        <a:graphic>
          <a:graphicData uri="http://schemas.openxmlformats.org/presentationml/2006/ole">
            <p:oleObj spid="_x0000_s1026" name="Equation" r:id="rId3" imgW="109188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15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The following figure illustrates the graph of a linear function. With linear functions the slope is constant over the domain if the function. The slope provides an </a:t>
            </a:r>
            <a:r>
              <a:rPr lang="en-US" i="1" dirty="0" smtClean="0"/>
              <a:t>exact measure</a:t>
            </a:r>
            <a:r>
              <a:rPr lang="en-US" dirty="0" smtClean="0"/>
              <a:t> of the rate of change in the value of </a:t>
            </a:r>
            <a:r>
              <a:rPr lang="en-US" i="1" dirty="0" smtClean="0"/>
              <a:t>y</a:t>
            </a:r>
            <a:r>
              <a:rPr lang="en-US" dirty="0" smtClean="0"/>
              <a:t> with respect to a change in the value of </a:t>
            </a:r>
            <a:r>
              <a:rPr lang="en-US" i="1" dirty="0" smtClean="0"/>
              <a:t>x.</a:t>
            </a:r>
            <a:r>
              <a:rPr lang="en-US" dirty="0" smtClean="0"/>
              <a:t>  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724400" y="6172200"/>
            <a:ext cx="3505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4724400" y="3429000"/>
            <a:ext cx="0" cy="2743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4724400" y="3276600"/>
            <a:ext cx="2514600" cy="2057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334000" y="4876800"/>
            <a:ext cx="1066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6400800" y="3962400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6400800" y="4191000"/>
          <a:ext cx="457200" cy="431515"/>
        </p:xfrm>
        <a:graphic>
          <a:graphicData uri="http://schemas.openxmlformats.org/presentationml/2006/ole">
            <p:oleObj spid="_x0000_s2050" name="Equation" r:id="rId3" imgW="215640" imgH="203040" progId="Equation.3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5791200" y="4863558"/>
          <a:ext cx="407988" cy="337091"/>
        </p:xfrm>
        <a:graphic>
          <a:graphicData uri="http://schemas.openxmlformats.org/presentationml/2006/ole">
            <p:oleObj spid="_x0000_s2051" name="Equation" r:id="rId4" imgW="215640" imgH="177480" progId="Equation.3">
              <p:embed/>
            </p:oleObj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6172200" y="358140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5105400" y="449580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1500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If the function in the above figure represents a cost function and </a:t>
            </a:r>
            <a:r>
              <a:rPr lang="en-US" i="1" dirty="0" smtClean="0"/>
              <a:t>x</a:t>
            </a:r>
            <a:r>
              <a:rPr lang="en-US" dirty="0" smtClean="0"/>
              <a:t> equals the number of units produced, the slope indicates the rate at which total cost increases with respect to changes in the level of output.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With </a:t>
            </a:r>
            <a:r>
              <a:rPr lang="en-US" i="1" dirty="0" smtClean="0"/>
              <a:t>nonlinear functions</a:t>
            </a:r>
            <a:r>
              <a:rPr lang="en-US" dirty="0" smtClean="0"/>
              <a:t> the rate of change in the value of </a:t>
            </a:r>
            <a:r>
              <a:rPr lang="en-US" i="1" dirty="0" smtClean="0"/>
              <a:t>y</a:t>
            </a:r>
            <a:r>
              <a:rPr lang="en-US" dirty="0" smtClean="0"/>
              <a:t> with respect to a change in </a:t>
            </a:r>
            <a:r>
              <a:rPr lang="en-US" i="1" dirty="0" smtClean="0"/>
              <a:t>x</a:t>
            </a:r>
            <a:r>
              <a:rPr lang="en-US" dirty="0" smtClean="0"/>
              <a:t> is </a:t>
            </a:r>
            <a:r>
              <a:rPr lang="en-US" i="1" dirty="0" smtClean="0"/>
              <a:t>not constant.</a:t>
            </a:r>
            <a:r>
              <a:rPr lang="en-US" dirty="0" smtClean="0"/>
              <a:t> However, one way of describing nonlinear functions is by the </a:t>
            </a:r>
            <a:r>
              <a:rPr lang="en-US" b="1" dirty="0" smtClean="0"/>
              <a:t>average rate of change</a:t>
            </a:r>
            <a:r>
              <a:rPr lang="en-US" dirty="0" smtClean="0"/>
              <a:t> over some interval.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943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 smtClean="0">
                <a:solidFill>
                  <a:schemeClr val="tx2"/>
                </a:solidFill>
              </a:rPr>
              <a:t>Example</a:t>
            </a:r>
          </a:p>
          <a:p>
            <a:pPr marL="0" indent="0" algn="just">
              <a:buNone/>
            </a:pPr>
            <a:r>
              <a:rPr lang="en-US" dirty="0" smtClean="0"/>
              <a:t>Assume that a person takes an automobile trip and that the distance travelled </a:t>
            </a:r>
            <a:r>
              <a:rPr lang="en-US" i="1" dirty="0" smtClean="0"/>
              <a:t>d</a:t>
            </a:r>
            <a:r>
              <a:rPr lang="en-US" dirty="0" smtClean="0"/>
              <a:t> can be estimated as a function of time </a:t>
            </a:r>
            <a:r>
              <a:rPr lang="en-US" i="1" dirty="0" smtClean="0"/>
              <a:t>t</a:t>
            </a:r>
            <a:r>
              <a:rPr lang="en-US" dirty="0" smtClean="0"/>
              <a:t> by the nonlinear function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where </a:t>
            </a:r>
            <a:r>
              <a:rPr lang="en-US" i="1" dirty="0" smtClean="0"/>
              <a:t>d</a:t>
            </a:r>
            <a:r>
              <a:rPr lang="en-US" dirty="0" smtClean="0"/>
              <a:t> is measured in miles, </a:t>
            </a:r>
            <a:r>
              <a:rPr lang="en-US" i="1" dirty="0" smtClean="0"/>
              <a:t>t</a:t>
            </a:r>
            <a:r>
              <a:rPr lang="en-US" dirty="0" smtClean="0"/>
              <a:t> in hours, and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During this 5-hour journey the speed of the car may change continuously (</a:t>
            </a:r>
            <a:r>
              <a:rPr lang="en-US" dirty="0" smtClean="0"/>
              <a:t>e.g., </a:t>
            </a:r>
            <a:r>
              <a:rPr lang="en-US" dirty="0" smtClean="0"/>
              <a:t>because of traffic lights, rest stops, etc</a:t>
            </a:r>
            <a:r>
              <a:rPr lang="en-US" dirty="0" smtClean="0"/>
              <a:t>.).</a:t>
            </a:r>
            <a:endParaRPr lang="en-US" dirty="0" smtClean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628900" y="3200400"/>
          <a:ext cx="3695700" cy="739140"/>
        </p:xfrm>
        <a:graphic>
          <a:graphicData uri="http://schemas.openxmlformats.org/presentationml/2006/ole">
            <p:oleObj spid="_x0000_s3074" name="Equation" r:id="rId3" imgW="1143000" imgH="22860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3505200" y="4419600"/>
          <a:ext cx="1600200" cy="533400"/>
        </p:xfrm>
        <a:graphic>
          <a:graphicData uri="http://schemas.openxmlformats.org/presentationml/2006/ole">
            <p:oleObj spid="_x0000_s3075" name="Equation" r:id="rId4" imgW="533160" imgH="177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71500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After 1 hour, the total distance traveled is</a:t>
            </a:r>
          </a:p>
          <a:p>
            <a:pPr marL="0" indent="0" algn="just">
              <a:buNone/>
            </a:pPr>
            <a:r>
              <a:rPr lang="en-US" dirty="0" smtClean="0"/>
              <a:t>		 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(1) = 8(1)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+ 8(1)</a:t>
            </a:r>
          </a:p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	= 16 miles</a:t>
            </a:r>
          </a:p>
          <a:p>
            <a:pPr marL="0" indent="0" algn="just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The average rate of change in the distance traveled with respect to a change in time during a time interval (better known as average velocity) is computed as</a:t>
            </a:r>
          </a:p>
          <a:p>
            <a:pPr marL="0" indent="0">
              <a:buNone/>
            </a:pPr>
            <a:r>
              <a:rPr lang="en-US" dirty="0" smtClean="0"/>
              <a:t>			Distance traveled</a:t>
            </a:r>
          </a:p>
          <a:p>
            <a:pPr marL="0" indent="0">
              <a:buNone/>
            </a:pPr>
            <a:r>
              <a:rPr lang="en-US" dirty="0" smtClean="0"/>
              <a:t>			   Time traveled</a:t>
            </a:r>
          </a:p>
          <a:p>
            <a:pPr marL="0" indent="0">
              <a:buNone/>
            </a:pPr>
            <a:r>
              <a:rPr lang="en-US" dirty="0" smtClean="0"/>
              <a:t>For the first hour of this trip, the average velocity equals.</a:t>
            </a:r>
          </a:p>
          <a:p>
            <a:pPr marL="0" indent="0">
              <a:buNone/>
            </a:pPr>
            <a:r>
              <a:rPr lang="en-US" dirty="0" smtClean="0"/>
              <a:t>       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	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(1) –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(0)	    16 – 0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	   1 – 0	         1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4800600"/>
            <a:ext cx="739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------ = ------------- = ---------- = 16 mph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124200" y="3048000"/>
            <a:ext cx="3200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7912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The distance traveled at the end of 2 hours is</a:t>
            </a:r>
          </a:p>
          <a:p>
            <a:pPr marL="0" indent="0" algn="ctr">
              <a:buNone/>
            </a:pPr>
            <a:r>
              <a:rPr lang="en-US" dirty="0" smtClean="0"/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(2) = 8(2)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+ 8(2)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	     = 32 + 16 = 48 miles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The distance traveled during the second hours is</a:t>
            </a:r>
          </a:p>
          <a:p>
            <a:pPr marL="0" indent="0" algn="ctr">
              <a:buNone/>
            </a:pPr>
            <a:r>
              <a:rPr lang="en-US" dirty="0" smtClean="0"/>
              <a:t>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 =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(2) –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(1)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	      = 48 – 16 = 32 miles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The average velocity for the second hour equals</a:t>
            </a:r>
          </a:p>
          <a:p>
            <a:pPr>
              <a:buNone/>
            </a:pPr>
            <a:r>
              <a:rPr lang="en-US" dirty="0" smtClean="0"/>
              <a:t>				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 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	   32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 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	    1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124200" y="4953000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----- = ------ = 32 mph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867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The average velocity for the second hour is different compared with that for the first hour.</a:t>
            </a:r>
          </a:p>
          <a:p>
            <a:pPr marL="0" indent="0" algn="just">
              <a:buNone/>
            </a:pPr>
            <a:r>
              <a:rPr lang="en-US" dirty="0" smtClean="0"/>
              <a:t>	The average velocity during the first 2 hours is the total distance traveled during that period divided by the time traveled, or</a:t>
            </a:r>
          </a:p>
          <a:p>
            <a:pPr marL="0" indent="0" algn="just">
              <a:buNone/>
            </a:pPr>
            <a:r>
              <a:rPr lang="en-US" dirty="0" smtClean="0"/>
              <a:t>	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     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(2) –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(0)       48 – 0</a:t>
            </a:r>
          </a:p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 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	      2 – 0 	           2</a:t>
            </a:r>
          </a:p>
          <a:p>
            <a:pPr marL="0" indent="0" algn="just">
              <a:buNone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95400" y="335280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----- = -------------- = --------- = 24 mph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1"/>
            <a:ext cx="8229600" cy="220980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Consider two points A and B in the following Fig. The straight line connecting these two point on f is referred to as a secant line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638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In moving from point A to point B, the change in the value of x is (x +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x) – x, or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x. </a:t>
            </a:r>
            <a:r>
              <a:rPr lang="en-US" dirty="0" smtClean="0">
                <a:cs typeface="Times New Roman" pitchFamily="18" charset="0"/>
              </a:rPr>
              <a:t>The associated change in the value of y is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ctr">
              <a:buNone/>
            </a:pP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 =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(x +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x) –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(x)</a:t>
            </a:r>
          </a:p>
          <a:p>
            <a:pPr marL="0" indent="0">
              <a:buNone/>
            </a:pPr>
            <a:r>
              <a:rPr lang="en-US" dirty="0" smtClean="0">
                <a:cs typeface="Times New Roman" pitchFamily="18" charset="0"/>
              </a:rPr>
              <a:t>The ratio of these changes is.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       f(x +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x) – f(x)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		  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 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US" dirty="0" smtClean="0"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 smtClean="0">
                <a:cs typeface="Times New Roman" pitchFamily="18" charset="0"/>
              </a:rPr>
              <a:t>The above equation is sometimes referred to as the difference quotient.</a:t>
            </a:r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209800" y="365760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----- = ---------------------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DEFINITION: THE DIFFERENCE QUOTIENT</a:t>
            </a:r>
          </a:p>
          <a:p>
            <a:pPr marL="0" indent="0" algn="just">
              <a:buNone/>
            </a:pPr>
            <a:r>
              <a:rPr lang="en-US" dirty="0" smtClean="0"/>
              <a:t>Given any two points on a function f having coordinates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[x, f(x)] </a:t>
            </a:r>
            <a:r>
              <a:rPr lang="en-US" dirty="0" smtClean="0"/>
              <a:t>and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[(x +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Δx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), f(x + </a:t>
            </a:r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x)]</a:t>
            </a:r>
            <a:r>
              <a:rPr lang="en-US" dirty="0" smtClean="0">
                <a:cs typeface="Times New Roman" pitchFamily="18" charset="0"/>
              </a:rPr>
              <a:t>, the difference quotient provides a general expression which represents.</a:t>
            </a:r>
          </a:p>
          <a:p>
            <a:pPr marL="854075" indent="-854075" algn="just">
              <a:buNone/>
            </a:pPr>
            <a:r>
              <a:rPr lang="en-US" dirty="0" smtClean="0">
                <a:cs typeface="Times New Roman" pitchFamily="18" charset="0"/>
              </a:rPr>
              <a:t>I-	the average rate of change in the value of y with respect to the change in x while moving from </a:t>
            </a:r>
          </a:p>
          <a:p>
            <a:pPr marL="854075" indent="-854075" algn="ctr">
              <a:buNone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[x, f(x)] to [(x + </a:t>
            </a:r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x), f(x + </a:t>
            </a:r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x)]</a:t>
            </a:r>
          </a:p>
          <a:p>
            <a:pPr marL="914400" indent="-914400" algn="just">
              <a:buNone/>
            </a:pPr>
            <a:r>
              <a:rPr lang="en-US" dirty="0" smtClean="0">
                <a:cs typeface="Times New Roman" pitchFamily="18" charset="0"/>
              </a:rPr>
              <a:t>II-	The slope of the secant line connecting the two points.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609600"/>
            <a:ext cx="8305800" cy="5638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638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 smtClean="0">
                <a:solidFill>
                  <a:schemeClr val="tx2"/>
                </a:solidFill>
              </a:rPr>
              <a:t>Example</a:t>
            </a:r>
          </a:p>
          <a:p>
            <a:pPr marL="514350" indent="-514350" algn="just">
              <a:buAutoNum type="alphaLcParenBoth"/>
            </a:pPr>
            <a:r>
              <a:rPr lang="en-US" dirty="0" smtClean="0"/>
              <a:t>Find the general expression for the difference quotient of the function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 =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(x) = x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/>
              <a:t>.</a:t>
            </a:r>
          </a:p>
          <a:p>
            <a:pPr marL="514350" indent="-514350" algn="just">
              <a:buAutoNum type="alphaLcParenBoth"/>
            </a:pPr>
            <a:endParaRPr lang="en-US" dirty="0" smtClean="0"/>
          </a:p>
          <a:p>
            <a:pPr marL="514350" indent="-514350" algn="just">
              <a:buAutoNum type="alphaLcParenBoth"/>
            </a:pPr>
            <a:r>
              <a:rPr lang="en-US" dirty="0" smtClean="0"/>
              <a:t>Find the slope of the line connecting (-2, 4) and (3, 9) using the two-point formula.</a:t>
            </a:r>
          </a:p>
          <a:p>
            <a:pPr marL="514350" indent="-514350" algn="just">
              <a:buAutoNum type="alphaLcParenBoth"/>
            </a:pPr>
            <a:endParaRPr lang="en-US" dirty="0" smtClean="0"/>
          </a:p>
          <a:p>
            <a:pPr marL="514350" indent="-514350" algn="just">
              <a:buAutoNum type="alphaLcParenBoth"/>
            </a:pPr>
            <a:r>
              <a:rPr lang="en-US" dirty="0" smtClean="0"/>
              <a:t>Find the slope in part b using the expression for the difference quotient found in part 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791200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>
                <a:solidFill>
                  <a:schemeClr val="tx2"/>
                </a:solidFill>
              </a:rPr>
              <a:t>SOLUTION</a:t>
            </a:r>
          </a:p>
          <a:p>
            <a:pPr marL="465138" indent="-465138">
              <a:buNone/>
            </a:pPr>
            <a:r>
              <a:rPr lang="en-US" dirty="0" smtClean="0"/>
              <a:t>(a) Given two points on the function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(x) = x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/>
              <a:t>which have coordinates </a:t>
            </a:r>
          </a:p>
          <a:p>
            <a:pPr marL="465138" indent="-465138">
              <a:buNone/>
            </a:pPr>
            <a:r>
              <a:rPr lang="en-US" dirty="0" smtClean="0"/>
              <a:t>	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(x,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(x)) and (x +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x,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(x +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x))</a:t>
            </a:r>
            <a:r>
              <a:rPr lang="en-US" dirty="0" smtClean="0"/>
              <a:t>, we have</a:t>
            </a:r>
          </a:p>
          <a:p>
            <a:pPr marL="465138" indent="-465138">
              <a:buNone/>
            </a:pPr>
            <a:endParaRPr lang="en-US" dirty="0" smtClean="0"/>
          </a:p>
          <a:p>
            <a:pPr marL="465138" indent="-465138">
              <a:buNone/>
            </a:pPr>
            <a:r>
              <a:rPr lang="en-US" dirty="0" smtClean="0"/>
              <a:t>		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81000" y="457200"/>
            <a:ext cx="8382000" cy="58674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990600" y="838200"/>
          <a:ext cx="6934200" cy="4838917"/>
        </p:xfrm>
        <a:graphic>
          <a:graphicData uri="http://schemas.openxmlformats.org/presentationml/2006/ole">
            <p:oleObj spid="_x0000_s10242" name="Equation" r:id="rId3" imgW="2438280" imgH="17017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6"/>
          <p:cNvSpPr>
            <a:spLocks noGrp="1"/>
          </p:cNvSpPr>
          <p:nvPr>
            <p:ph idx="1"/>
          </p:nvPr>
        </p:nvSpPr>
        <p:spPr>
          <a:xfrm>
            <a:off x="381000" y="533400"/>
            <a:ext cx="8382000" cy="579120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Factoring </a:t>
            </a:r>
            <a:r>
              <a:rPr lang="el-GR" dirty="0" smtClean="0"/>
              <a:t>Δ</a:t>
            </a:r>
            <a:r>
              <a:rPr lang="en-US" dirty="0" smtClean="0"/>
              <a:t>x from each term in the numerator and canceling with </a:t>
            </a:r>
            <a:r>
              <a:rPr lang="el-GR" dirty="0" smtClean="0"/>
              <a:t>Δ</a:t>
            </a:r>
            <a:r>
              <a:rPr lang="en-US" dirty="0" smtClean="0"/>
              <a:t>x in the denominator, we get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     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(x +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x) –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(x)       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 (2x +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x)</a:t>
            </a:r>
          </a:p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		 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 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			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US" dirty="0" smtClean="0"/>
          </a:p>
          <a:p>
            <a:pPr marL="0" indent="0" algn="just">
              <a:buNone/>
            </a:pPr>
            <a:endParaRPr lang="en-US" baseline="30000" dirty="0"/>
          </a:p>
        </p:txBody>
      </p:sp>
      <p:sp>
        <p:nvSpPr>
          <p:cNvPr id="14" name="TextBox 13"/>
          <p:cNvSpPr txBox="1"/>
          <p:nvPr/>
        </p:nvSpPr>
        <p:spPr>
          <a:xfrm>
            <a:off x="1219200" y="2514600"/>
            <a:ext cx="739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----- = --------------------- = -------------------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5943600" y="2362200"/>
            <a:ext cx="4572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705600" y="2895600"/>
            <a:ext cx="4572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/>
                </a:solidFill>
              </a:rPr>
              <a:t>THE DERIVATIVE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Instantaneous Rate of Change</a:t>
            </a:r>
          </a:p>
          <a:p>
            <a:pPr marL="0" indent="0" algn="just">
              <a:buNone/>
            </a:pPr>
            <a:r>
              <a:rPr lang="en-US" dirty="0" smtClean="0"/>
              <a:t>A distinction needs to be made between the concepts of average rate of change and instantaneous rate of change. Example 25 discussed a situation in which the distance traveled d was estimated as a function of time by the function</a:t>
            </a:r>
          </a:p>
          <a:p>
            <a:pPr marL="0" indent="0" algn="ctr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 =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(t) = 8t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+ 8t</a:t>
            </a:r>
            <a:r>
              <a:rPr lang="en-US" dirty="0" smtClean="0"/>
              <a:t>	where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0 ≤ t ≤ 5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79120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Suppose that we are interested in determining how fast the car is moving at the instant that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smtClean="0"/>
              <a:t>=1. We might determine this instantaneous velocity by examining the average velocity during time intervals near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US" dirty="0" smtClean="0"/>
              <a:t>= 1.</a:t>
            </a:r>
          </a:p>
          <a:p>
            <a:pPr marL="0" indent="0" algn="just">
              <a:buNone/>
            </a:pPr>
            <a:r>
              <a:rPr lang="en-US" dirty="0" smtClean="0"/>
              <a:t>	For instance, the average velocity during the second hour (between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smtClean="0"/>
              <a:t> = 1 and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smtClean="0"/>
              <a:t> = 2 can be determined as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6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019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The average velocity between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smtClean="0"/>
              <a:t> = 1 and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smtClean="0"/>
              <a:t> = 1.5 can be determined as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6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019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The average velocity between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smtClean="0"/>
              <a:t> = 1 and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smtClean="0"/>
              <a:t> = 1.1 can be determined as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6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019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The average velocity between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smtClean="0"/>
              <a:t> = 1 and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smtClean="0"/>
              <a:t> = 1.01 can be determined as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791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As shown in above figures, these computations have been determining the average velocity over shorter and shorter time intervals measured from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smtClean="0"/>
              <a:t> = 1. As the time interval becomes shorter (or as the second value of t is chosen closer and closer to 1), the average velocity </a:t>
            </a:r>
            <a:r>
              <a:rPr lang="el-GR" dirty="0" smtClean="0"/>
              <a:t>Δ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dirty="0" smtClean="0"/>
              <a:t>/</a:t>
            </a:r>
            <a:r>
              <a:rPr lang="el-GR" dirty="0" smtClean="0"/>
              <a:t>Δ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smtClean="0"/>
              <a:t> is approaching a limiting value, The instantaneous velocity at t = 1 can be defined as this limiting value. To determine this limiting value, we could compute.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867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Thus, the instantaneous velocity of the automobile at t = 1 is 24 miles per hour. Note that the average velocity is measured over a time interval and the instantaneous velocity is defined for a particular point in time. The instantaneous velocity is a “snapshot” of what is happening at a particular instant.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39624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GEOMETRIC REPRESENTATION OF INSTANTANEOUS RATE OF CHANGE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The instantaneous rate of change of a smooth, continuous function can be represented geometrically by the slope of the line drawn tangent to the curve at the point of interest.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914400"/>
            <a:ext cx="8382000" cy="4495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Let’s first determine the meaning of tangent line. The tangent line at A is the limiting position of the secant line AB as point B comes </a:t>
            </a:r>
            <a:r>
              <a:rPr lang="en-US" dirty="0" smtClean="0"/>
              <a:t>closer and closer to 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1828800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 smtClean="0"/>
              <a:t>DEFINITION:	SLOPE OF CURVE</a:t>
            </a:r>
          </a:p>
          <a:p>
            <a:pPr marL="0" indent="0" algn="just">
              <a:buNone/>
            </a:pPr>
            <a:r>
              <a:rPr lang="en-US" dirty="0" smtClean="0"/>
              <a:t>The slope of a curve at x = a is the slope of the tangent line at x = a.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0" y="609599"/>
            <a:ext cx="8229600" cy="1828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4114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smtClean="0"/>
              <a:t>DEFINITION:	THE DERIVATIVE</a:t>
            </a:r>
          </a:p>
          <a:p>
            <a:pPr marL="0" indent="0">
              <a:buNone/>
            </a:pPr>
            <a:r>
              <a:rPr lang="en-US" dirty="0" smtClean="0"/>
              <a:t>Given a function of the form y = f(x), the derivative of the function is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provide this limit exists.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609598"/>
            <a:ext cx="8229600" cy="434340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438400" y="2590800"/>
          <a:ext cx="4082845" cy="958850"/>
        </p:xfrm>
        <a:graphic>
          <a:graphicData uri="http://schemas.openxmlformats.org/presentationml/2006/ole">
            <p:oleObj spid="_x0000_s5122" name="Equation" r:id="rId3" imgW="167616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867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The following points should be made regarding this definition</a:t>
            </a:r>
          </a:p>
          <a:p>
            <a:pPr marL="0" indent="0">
              <a:buNone/>
            </a:pPr>
            <a:r>
              <a:rPr lang="en-US" b="1" dirty="0" smtClean="0"/>
              <a:t>COMMENTS ABOUT THE DERIVATIVE</a:t>
            </a:r>
          </a:p>
          <a:p>
            <a:pPr marL="465138" indent="-465138">
              <a:buNone/>
            </a:pPr>
            <a:r>
              <a:rPr lang="en-US" dirty="0" smtClean="0"/>
              <a:t>I-	The above equation is the general expression for the derivative of the function f.</a:t>
            </a:r>
          </a:p>
          <a:p>
            <a:pPr marL="465138" indent="-465138">
              <a:buNone/>
            </a:pPr>
            <a:r>
              <a:rPr lang="en-US" dirty="0" smtClean="0"/>
              <a:t>II-	The derivative represents the instantaneous rate of change in the dependent variable given a change in the independent variable. The notation </a:t>
            </a:r>
            <a:r>
              <a:rPr lang="en-US" dirty="0" err="1" smtClean="0"/>
              <a:t>dy</a:t>
            </a:r>
            <a:r>
              <a:rPr lang="en-US" dirty="0" smtClean="0"/>
              <a:t>/</a:t>
            </a:r>
            <a:r>
              <a:rPr lang="en-US" dirty="0" err="1" smtClean="0"/>
              <a:t>dx</a:t>
            </a:r>
            <a:r>
              <a:rPr lang="en-US" dirty="0" smtClean="0"/>
              <a:t> is used to represent the instantaneous rate of change in y with respect to a change in x. This notation is distinguished from </a:t>
            </a:r>
            <a:r>
              <a:rPr lang="el-GR" dirty="0" smtClean="0"/>
              <a:t>Δ</a:t>
            </a:r>
            <a:r>
              <a:rPr lang="en-US" dirty="0" smtClean="0"/>
              <a:t>y/</a:t>
            </a:r>
            <a:r>
              <a:rPr lang="el-GR" dirty="0" smtClean="0"/>
              <a:t>Δ</a:t>
            </a:r>
            <a:r>
              <a:rPr lang="en-US" dirty="0" smtClean="0"/>
              <a:t>x which represents the average rate of change.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447800"/>
            <a:ext cx="8305800" cy="4876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867400"/>
          </a:xfrm>
        </p:spPr>
        <p:txBody>
          <a:bodyPr>
            <a:normAutofit/>
          </a:bodyPr>
          <a:lstStyle/>
          <a:p>
            <a:pPr marL="465138" indent="-465138">
              <a:buNone/>
            </a:pPr>
            <a:r>
              <a:rPr lang="en-US" dirty="0" smtClean="0"/>
              <a:t>III-	The derivative is a general expression for the slope of the graph of f at any point x in the domain.</a:t>
            </a:r>
          </a:p>
          <a:p>
            <a:pPr marL="465138" indent="-465138">
              <a:buNone/>
            </a:pPr>
            <a:endParaRPr lang="en-US" dirty="0" smtClean="0"/>
          </a:p>
          <a:p>
            <a:pPr marL="465138" indent="-465138">
              <a:buNone/>
            </a:pPr>
            <a:r>
              <a:rPr lang="en-US" dirty="0" smtClean="0"/>
              <a:t>IV-If the limit in the above figure does not exist, the derivative does not exist.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85800"/>
            <a:ext cx="8305800" cy="3581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867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FINDING THE DERIVATIVE (LIMIT APPROACH)</a:t>
            </a:r>
          </a:p>
          <a:p>
            <a:pPr marL="465138" indent="-465138">
              <a:buNone/>
            </a:pPr>
            <a:endParaRPr lang="en-US" b="1" dirty="0" smtClean="0"/>
          </a:p>
          <a:p>
            <a:pPr marL="1828800" indent="-1828800">
              <a:buNone/>
            </a:pPr>
            <a:r>
              <a:rPr lang="en-US" b="1" dirty="0" smtClean="0"/>
              <a:t>   Step 1</a:t>
            </a:r>
            <a:r>
              <a:rPr lang="en-US" dirty="0" smtClean="0"/>
              <a:t>	Determine the difference quotient for / using Eq. </a:t>
            </a:r>
          </a:p>
          <a:p>
            <a:pPr marL="465138" indent="-465138">
              <a:buNone/>
            </a:pPr>
            <a:endParaRPr lang="en-US" b="1" dirty="0" smtClean="0"/>
          </a:p>
          <a:p>
            <a:pPr marL="1828800" indent="-1828800">
              <a:buNone/>
            </a:pPr>
            <a:r>
              <a:rPr lang="en-US" b="1" dirty="0" smtClean="0"/>
              <a:t>   Step 2</a:t>
            </a:r>
            <a:r>
              <a:rPr lang="en-US" dirty="0" smtClean="0"/>
              <a:t>	Find the limit of the difference quotient as </a:t>
            </a:r>
            <a:r>
              <a:rPr lang="el-GR" dirty="0" smtClean="0"/>
              <a:t>Δ</a:t>
            </a:r>
            <a:r>
              <a:rPr lang="en-US" dirty="0" smtClean="0"/>
              <a:t>x </a:t>
            </a:r>
            <a:r>
              <a:rPr lang="en-US" dirty="0" smtClean="0">
                <a:sym typeface="Wingdings" pitchFamily="2" charset="2"/>
              </a:rPr>
              <a:t> 0 using Eq. </a:t>
            </a:r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457200" y="990600"/>
            <a:ext cx="8305800" cy="4876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Example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Find the derivative                            .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657599" y="1447800"/>
          <a:ext cx="2466975" cy="533400"/>
        </p:xfrm>
        <a:graphic>
          <a:graphicData uri="http://schemas.openxmlformats.org/presentationml/2006/ole">
            <p:oleObj spid="_x0000_s6146" name="Equation" r:id="rId3" imgW="93960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Example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Find the derivative                            .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957638" y="1414463"/>
          <a:ext cx="1866900" cy="600075"/>
        </p:xfrm>
        <a:graphic>
          <a:graphicData uri="http://schemas.openxmlformats.org/presentationml/2006/ole">
            <p:oleObj spid="_x0000_s7170" name="Equation" r:id="rId3" imgW="71100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867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USING AND INTERPRETING THE DERIVATIVE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To determine the instantaneous rate of change (or equivalently, the slope) at any point on the graph of a function f, substitute the value of the independent variable into the expression for </a:t>
            </a:r>
            <a:r>
              <a:rPr lang="en-US" dirty="0" err="1" smtClean="0"/>
              <a:t>dy</a:t>
            </a:r>
            <a:r>
              <a:rPr lang="en-US" dirty="0" smtClean="0"/>
              <a:t>/</a:t>
            </a:r>
            <a:r>
              <a:rPr lang="en-US" dirty="0" err="1" smtClean="0"/>
              <a:t>dx</a:t>
            </a:r>
            <a:r>
              <a:rPr lang="en-US" dirty="0" smtClean="0"/>
              <a:t>. The derivative, evaluated at x = c, can be denoted by            , which is read “the derivative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of y with respect to x evaluated at x = c”.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457200"/>
            <a:ext cx="8305800" cy="5715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2514599" y="4191000"/>
          <a:ext cx="1012371" cy="1143000"/>
        </p:xfrm>
        <a:graphic>
          <a:graphicData uri="http://schemas.openxmlformats.org/presentationml/2006/ole">
            <p:oleObj spid="_x0000_s8196" name="Equation" r:id="rId3" imgW="39348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tx2"/>
                </a:solidFill>
              </a:rPr>
              <a:t>Review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Covered sections 15.3 and 15.4:</a:t>
            </a:r>
          </a:p>
          <a:p>
            <a:r>
              <a:rPr lang="en-US" dirty="0" smtClean="0"/>
              <a:t>Average rate of change</a:t>
            </a:r>
          </a:p>
          <a:p>
            <a:r>
              <a:rPr lang="en-US" dirty="0" smtClean="0"/>
              <a:t>The difference quotient</a:t>
            </a:r>
          </a:p>
          <a:p>
            <a:r>
              <a:rPr lang="en-US" dirty="0" smtClean="0"/>
              <a:t>Instantaneous rate of change</a:t>
            </a:r>
          </a:p>
          <a:p>
            <a:r>
              <a:rPr lang="en-US" dirty="0" smtClean="0"/>
              <a:t>Slope of a curve</a:t>
            </a:r>
          </a:p>
          <a:p>
            <a:r>
              <a:rPr lang="en-US" dirty="0" smtClean="0"/>
              <a:t>The derivative</a:t>
            </a:r>
          </a:p>
          <a:p>
            <a:r>
              <a:rPr lang="en-US" dirty="0" smtClean="0"/>
              <a:t>Using and interpreting the derivative</a:t>
            </a:r>
          </a:p>
          <a:p>
            <a:pPr>
              <a:buNone/>
            </a:pPr>
            <a:r>
              <a:rPr lang="en-US" dirty="0" smtClean="0"/>
              <a:t>Next, we’ll continue with the Differentiation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NA@YFEIMOOFUVWYY57I" val="41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2502</TotalTime>
  <Words>1120</Words>
  <Application>Microsoft Office PowerPoint</Application>
  <PresentationFormat>On-screen Show (4:3)</PresentationFormat>
  <Paragraphs>141</Paragraphs>
  <Slides>42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4" baseType="lpstr">
      <vt:lpstr>Office Theme</vt:lpstr>
      <vt:lpstr>Equation</vt:lpstr>
      <vt:lpstr>Lecture 12</vt:lpstr>
      <vt:lpstr>Last Lecture’s Summary</vt:lpstr>
      <vt:lpstr>Today</vt:lpstr>
      <vt:lpstr>Average Rate of Change and the Slope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THE DERIVATIVE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Review</vt:lpstr>
    </vt:vector>
  </TitlesOfParts>
  <Company>University at Buffalo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creator>NA</dc:creator>
  <cp:lastModifiedBy>NTS</cp:lastModifiedBy>
  <cp:revision>532</cp:revision>
  <dcterms:created xsi:type="dcterms:W3CDTF">2012-08-14T18:22:23Z</dcterms:created>
  <dcterms:modified xsi:type="dcterms:W3CDTF">2012-08-31T07:51:00Z</dcterms:modified>
</cp:coreProperties>
</file>