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89" r:id="rId3"/>
    <p:sldId id="290" r:id="rId4"/>
    <p:sldId id="342" r:id="rId5"/>
    <p:sldId id="343" r:id="rId6"/>
    <p:sldId id="259" r:id="rId7"/>
    <p:sldId id="310" r:id="rId8"/>
    <p:sldId id="260" r:id="rId9"/>
    <p:sldId id="345" r:id="rId10"/>
    <p:sldId id="261" r:id="rId11"/>
    <p:sldId id="262" r:id="rId12"/>
    <p:sldId id="316" r:id="rId13"/>
    <p:sldId id="333" r:id="rId14"/>
    <p:sldId id="308" r:id="rId15"/>
    <p:sldId id="302" r:id="rId16"/>
    <p:sldId id="263" r:id="rId17"/>
    <p:sldId id="264" r:id="rId18"/>
    <p:sldId id="266" r:id="rId19"/>
    <p:sldId id="334" r:id="rId20"/>
    <p:sldId id="318" r:id="rId21"/>
    <p:sldId id="319" r:id="rId22"/>
    <p:sldId id="304" r:id="rId23"/>
    <p:sldId id="321" r:id="rId24"/>
    <p:sldId id="322" r:id="rId25"/>
    <p:sldId id="291" r:id="rId26"/>
    <p:sldId id="298" r:id="rId27"/>
    <p:sldId id="313" r:id="rId28"/>
    <p:sldId id="323" r:id="rId29"/>
    <p:sldId id="324" r:id="rId30"/>
    <p:sldId id="325" r:id="rId31"/>
    <p:sldId id="326" r:id="rId32"/>
    <p:sldId id="315" r:id="rId33"/>
    <p:sldId id="335" r:id="rId34"/>
    <p:sldId id="336" r:id="rId35"/>
    <p:sldId id="337" r:id="rId36"/>
    <p:sldId id="338" r:id="rId37"/>
    <p:sldId id="339" r:id="rId38"/>
    <p:sldId id="340" r:id="rId39"/>
    <p:sldId id="341" r:id="rId40"/>
    <p:sldId id="344" r:id="rId41"/>
  </p:sldIdLst>
  <p:sldSz cx="9144000" cy="6858000" type="screen4x3"/>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8/30/2012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8/30/2012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8/30/2012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8/30/2012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8/30/2012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8/30/2012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11</a:t>
            </a:r>
            <a:endParaRPr lang="en-US" dirty="0"/>
          </a:p>
        </p:txBody>
      </p:sp>
      <p:sp>
        <p:nvSpPr>
          <p:cNvPr id="3" name="Subtitle 2"/>
          <p:cNvSpPr>
            <a:spLocks noGrp="1"/>
          </p:cNvSpPr>
          <p:nvPr>
            <p:ph type="subTitle" idx="1"/>
          </p:nvPr>
        </p:nvSpPr>
        <p:spPr/>
        <p:txBody>
          <a:bodyPr/>
          <a:lstStyle/>
          <a:p>
            <a:r>
              <a:rPr lang="en-US" dirty="0" smtClean="0">
                <a:solidFill>
                  <a:schemeClr val="tx2"/>
                </a:solidFill>
              </a:rPr>
              <a:t>Limits and Continuity</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accent1"/>
                </a:solidFill>
              </a:rPr>
              <a:t>Last Lecture’s Summary</a:t>
            </a:r>
            <a:endParaRPr lang="en-US" u="sng" dirty="0">
              <a:solidFill>
                <a:schemeClr val="accent1"/>
              </a:solidFill>
            </a:endParaRPr>
          </a:p>
        </p:txBody>
      </p:sp>
      <p:sp>
        <p:nvSpPr>
          <p:cNvPr id="3" name="Content Placeholder 2"/>
          <p:cNvSpPr>
            <a:spLocks noGrp="1"/>
          </p:cNvSpPr>
          <p:nvPr>
            <p:ph idx="1"/>
          </p:nvPr>
        </p:nvSpPr>
        <p:spPr>
          <a:xfrm>
            <a:off x="457200" y="1600200"/>
            <a:ext cx="8229600" cy="4190999"/>
          </a:xfrm>
        </p:spPr>
        <p:txBody>
          <a:bodyPr>
            <a:normAutofit/>
          </a:bodyPr>
          <a:lstStyle/>
          <a:p>
            <a:pPr>
              <a:buNone/>
            </a:pPr>
            <a:r>
              <a:rPr lang="en-US" dirty="0" smtClean="0"/>
              <a:t>Covered Sec 12.3: Assignment Model</a:t>
            </a:r>
          </a:p>
          <a:p>
            <a:r>
              <a:rPr lang="en-US" dirty="0" smtClean="0"/>
              <a:t>General Form and Assumptions of Assignment Model</a:t>
            </a:r>
          </a:p>
          <a:p>
            <a:r>
              <a:rPr lang="en-US" dirty="0" smtClean="0"/>
              <a:t>Methods of Solutions to Assignment Model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accent1"/>
                </a:solidFill>
              </a:rPr>
              <a:t>Today</a:t>
            </a:r>
            <a:endParaRPr lang="en-US" u="sng" dirty="0">
              <a:solidFill>
                <a:schemeClr val="accent1"/>
              </a:solidFill>
            </a:endParaRPr>
          </a:p>
        </p:txBody>
      </p:sp>
      <p:sp>
        <p:nvSpPr>
          <p:cNvPr id="3" name="Content Placeholder 2"/>
          <p:cNvSpPr>
            <a:spLocks noGrp="1"/>
          </p:cNvSpPr>
          <p:nvPr>
            <p:ph idx="1"/>
          </p:nvPr>
        </p:nvSpPr>
        <p:spPr/>
        <p:txBody>
          <a:bodyPr/>
          <a:lstStyle/>
          <a:p>
            <a:pPr>
              <a:buNone/>
            </a:pPr>
            <a:r>
              <a:rPr lang="en-US" dirty="0" smtClean="0"/>
              <a:t>We will start Chapter 15: Differentiation</a:t>
            </a:r>
          </a:p>
          <a:p>
            <a:r>
              <a:rPr lang="en-US" dirty="0" smtClean="0"/>
              <a:t>Cover Sec 15.1 and 15.2</a:t>
            </a:r>
          </a:p>
          <a:p>
            <a:r>
              <a:rPr lang="en-US" dirty="0" smtClean="0"/>
              <a:t>Limits</a:t>
            </a:r>
          </a:p>
          <a:p>
            <a:r>
              <a:rPr lang="en-US" dirty="0" smtClean="0"/>
              <a:t>Properties of Limits and</a:t>
            </a:r>
          </a:p>
          <a:p>
            <a:r>
              <a:rPr lang="en-US" dirty="0" smtClean="0"/>
              <a:t>Continuity</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00"/>
            <a:ext cx="8229600" cy="3200400"/>
          </a:xfrm>
        </p:spPr>
        <p:txBody>
          <a:bodyPr>
            <a:normAutofit/>
          </a:bodyPr>
          <a:lstStyle/>
          <a:p>
            <a:r>
              <a:rPr lang="en-US" dirty="0" smtClean="0">
                <a:solidFill>
                  <a:schemeClr val="accent1"/>
                </a:solidFill>
              </a:rPr>
              <a:t>THE CALCULUS</a:t>
            </a:r>
            <a:br>
              <a:rPr lang="en-US" dirty="0" smtClean="0">
                <a:solidFill>
                  <a:schemeClr val="accent1"/>
                </a:solidFill>
              </a:rPr>
            </a:br>
            <a:r>
              <a:rPr lang="en-US" sz="2800" dirty="0" smtClean="0">
                <a:solidFill>
                  <a:schemeClr val="accent1"/>
                </a:solidFill>
              </a:rPr>
              <a:t>Chapter 15 – 20</a:t>
            </a:r>
            <a:endParaRPr lang="en-US" sz="2800" dirty="0">
              <a:solidFill>
                <a:schemeClr val="accent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2849562"/>
          </a:xfrm>
        </p:spPr>
        <p:txBody>
          <a:bodyPr/>
          <a:lstStyle/>
          <a:p>
            <a:r>
              <a:rPr lang="en-US" dirty="0" smtClean="0">
                <a:solidFill>
                  <a:schemeClr val="accent1"/>
                </a:solidFill>
              </a:rPr>
              <a:t>Chapter 15</a:t>
            </a:r>
            <a:br>
              <a:rPr lang="en-US" dirty="0" smtClean="0">
                <a:solidFill>
                  <a:schemeClr val="accent1"/>
                </a:solidFill>
              </a:rPr>
            </a:br>
            <a:r>
              <a:rPr lang="en-US" dirty="0" smtClean="0">
                <a:solidFill>
                  <a:schemeClr val="accent1"/>
                </a:solidFill>
              </a:rPr>
              <a:t/>
            </a:r>
            <a:br>
              <a:rPr lang="en-US" dirty="0" smtClean="0">
                <a:solidFill>
                  <a:schemeClr val="accent1"/>
                </a:solidFill>
              </a:rPr>
            </a:br>
            <a:r>
              <a:rPr lang="en-US" dirty="0" smtClean="0">
                <a:solidFill>
                  <a:schemeClr val="accent1"/>
                </a:solidFill>
              </a:rPr>
              <a:t>Differentiation</a:t>
            </a:r>
            <a:endParaRPr lang="en-US" dirty="0">
              <a:solidFill>
                <a:schemeClr val="accent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105400"/>
          </a:xfrm>
        </p:spPr>
        <p:txBody>
          <a:bodyPr>
            <a:normAutofit lnSpcReduction="10000"/>
          </a:bodyPr>
          <a:lstStyle/>
          <a:p>
            <a:pPr marL="465138" indent="-465138"/>
            <a:r>
              <a:rPr lang="en-GB" dirty="0" smtClean="0"/>
              <a:t>Introduce the concepts of limits and continuity.</a:t>
            </a:r>
          </a:p>
          <a:p>
            <a:pPr marL="465138" indent="-465138"/>
            <a:r>
              <a:rPr lang="en-GB" dirty="0" smtClean="0"/>
              <a:t>Provide an understanding of average rate of change.</a:t>
            </a:r>
          </a:p>
          <a:p>
            <a:pPr marL="465138" indent="-465138"/>
            <a:r>
              <a:rPr lang="en-GB" dirty="0" smtClean="0"/>
              <a:t>Provide an understanding of the derivative, including its computation and interpretation.</a:t>
            </a:r>
          </a:p>
          <a:p>
            <a:pPr marL="465138" indent="-465138"/>
            <a:r>
              <a:rPr lang="en-GB" dirty="0" smtClean="0"/>
              <a:t>Present selected rules of differentiation and illustrate their use.</a:t>
            </a:r>
          </a:p>
          <a:p>
            <a:pPr marL="465138" indent="-465138"/>
            <a:r>
              <a:rPr lang="en-GB" dirty="0" smtClean="0"/>
              <a:t>Introduce the nature of higher-order derivatives and their interpretation.</a:t>
            </a:r>
          </a:p>
        </p:txBody>
      </p:sp>
      <p:sp>
        <p:nvSpPr>
          <p:cNvPr id="4" name="Title 5"/>
          <p:cNvSpPr>
            <a:spLocks noGrp="1"/>
          </p:cNvSpPr>
          <p:nvPr>
            <p:ph type="title"/>
          </p:nvPr>
        </p:nvSpPr>
        <p:spPr>
          <a:xfrm>
            <a:off x="457200" y="274638"/>
            <a:ext cx="8229600" cy="1143000"/>
          </a:xfrm>
        </p:spPr>
        <p:txBody>
          <a:bodyPr>
            <a:normAutofit/>
          </a:bodyPr>
          <a:lstStyle/>
          <a:p>
            <a:r>
              <a:rPr lang="en-US" u="sng" dirty="0" smtClean="0">
                <a:solidFill>
                  <a:schemeClr val="accent1"/>
                </a:solidFill>
                <a:latin typeface="+mn-lt"/>
              </a:rPr>
              <a:t>Chapter Objective</a:t>
            </a:r>
            <a:endParaRPr lang="en-US" u="sng" dirty="0">
              <a:solidFill>
                <a:schemeClr val="accent1"/>
              </a:solidFill>
              <a:latin typeface="+mn-l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105400"/>
          </a:xfrm>
        </p:spPr>
        <p:txBody>
          <a:bodyPr>
            <a:normAutofit/>
          </a:bodyPr>
          <a:lstStyle/>
          <a:p>
            <a:pPr marL="465138" indent="-465138" algn="just"/>
            <a:r>
              <a:rPr lang="en-GB" dirty="0" smtClean="0"/>
              <a:t>Limits</a:t>
            </a:r>
          </a:p>
          <a:p>
            <a:pPr marL="465138" indent="-465138" algn="just"/>
            <a:r>
              <a:rPr lang="en-GB" dirty="0" smtClean="0"/>
              <a:t>Properties of limits and continuity.</a:t>
            </a:r>
          </a:p>
          <a:p>
            <a:pPr marL="465138" indent="-465138" algn="just"/>
            <a:r>
              <a:rPr lang="en-GB" dirty="0" smtClean="0"/>
              <a:t>Average rate of change.</a:t>
            </a:r>
          </a:p>
          <a:p>
            <a:pPr marL="465138" indent="-465138" algn="just"/>
            <a:r>
              <a:rPr lang="en-GB" dirty="0" smtClean="0"/>
              <a:t>The derivative.</a:t>
            </a:r>
          </a:p>
          <a:p>
            <a:pPr marL="465138" indent="-465138" algn="just"/>
            <a:r>
              <a:rPr lang="en-GB" dirty="0" smtClean="0"/>
              <a:t>Differentiation.</a:t>
            </a:r>
          </a:p>
          <a:p>
            <a:pPr marL="465138" indent="-465138" algn="just"/>
            <a:r>
              <a:rPr lang="en-GB" dirty="0" smtClean="0"/>
              <a:t> Additional rules of differentiation.</a:t>
            </a:r>
          </a:p>
          <a:p>
            <a:pPr marL="465138" indent="-465138" algn="just"/>
            <a:r>
              <a:rPr lang="en-GB" dirty="0" smtClean="0"/>
              <a:t>Instantaneous-rate-of-change interpretation.</a:t>
            </a:r>
          </a:p>
          <a:p>
            <a:pPr marL="465138" indent="-465138" algn="just"/>
            <a:r>
              <a:rPr lang="en-GB" dirty="0" smtClean="0"/>
              <a:t>Higher-order derivatives.</a:t>
            </a:r>
          </a:p>
        </p:txBody>
      </p:sp>
      <p:sp>
        <p:nvSpPr>
          <p:cNvPr id="5" name="Title 5"/>
          <p:cNvSpPr>
            <a:spLocks noGrp="1"/>
          </p:cNvSpPr>
          <p:nvPr>
            <p:ph type="title"/>
          </p:nvPr>
        </p:nvSpPr>
        <p:spPr>
          <a:xfrm>
            <a:off x="457200" y="274638"/>
            <a:ext cx="8229600" cy="1143000"/>
          </a:xfrm>
        </p:spPr>
        <p:txBody>
          <a:bodyPr>
            <a:normAutofit/>
          </a:bodyPr>
          <a:lstStyle/>
          <a:p>
            <a:r>
              <a:rPr lang="en-US" u="sng" dirty="0" smtClean="0">
                <a:solidFill>
                  <a:schemeClr val="accent1"/>
                </a:solidFill>
                <a:latin typeface="+mn-lt"/>
              </a:rPr>
              <a:t>Main Topics </a:t>
            </a:r>
            <a:endParaRPr lang="en-US" u="sng" dirty="0">
              <a:solidFill>
                <a:schemeClr val="accent1"/>
              </a:solidFill>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533400" y="1524000"/>
            <a:ext cx="8229600" cy="4724400"/>
          </a:xfrm>
          <a:prstGeom prst="rect">
            <a:avLst/>
          </a:prstGeom>
        </p:spPr>
        <p:txBody>
          <a:bodyPr vert="horz" lIns="91440" tIns="45720" rIns="91440" bIns="45720" rtlCol="0">
            <a:normAutofit/>
          </a:bodyPr>
          <a:lstStyle/>
          <a:p>
            <a:pPr lvl="0" algn="just">
              <a:spcBef>
                <a:spcPct val="20000"/>
              </a:spcBef>
            </a:pPr>
            <a:endParaRPr lang="en-US" sz="3200" dirty="0" smtClean="0"/>
          </a:p>
        </p:txBody>
      </p:sp>
      <p:sp>
        <p:nvSpPr>
          <p:cNvPr id="9" name="Content Placeholder 2"/>
          <p:cNvSpPr>
            <a:spLocks noGrp="1"/>
          </p:cNvSpPr>
          <p:nvPr>
            <p:ph idx="1"/>
          </p:nvPr>
        </p:nvSpPr>
        <p:spPr>
          <a:xfrm>
            <a:off x="457200" y="762000"/>
            <a:ext cx="8229600" cy="5181600"/>
          </a:xfrm>
        </p:spPr>
        <p:txBody>
          <a:bodyPr>
            <a:normAutofit fontScale="92500"/>
          </a:bodyPr>
          <a:lstStyle/>
          <a:p>
            <a:pPr marL="0" indent="0" algn="just">
              <a:buNone/>
            </a:pPr>
            <a:r>
              <a:rPr lang="en-US" dirty="0" smtClean="0"/>
              <a:t>	This is the first of six chapters which examine the calculus and its application to business, economics, and other areas of problem solving. Two major areas of study within the calculus are differential calculus and integral calculus. Differential calculus focuses on rates of change in analyzing a situation. Graphically, differential calculus solves of following problem: Given a function whose graph is a smooth curve and given a point in the domain of the function, what is the slope of the line tangent to the curve at this point?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pPr marL="0" indent="0">
              <a:buNone/>
            </a:pPr>
            <a:r>
              <a:rPr lang="en-US" dirty="0" smtClean="0"/>
              <a:t>Two concepts which are important in the theory of differential and integral calculus are the limit of a function and continuity.</a:t>
            </a:r>
            <a:endParaRPr lang="en-US" dirty="0"/>
          </a:p>
        </p:txBody>
      </p:sp>
      <p:sp>
        <p:nvSpPr>
          <p:cNvPr id="5"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LIMITS </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idx="1"/>
          </p:nvPr>
        </p:nvSpPr>
        <p:spPr>
          <a:xfrm>
            <a:off x="457200" y="1295400"/>
            <a:ext cx="8229600" cy="5029200"/>
          </a:xfrm>
        </p:spPr>
        <p:txBody>
          <a:bodyPr>
            <a:normAutofit fontScale="92500" lnSpcReduction="10000"/>
          </a:bodyPr>
          <a:lstStyle/>
          <a:p>
            <a:pPr marL="0" indent="0" algn="just">
              <a:buNone/>
            </a:pPr>
            <a:r>
              <a:rPr lang="en-US" dirty="0" smtClean="0"/>
              <a:t>In the calculus there is often an interest in the limiting value of a function as the independent variable approaches some specific real number. This limiting value, when it exists, is called limit. The notation </a:t>
            </a:r>
          </a:p>
          <a:p>
            <a:pPr marL="0" indent="0" algn="just">
              <a:buNone/>
            </a:pPr>
            <a:r>
              <a:rPr lang="en-US" dirty="0" smtClean="0"/>
              <a:t>			lim </a:t>
            </a:r>
            <a:r>
              <a:rPr lang="en-US" i="1" dirty="0" smtClean="0"/>
              <a:t>f</a:t>
            </a:r>
            <a:r>
              <a:rPr lang="en-US" dirty="0" smtClean="0"/>
              <a:t>(</a:t>
            </a:r>
            <a:r>
              <a:rPr lang="en-US" i="1" dirty="0" smtClean="0"/>
              <a:t>x</a:t>
            </a:r>
            <a:r>
              <a:rPr lang="en-US" dirty="0" smtClean="0"/>
              <a:t>) = </a:t>
            </a:r>
            <a:r>
              <a:rPr lang="en-US" i="1" dirty="0" smtClean="0"/>
              <a:t>L</a:t>
            </a:r>
          </a:p>
          <a:p>
            <a:pPr marL="0" indent="0" algn="just">
              <a:buNone/>
            </a:pPr>
            <a:r>
              <a:rPr lang="en-US" dirty="0" smtClean="0"/>
              <a:t>			</a:t>
            </a:r>
            <a:endParaRPr lang="en-US" baseline="30000" dirty="0" smtClean="0"/>
          </a:p>
          <a:p>
            <a:pPr marL="0" indent="0" algn="just">
              <a:buNone/>
            </a:pPr>
            <a:r>
              <a:rPr lang="en-US" dirty="0" smtClean="0"/>
              <a:t>is used to express the limiting value of a function. When investigating a limit, one is asking whether (x) approaches a specific value L as the value of x gets closer and closer to a.</a:t>
            </a:r>
            <a:endParaRPr lang="en-US" dirty="0"/>
          </a:p>
        </p:txBody>
      </p:sp>
      <p:sp>
        <p:nvSpPr>
          <p:cNvPr id="11"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Limits of Functions</a:t>
            </a:r>
            <a:endParaRPr lang="en-US" u="sng" dirty="0">
              <a:solidFill>
                <a:schemeClr val="tx2"/>
              </a:solidFill>
              <a:latin typeface="+mn-lt"/>
            </a:endParaRPr>
          </a:p>
        </p:txBody>
      </p:sp>
      <p:sp>
        <p:nvSpPr>
          <p:cNvPr id="12" name="TextBox 11"/>
          <p:cNvSpPr txBox="1"/>
          <p:nvPr/>
        </p:nvSpPr>
        <p:spPr>
          <a:xfrm>
            <a:off x="3200400" y="3810000"/>
            <a:ext cx="747320"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 a</a:t>
            </a:r>
            <a:endParaRPr lang="en-US"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lstStyle/>
          <a:p>
            <a:pPr marL="0" indent="0" algn="just">
              <a:buNone/>
            </a:pPr>
            <a:r>
              <a:rPr lang="en-US" dirty="0" smtClean="0"/>
              <a:t>Notation lim  </a:t>
            </a:r>
            <a:r>
              <a:rPr lang="en-US" i="1" dirty="0" smtClean="0"/>
              <a:t>f</a:t>
            </a:r>
            <a:r>
              <a:rPr lang="en-US" dirty="0" smtClean="0"/>
              <a:t>(</a:t>
            </a:r>
            <a:r>
              <a:rPr lang="en-US" i="1" dirty="0" smtClean="0"/>
              <a:t>x) </a:t>
            </a:r>
            <a:r>
              <a:rPr lang="en-US" dirty="0" smtClean="0"/>
              <a:t>represents the limit of f(x) as x approaches ‘a’ from the left (left-hand limit). The notation lim  </a:t>
            </a:r>
            <a:r>
              <a:rPr lang="en-US" i="1" dirty="0" smtClean="0"/>
              <a:t>f</a:t>
            </a:r>
            <a:r>
              <a:rPr lang="en-US" dirty="0" smtClean="0"/>
              <a:t>(</a:t>
            </a:r>
            <a:r>
              <a:rPr lang="en-US" i="1" dirty="0" smtClean="0"/>
              <a:t>x</a:t>
            </a:r>
            <a:r>
              <a:rPr lang="en-US" dirty="0" smtClean="0"/>
              <a:t>) represents the limit of </a:t>
            </a:r>
            <a:r>
              <a:rPr lang="en-US" i="1" dirty="0" smtClean="0"/>
              <a:t>f</a:t>
            </a:r>
            <a:r>
              <a:rPr lang="en-US" dirty="0" smtClean="0"/>
              <a:t>(</a:t>
            </a:r>
            <a:r>
              <a:rPr lang="en-US" i="1" dirty="0" smtClean="0"/>
              <a:t>x</a:t>
            </a:r>
            <a:r>
              <a:rPr lang="en-US" dirty="0" smtClean="0"/>
              <a:t>) as x approaches ‘a’ from the right (right-hand limit). If the value of the function approaches the same number </a:t>
            </a:r>
            <a:r>
              <a:rPr lang="en-US" i="1" dirty="0" smtClean="0"/>
              <a:t>L</a:t>
            </a:r>
            <a:r>
              <a:rPr lang="en-US" dirty="0" smtClean="0"/>
              <a:t> as </a:t>
            </a:r>
            <a:r>
              <a:rPr lang="en-US" i="1" dirty="0" smtClean="0"/>
              <a:t>x</a:t>
            </a:r>
            <a:r>
              <a:rPr lang="en-US" dirty="0" smtClean="0"/>
              <a:t> approaches ‘a’ from either direction, then the limit equal </a:t>
            </a:r>
            <a:r>
              <a:rPr lang="en-US" i="1" dirty="0" smtClean="0"/>
              <a:t>L</a:t>
            </a:r>
            <a:r>
              <a:rPr lang="en-US" dirty="0" smtClean="0"/>
              <a:t>.</a:t>
            </a:r>
            <a:endParaRPr lang="en-US" dirty="0"/>
          </a:p>
        </p:txBody>
      </p:sp>
      <p:sp>
        <p:nvSpPr>
          <p:cNvPr id="4" name="TextBox 3"/>
          <p:cNvSpPr txBox="1"/>
          <p:nvPr/>
        </p:nvSpPr>
        <p:spPr>
          <a:xfrm>
            <a:off x="5410200" y="1981200"/>
            <a:ext cx="795411"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a+</a:t>
            </a:r>
            <a:endParaRPr lang="en-US" sz="2800" dirty="0"/>
          </a:p>
        </p:txBody>
      </p:sp>
      <p:sp>
        <p:nvSpPr>
          <p:cNvPr id="5" name="TextBox 4"/>
          <p:cNvSpPr txBox="1"/>
          <p:nvPr/>
        </p:nvSpPr>
        <p:spPr>
          <a:xfrm>
            <a:off x="2057400" y="914400"/>
            <a:ext cx="821059"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 a-</a:t>
            </a:r>
            <a:endParaRPr lang="en-US" sz="2800" dirty="0"/>
          </a:p>
        </p:txBody>
      </p:sp>
      <p:sp>
        <p:nvSpPr>
          <p:cNvPr id="6" name="TextBox 5"/>
          <p:cNvSpPr txBox="1"/>
          <p:nvPr/>
        </p:nvSpPr>
        <p:spPr>
          <a:xfrm>
            <a:off x="2667000" y="1905000"/>
            <a:ext cx="865943"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 a+</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295400"/>
            <a:ext cx="8229600" cy="5105400"/>
          </a:xfrm>
        </p:spPr>
        <p:txBody>
          <a:bodyPr>
            <a:normAutofit/>
          </a:bodyPr>
          <a:lstStyle/>
          <a:p>
            <a:pPr marL="0" indent="0">
              <a:buNone/>
            </a:pPr>
            <a:endParaRPr lang="en-US" dirty="0" smtClean="0"/>
          </a:p>
          <a:p>
            <a:pPr marL="0" indent="0">
              <a:buNone/>
            </a:pPr>
            <a:r>
              <a:rPr lang="en-US" dirty="0" smtClean="0"/>
              <a:t>If	    lim  </a:t>
            </a:r>
            <a:r>
              <a:rPr lang="en-US" i="1" dirty="0" smtClean="0"/>
              <a:t>f</a:t>
            </a:r>
            <a:r>
              <a:rPr lang="en-US" dirty="0" smtClean="0"/>
              <a:t>(</a:t>
            </a:r>
            <a:r>
              <a:rPr lang="en-US" i="1" dirty="0" smtClean="0"/>
              <a:t>x</a:t>
            </a:r>
            <a:r>
              <a:rPr lang="en-US" dirty="0" smtClean="0"/>
              <a:t>) = </a:t>
            </a:r>
            <a:r>
              <a:rPr lang="en-US" i="1" dirty="0" smtClean="0"/>
              <a:t>L</a:t>
            </a:r>
            <a:r>
              <a:rPr lang="en-US" dirty="0" smtClean="0"/>
              <a:t>  and   lim  </a:t>
            </a:r>
            <a:r>
              <a:rPr lang="en-US" i="1" dirty="0" smtClean="0"/>
              <a:t>f</a:t>
            </a:r>
            <a:r>
              <a:rPr lang="en-US" dirty="0" smtClean="0"/>
              <a:t>(</a:t>
            </a:r>
            <a:r>
              <a:rPr lang="en-US" i="1" dirty="0" smtClean="0"/>
              <a:t>x</a:t>
            </a:r>
            <a:r>
              <a:rPr lang="en-US" dirty="0" smtClean="0"/>
              <a:t>) = </a:t>
            </a:r>
            <a:r>
              <a:rPr lang="en-US" i="1" dirty="0" smtClean="0"/>
              <a:t>L</a:t>
            </a:r>
            <a:r>
              <a:rPr lang="en-US" dirty="0" smtClean="0"/>
              <a:t>, then</a:t>
            </a:r>
          </a:p>
          <a:p>
            <a:pPr marL="0" indent="0">
              <a:buNone/>
            </a:pPr>
            <a:endParaRPr lang="en-US" dirty="0" smtClean="0"/>
          </a:p>
          <a:p>
            <a:pPr marL="0" indent="0">
              <a:buNone/>
            </a:pPr>
            <a:r>
              <a:rPr lang="en-US" dirty="0" smtClean="0"/>
              <a:t>			lim </a:t>
            </a:r>
            <a:r>
              <a:rPr lang="en-US" i="1" dirty="0" smtClean="0"/>
              <a:t>f</a:t>
            </a:r>
            <a:r>
              <a:rPr lang="en-US" dirty="0" smtClean="0"/>
              <a:t>(</a:t>
            </a:r>
            <a:r>
              <a:rPr lang="en-US" i="1" dirty="0" smtClean="0"/>
              <a:t>x</a:t>
            </a:r>
            <a:r>
              <a:rPr lang="en-US" dirty="0" smtClean="0"/>
              <a:t>) = </a:t>
            </a:r>
            <a:r>
              <a:rPr lang="en-US" i="1" dirty="0" smtClean="0"/>
              <a:t>L</a:t>
            </a:r>
          </a:p>
          <a:p>
            <a:pPr marL="0" indent="0" algn="just">
              <a:buNone/>
            </a:pPr>
            <a:endParaRPr lang="en-US" dirty="0" smtClean="0"/>
          </a:p>
          <a:p>
            <a:pPr marL="0" indent="0" algn="just">
              <a:buNone/>
            </a:pPr>
            <a:r>
              <a:rPr lang="en-US" dirty="0" smtClean="0"/>
              <a:t>If the limiting values of </a:t>
            </a:r>
            <a:r>
              <a:rPr lang="en-US" i="1" dirty="0" smtClean="0"/>
              <a:t>f</a:t>
            </a:r>
            <a:r>
              <a:rPr lang="en-US" dirty="0" smtClean="0"/>
              <a:t>(</a:t>
            </a:r>
            <a:r>
              <a:rPr lang="en-US" i="1" dirty="0" smtClean="0"/>
              <a:t>x</a:t>
            </a:r>
            <a:r>
              <a:rPr lang="en-US" dirty="0" smtClean="0"/>
              <a:t>) are different when </a:t>
            </a:r>
            <a:r>
              <a:rPr lang="en-US" i="1" dirty="0" smtClean="0"/>
              <a:t>x</a:t>
            </a:r>
            <a:r>
              <a:rPr lang="en-US" dirty="0" smtClean="0"/>
              <a:t> approaches a from each direction, then the function does not approach a limit as </a:t>
            </a:r>
            <a:r>
              <a:rPr lang="en-US" i="1" dirty="0" smtClean="0"/>
              <a:t>x</a:t>
            </a:r>
            <a:r>
              <a:rPr lang="en-US" dirty="0" smtClean="0"/>
              <a:t> approaches </a:t>
            </a:r>
            <a:r>
              <a:rPr lang="en-US" i="1" dirty="0" smtClean="0"/>
              <a:t>a</a:t>
            </a:r>
            <a:r>
              <a:rPr lang="en-US" dirty="0" smtClean="0"/>
              <a:t>.</a:t>
            </a:r>
            <a:endParaRPr lang="en-US" dirty="0"/>
          </a:p>
        </p:txBody>
      </p:sp>
      <p:sp>
        <p:nvSpPr>
          <p:cNvPr id="10"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TEST FOR EXISTENCE OF A LIMIT</a:t>
            </a:r>
            <a:endParaRPr lang="en-US" u="sng" dirty="0">
              <a:solidFill>
                <a:schemeClr val="tx2"/>
              </a:solidFill>
              <a:latin typeface="+mn-lt"/>
            </a:endParaRPr>
          </a:p>
        </p:txBody>
      </p:sp>
      <p:sp>
        <p:nvSpPr>
          <p:cNvPr id="11" name="TextBox 10"/>
          <p:cNvSpPr txBox="1"/>
          <p:nvPr/>
        </p:nvSpPr>
        <p:spPr>
          <a:xfrm>
            <a:off x="1676400" y="2286000"/>
            <a:ext cx="859531"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a-</a:t>
            </a:r>
            <a:endParaRPr lang="en-US" sz="2800" dirty="0"/>
          </a:p>
        </p:txBody>
      </p:sp>
      <p:sp>
        <p:nvSpPr>
          <p:cNvPr id="12" name="TextBox 11"/>
          <p:cNvSpPr txBox="1"/>
          <p:nvPr/>
        </p:nvSpPr>
        <p:spPr>
          <a:xfrm>
            <a:off x="4495800" y="2286000"/>
            <a:ext cx="958917"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a+</a:t>
            </a:r>
            <a:endParaRPr lang="en-US" sz="2800" dirty="0"/>
          </a:p>
        </p:txBody>
      </p:sp>
      <p:sp>
        <p:nvSpPr>
          <p:cNvPr id="13" name="TextBox 12"/>
          <p:cNvSpPr txBox="1"/>
          <p:nvPr/>
        </p:nvSpPr>
        <p:spPr>
          <a:xfrm>
            <a:off x="5029200" y="3429000"/>
            <a:ext cx="785793" cy="523220"/>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a</a:t>
            </a:r>
            <a:endParaRPr lang="en-US"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533400"/>
            <a:ext cx="8229600" cy="5715000"/>
          </a:xfrm>
        </p:spPr>
        <p:txBody>
          <a:bodyPr/>
          <a:lstStyle/>
          <a:p>
            <a:pPr marL="0" indent="0" algn="just">
              <a:buNone/>
            </a:pPr>
            <a:r>
              <a:rPr lang="en-US" dirty="0" smtClean="0"/>
              <a:t>In order to determine lim x</a:t>
            </a:r>
            <a:r>
              <a:rPr lang="en-US" baseline="30000" dirty="0" smtClean="0"/>
              <a:t>3</a:t>
            </a:r>
            <a:r>
              <a:rPr lang="en-US" dirty="0" smtClean="0"/>
              <a:t> (if it exists), let’s construct a table of assumed value for x and corresponding values for (</a:t>
            </a:r>
            <a:r>
              <a:rPr lang="en-US" i="1" dirty="0" smtClean="0"/>
              <a:t>x</a:t>
            </a:r>
            <a:r>
              <a:rPr lang="en-US" dirty="0" smtClean="0"/>
              <a:t>). The following table indicates these values. Note that the value of </a:t>
            </a:r>
            <a:r>
              <a:rPr lang="en-US" i="1" dirty="0" smtClean="0"/>
              <a:t>x</a:t>
            </a:r>
            <a:r>
              <a:rPr lang="en-US" dirty="0" smtClean="0"/>
              <a:t>=2 has been approached from both the left and the right. From either direction, </a:t>
            </a:r>
            <a:r>
              <a:rPr lang="en-US" i="1" dirty="0" smtClean="0"/>
              <a:t>f</a:t>
            </a:r>
            <a:r>
              <a:rPr lang="en-US" dirty="0" smtClean="0"/>
              <a:t>(</a:t>
            </a:r>
            <a:r>
              <a:rPr lang="en-US" i="1" dirty="0" smtClean="0"/>
              <a:t>x</a:t>
            </a:r>
            <a:r>
              <a:rPr lang="en-US" dirty="0" smtClean="0"/>
              <a:t>) is approaching the same value, 8. Since</a:t>
            </a:r>
          </a:p>
          <a:p>
            <a:pPr marL="0" indent="0" algn="just">
              <a:buNone/>
            </a:pPr>
            <a:r>
              <a:rPr lang="en-US" dirty="0" smtClean="0"/>
              <a:t>	lim </a:t>
            </a:r>
            <a:r>
              <a:rPr lang="en-US" i="1" dirty="0" smtClean="0"/>
              <a:t>x</a:t>
            </a:r>
            <a:r>
              <a:rPr lang="en-US" baseline="30000" dirty="0" smtClean="0"/>
              <a:t>3</a:t>
            </a:r>
            <a:r>
              <a:rPr lang="en-US" dirty="0" smtClean="0"/>
              <a:t> = 8		and		lim </a:t>
            </a:r>
            <a:r>
              <a:rPr lang="en-US" i="1" dirty="0" smtClean="0"/>
              <a:t>x</a:t>
            </a:r>
            <a:r>
              <a:rPr lang="en-US" baseline="30000" dirty="0" smtClean="0"/>
              <a:t>3</a:t>
            </a:r>
            <a:r>
              <a:rPr lang="en-US" dirty="0" smtClean="0"/>
              <a:t> = 8</a:t>
            </a:r>
          </a:p>
          <a:p>
            <a:pPr marL="0" indent="0" algn="just">
              <a:buNone/>
            </a:pPr>
            <a:r>
              <a:rPr lang="en-US" dirty="0" smtClean="0"/>
              <a:t>then </a:t>
            </a:r>
          </a:p>
          <a:p>
            <a:pPr marL="0" indent="0" algn="just">
              <a:buNone/>
            </a:pPr>
            <a:r>
              <a:rPr lang="en-US" dirty="0" smtClean="0"/>
              <a:t>				lim </a:t>
            </a:r>
            <a:r>
              <a:rPr lang="en-US" i="1" dirty="0" smtClean="0"/>
              <a:t>x</a:t>
            </a:r>
            <a:r>
              <a:rPr lang="en-US" baseline="30000" dirty="0" smtClean="0"/>
              <a:t>3</a:t>
            </a:r>
            <a:r>
              <a:rPr lang="en-US" dirty="0" smtClean="0"/>
              <a:t> = 8</a:t>
            </a:r>
            <a:endParaRPr lang="en-US" dirty="0"/>
          </a:p>
        </p:txBody>
      </p:sp>
      <p:sp>
        <p:nvSpPr>
          <p:cNvPr id="3" name="TextBox 2"/>
          <p:cNvSpPr txBox="1"/>
          <p:nvPr/>
        </p:nvSpPr>
        <p:spPr>
          <a:xfrm>
            <a:off x="4419600" y="990600"/>
            <a:ext cx="758541" cy="379591"/>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2</a:t>
            </a:r>
            <a:endParaRPr lang="en-US" sz="2800" baseline="30000" dirty="0"/>
          </a:p>
        </p:txBody>
      </p:sp>
      <p:sp>
        <p:nvSpPr>
          <p:cNvPr id="4" name="TextBox 3"/>
          <p:cNvSpPr txBox="1"/>
          <p:nvPr/>
        </p:nvSpPr>
        <p:spPr>
          <a:xfrm>
            <a:off x="1371600" y="4495800"/>
            <a:ext cx="1066799" cy="523220"/>
          </a:xfrm>
          <a:prstGeom prst="rect">
            <a:avLst/>
          </a:prstGeom>
          <a:noFill/>
        </p:spPr>
        <p:txBody>
          <a:bodyPr wrap="square" rtlCol="0">
            <a:spAutoFit/>
          </a:bodyPr>
          <a:lstStyle/>
          <a:p>
            <a:r>
              <a:rPr lang="en-US" sz="2800" baseline="30000" dirty="0" smtClean="0"/>
              <a:t>X</a:t>
            </a:r>
            <a:r>
              <a:rPr lang="en-US" sz="2800" dirty="0" smtClean="0"/>
              <a:t> </a:t>
            </a:r>
            <a:r>
              <a:rPr lang="en-US" sz="2800" dirty="0" smtClean="0">
                <a:sym typeface="Wingdings" pitchFamily="2" charset="2"/>
              </a:rPr>
              <a:t> </a:t>
            </a:r>
            <a:r>
              <a:rPr lang="en-US" sz="2800" baseline="30000" dirty="0" smtClean="0">
                <a:sym typeface="Wingdings" pitchFamily="2" charset="2"/>
              </a:rPr>
              <a:t>2-</a:t>
            </a:r>
            <a:endParaRPr lang="en-US" sz="2800" baseline="30000" dirty="0"/>
          </a:p>
        </p:txBody>
      </p:sp>
      <p:sp>
        <p:nvSpPr>
          <p:cNvPr id="5" name="TextBox 4"/>
          <p:cNvSpPr txBox="1"/>
          <p:nvPr/>
        </p:nvSpPr>
        <p:spPr>
          <a:xfrm>
            <a:off x="5943600" y="4495800"/>
            <a:ext cx="822661" cy="379591"/>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2+</a:t>
            </a:r>
            <a:endParaRPr lang="en-US" sz="2800" baseline="30000" dirty="0"/>
          </a:p>
        </p:txBody>
      </p:sp>
      <p:sp>
        <p:nvSpPr>
          <p:cNvPr id="7" name="TextBox 6"/>
          <p:cNvSpPr txBox="1"/>
          <p:nvPr/>
        </p:nvSpPr>
        <p:spPr>
          <a:xfrm>
            <a:off x="4114800" y="5715000"/>
            <a:ext cx="813043" cy="379591"/>
          </a:xfrm>
          <a:prstGeom prst="rect">
            <a:avLst/>
          </a:prstGeom>
          <a:noFill/>
        </p:spPr>
        <p:txBody>
          <a:bodyPr wrap="none" rtlCol="0">
            <a:spAutoFit/>
          </a:bodyPr>
          <a:lstStyle/>
          <a:p>
            <a:r>
              <a:rPr lang="en-US" sz="2800" baseline="30000" dirty="0" smtClean="0"/>
              <a:t>X</a:t>
            </a:r>
            <a:r>
              <a:rPr lang="en-US" sz="2800" baseline="30000" dirty="0" smtClean="0">
                <a:sym typeface="Wingdings" pitchFamily="2" charset="2"/>
              </a:rPr>
              <a:t>      2 </a:t>
            </a:r>
            <a:endParaRPr lang="en-US" sz="2800" baseline="30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457200" y="1752600"/>
          <a:ext cx="8229600" cy="3228105"/>
        </p:xfrm>
        <a:graphic>
          <a:graphicData uri="http://schemas.openxmlformats.org/drawingml/2006/table">
            <a:tbl>
              <a:tblPr firstRow="1" bandRow="1">
                <a:tableStyleId>{2D5ABB26-0587-4C30-8999-92F81FD0307C}</a:tableStyleId>
              </a:tblPr>
              <a:tblGrid>
                <a:gridCol w="1028700"/>
                <a:gridCol w="1028700"/>
                <a:gridCol w="1028700"/>
                <a:gridCol w="1028700"/>
                <a:gridCol w="1028700"/>
                <a:gridCol w="1028700"/>
                <a:gridCol w="1028700"/>
                <a:gridCol w="1028700"/>
              </a:tblGrid>
              <a:tr h="566657">
                <a:tc gridSpan="8">
                  <a:txBody>
                    <a:bodyPr/>
                    <a:lstStyle/>
                    <a:p>
                      <a:r>
                        <a:rPr lang="en-US" sz="2400" b="1" dirty="0" smtClean="0"/>
                        <a:t>Approaching x = 2 from the left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459622">
                <a:tc>
                  <a:txBody>
                    <a:bodyPr/>
                    <a:lstStyle/>
                    <a:p>
                      <a:r>
                        <a:rPr lang="en-US" dirty="0" smtClean="0"/>
                        <a:t>x</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1.999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9622">
                <a:tc>
                  <a:txBody>
                    <a:bodyPr/>
                    <a:lstStyle/>
                    <a:p>
                      <a:r>
                        <a:rPr lang="en-US" i="1" dirty="0" smtClean="0"/>
                        <a:t>f</a:t>
                      </a:r>
                      <a:r>
                        <a:rPr lang="en-US" dirty="0" smtClean="0"/>
                        <a:t>(</a:t>
                      </a:r>
                      <a:r>
                        <a:rPr lang="en-US" i="1" dirty="0" smtClean="0"/>
                        <a:t>x</a:t>
                      </a:r>
                      <a:r>
                        <a:rPr lang="en-US" dirty="0" smtClean="0"/>
                        <a:t>) = x</a:t>
                      </a:r>
                      <a:r>
                        <a:rPr lang="en-US" baseline="30000" dirty="0" smtClean="0"/>
                        <a:t>3</a:t>
                      </a:r>
                      <a:endParaRPr lang="en-US" baseline="30000"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3.375</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6.858</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7.415</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7.881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7.94</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7.988</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566657">
                <a:tc gridSpan="8">
                  <a:txBody>
                    <a:bodyPr/>
                    <a:lstStyle/>
                    <a:p>
                      <a:endParaRPr lang="en-US" sz="2400" b="1" dirty="0" smtClean="0"/>
                    </a:p>
                    <a:p>
                      <a:r>
                        <a:rPr lang="en-US" sz="2400" b="1" dirty="0" smtClean="0"/>
                        <a:t>Approaching x = 2 from the Right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59622">
                <a:tc>
                  <a:txBody>
                    <a:bodyPr/>
                    <a:lstStyle/>
                    <a:p>
                      <a:r>
                        <a:rPr lang="en-US" dirty="0" smtClean="0"/>
                        <a:t>x</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9622">
                <a:tc>
                  <a:txBody>
                    <a:bodyPr/>
                    <a:lstStyle/>
                    <a:p>
                      <a:r>
                        <a:rPr lang="en-US" i="1" dirty="0" smtClean="0"/>
                        <a:t>f</a:t>
                      </a:r>
                      <a:r>
                        <a:rPr lang="en-US" dirty="0" smtClean="0"/>
                        <a:t>(</a:t>
                      </a:r>
                      <a:r>
                        <a:rPr lang="en-US" i="1" dirty="0" smtClean="0"/>
                        <a:t>x</a:t>
                      </a:r>
                      <a:r>
                        <a:rPr lang="en-US" dirty="0" smtClean="0"/>
                        <a:t>) = x</a:t>
                      </a:r>
                      <a:r>
                        <a:rPr lang="en-US" baseline="30000" dirty="0" smtClean="0"/>
                        <a:t>3</a:t>
                      </a:r>
                      <a:endParaRPr lang="en-US" baseline="30000"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27</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15.625</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9.261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8.615</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8.121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8.060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8.012</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457200"/>
            <a:ext cx="8229600" cy="1981200"/>
          </a:xfrm>
        </p:spPr>
        <p:txBody>
          <a:bodyPr>
            <a:normAutofit/>
          </a:bodyPr>
          <a:lstStyle/>
          <a:p>
            <a:pPr marL="0" indent="0" algn="just">
              <a:buNone/>
            </a:pPr>
            <a:r>
              <a:rPr lang="en-US" dirty="0" smtClean="0"/>
              <a:t>Given the function</a:t>
            </a:r>
          </a:p>
          <a:p>
            <a:pPr marL="0" indent="0" algn="just">
              <a:buNone/>
            </a:pPr>
            <a:r>
              <a:rPr lang="en-US" dirty="0" smtClean="0"/>
              <a:t>				2x		when x ≤ 4</a:t>
            </a:r>
          </a:p>
          <a:p>
            <a:pPr marL="0" indent="0" algn="just">
              <a:buNone/>
            </a:pPr>
            <a:r>
              <a:rPr lang="en-US" dirty="0" smtClean="0"/>
              <a:t>				2x + 3	when x &gt; 4</a:t>
            </a:r>
            <a:endParaRPr lang="en-US" dirty="0"/>
          </a:p>
        </p:txBody>
      </p:sp>
      <p:sp>
        <p:nvSpPr>
          <p:cNvPr id="5" name="TextBox 4"/>
          <p:cNvSpPr txBox="1"/>
          <p:nvPr/>
        </p:nvSpPr>
        <p:spPr>
          <a:xfrm>
            <a:off x="2667000" y="1295400"/>
            <a:ext cx="1128835" cy="584775"/>
          </a:xfrm>
          <a:prstGeom prst="rect">
            <a:avLst/>
          </a:prstGeom>
          <a:noFill/>
        </p:spPr>
        <p:txBody>
          <a:bodyPr wrap="none" rtlCol="0">
            <a:spAutoFit/>
          </a:bodyPr>
          <a:lstStyle/>
          <a:p>
            <a:r>
              <a:rPr lang="en-US" sz="3200" i="1" dirty="0" smtClean="0"/>
              <a:t>f </a:t>
            </a:r>
            <a:r>
              <a:rPr lang="en-US" sz="3200" dirty="0" smtClean="0"/>
              <a:t>(</a:t>
            </a:r>
            <a:r>
              <a:rPr lang="en-US" sz="3200" i="1" dirty="0" smtClean="0"/>
              <a:t>x</a:t>
            </a:r>
            <a:r>
              <a:rPr lang="en-US" sz="3200" dirty="0" smtClean="0"/>
              <a:t>) =</a:t>
            </a:r>
            <a:endParaRPr lang="en-US" sz="3200" dirty="0"/>
          </a:p>
        </p:txBody>
      </p:sp>
      <p:sp>
        <p:nvSpPr>
          <p:cNvPr id="6" name="Left Brace 5"/>
          <p:cNvSpPr/>
          <p:nvPr/>
        </p:nvSpPr>
        <p:spPr>
          <a:xfrm>
            <a:off x="3886200" y="990600"/>
            <a:ext cx="152400" cy="12192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8" name="Content Placeholder 6"/>
          <p:cNvGraphicFramePr>
            <a:graphicFrameLocks/>
          </p:cNvGraphicFramePr>
          <p:nvPr/>
        </p:nvGraphicFramePr>
        <p:xfrm>
          <a:off x="609597" y="2895600"/>
          <a:ext cx="8001000" cy="3228105"/>
        </p:xfrm>
        <a:graphic>
          <a:graphicData uri="http://schemas.openxmlformats.org/drawingml/2006/table">
            <a:tbl>
              <a:tblPr firstRow="1" bandRow="1">
                <a:tableStyleId>{2D5ABB26-0587-4C30-8999-92F81FD0307C}</a:tableStyleId>
              </a:tblPr>
              <a:tblGrid>
                <a:gridCol w="1143000"/>
                <a:gridCol w="1143000"/>
                <a:gridCol w="1143000"/>
                <a:gridCol w="1143000"/>
                <a:gridCol w="1143000"/>
                <a:gridCol w="1143000"/>
                <a:gridCol w="1143000"/>
              </a:tblGrid>
              <a:tr h="566657">
                <a:tc gridSpan="7">
                  <a:txBody>
                    <a:bodyPr/>
                    <a:lstStyle/>
                    <a:p>
                      <a:r>
                        <a:rPr lang="en-US" sz="2400" b="1" dirty="0" smtClean="0"/>
                        <a:t>Approaching x = 4 from the left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59622">
                <a:tc>
                  <a:txBody>
                    <a:bodyPr/>
                    <a:lstStyle/>
                    <a:p>
                      <a:r>
                        <a:rPr lang="en-US" dirty="0" smtClean="0"/>
                        <a:t>x</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3.8</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9622">
                <a:tc>
                  <a:txBody>
                    <a:bodyPr/>
                    <a:lstStyle/>
                    <a:p>
                      <a:r>
                        <a:rPr lang="en-US" i="1" dirty="0" smtClean="0"/>
                        <a:t>f</a:t>
                      </a:r>
                      <a:r>
                        <a:rPr lang="en-US" dirty="0" smtClean="0"/>
                        <a:t>(</a:t>
                      </a:r>
                      <a:r>
                        <a:rPr lang="en-US" i="1" dirty="0" smtClean="0"/>
                        <a:t>x</a:t>
                      </a:r>
                      <a:r>
                        <a:rPr lang="en-US" dirty="0" smtClean="0"/>
                        <a:t>) = 2x</a:t>
                      </a:r>
                      <a:endParaRPr lang="en-US" baseline="30000"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6.0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7.6</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7.8</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7.9</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7.98</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566657">
                <a:tc gridSpan="7">
                  <a:txBody>
                    <a:bodyPr/>
                    <a:lstStyle/>
                    <a:p>
                      <a:endParaRPr lang="en-US" sz="2400" b="1" dirty="0" smtClean="0"/>
                    </a:p>
                    <a:p>
                      <a:r>
                        <a:rPr lang="en-US" sz="2400" b="1" dirty="0" smtClean="0"/>
                        <a:t>Approaching x = 4 from the Right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59622">
                <a:tc>
                  <a:txBody>
                    <a:bodyPr/>
                    <a:lstStyle/>
                    <a:p>
                      <a:r>
                        <a:rPr lang="en-US" dirty="0" smtClean="0"/>
                        <a:t>x</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4.3</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4.01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9622">
                <a:tc>
                  <a:txBody>
                    <a:bodyPr/>
                    <a:lstStyle/>
                    <a:p>
                      <a:r>
                        <a:rPr lang="en-US" i="1" dirty="0" smtClean="0"/>
                        <a:t>f</a:t>
                      </a:r>
                      <a:r>
                        <a:rPr lang="en-US" dirty="0" smtClean="0"/>
                        <a:t>(</a:t>
                      </a:r>
                      <a:r>
                        <a:rPr lang="en-US" i="1" dirty="0" smtClean="0"/>
                        <a:t>x</a:t>
                      </a:r>
                      <a:r>
                        <a:rPr lang="en-US" dirty="0" smtClean="0"/>
                        <a:t>)=2x</a:t>
                      </a:r>
                      <a:r>
                        <a:rPr lang="en-US" baseline="0" dirty="0" smtClean="0"/>
                        <a:t>+3</a:t>
                      </a:r>
                      <a:endParaRPr lang="en-US" baseline="30000"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13.0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12.0</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11.6</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11.2</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11.1</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dirty="0" smtClean="0"/>
                        <a:t>11.02</a:t>
                      </a:r>
                      <a:endParaRPr lang="en-US" dirty="0"/>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867400"/>
          </a:xfrm>
        </p:spPr>
        <p:txBody>
          <a:bodyPr>
            <a:normAutofit fontScale="92500" lnSpcReduction="20000"/>
          </a:bodyPr>
          <a:lstStyle/>
          <a:p>
            <a:pPr marL="0" indent="0">
              <a:buNone/>
            </a:pPr>
            <a:r>
              <a:rPr lang="en-US" dirty="0" smtClean="0"/>
              <a:t>As x approaches the value of 4 from the left, (x) approaches a value of 8, or</a:t>
            </a:r>
          </a:p>
          <a:p>
            <a:pPr marL="0" indent="0">
              <a:buNone/>
            </a:pPr>
            <a:endParaRPr lang="en-US" dirty="0" smtClean="0"/>
          </a:p>
          <a:p>
            <a:pPr marL="0" indent="0">
              <a:buNone/>
            </a:pPr>
            <a:r>
              <a:rPr lang="en-US" dirty="0" smtClean="0"/>
              <a:t>			 lim </a:t>
            </a:r>
            <a:r>
              <a:rPr lang="en-US" i="1" dirty="0" smtClean="0"/>
              <a:t>f</a:t>
            </a:r>
            <a:r>
              <a:rPr lang="en-US" dirty="0" smtClean="0"/>
              <a:t>(</a:t>
            </a:r>
            <a:r>
              <a:rPr lang="en-US" i="1" dirty="0" smtClean="0"/>
              <a:t>x</a:t>
            </a:r>
            <a:r>
              <a:rPr lang="en-US" dirty="0" smtClean="0"/>
              <a:t>) = 8</a:t>
            </a:r>
          </a:p>
          <a:p>
            <a:pPr marL="0" indent="0">
              <a:buNone/>
            </a:pPr>
            <a:endParaRPr lang="en-US" dirty="0" smtClean="0"/>
          </a:p>
          <a:p>
            <a:pPr marL="0" indent="0">
              <a:buNone/>
            </a:pPr>
            <a:r>
              <a:rPr lang="en-US" dirty="0" smtClean="0"/>
              <a:t>As x approaches 4 from the right, f(x) approaches a value of 11, or</a:t>
            </a:r>
          </a:p>
          <a:p>
            <a:pPr marL="0" indent="0">
              <a:buNone/>
            </a:pPr>
            <a:r>
              <a:rPr lang="en-US" dirty="0" smtClean="0"/>
              <a:t>			 lim </a:t>
            </a:r>
            <a:r>
              <a:rPr lang="en-US" i="1" dirty="0" smtClean="0"/>
              <a:t>f</a:t>
            </a:r>
            <a:r>
              <a:rPr lang="en-US" dirty="0" smtClean="0"/>
              <a:t>(</a:t>
            </a:r>
            <a:r>
              <a:rPr lang="en-US" i="1" dirty="0" smtClean="0"/>
              <a:t>x</a:t>
            </a:r>
            <a:r>
              <a:rPr lang="en-US" dirty="0" smtClean="0"/>
              <a:t>) = 11</a:t>
            </a:r>
          </a:p>
          <a:p>
            <a:pPr marL="0" indent="0">
              <a:buNone/>
            </a:pPr>
            <a:endParaRPr lang="en-US" dirty="0" smtClean="0"/>
          </a:p>
          <a:p>
            <a:pPr marL="0" indent="0">
              <a:buNone/>
            </a:pPr>
            <a:r>
              <a:rPr lang="en-US" dirty="0" smtClean="0"/>
              <a:t>Since			lim </a:t>
            </a:r>
            <a:r>
              <a:rPr lang="en-US" i="1" dirty="0" smtClean="0"/>
              <a:t>f</a:t>
            </a:r>
            <a:r>
              <a:rPr lang="en-US" dirty="0" smtClean="0"/>
              <a:t>(</a:t>
            </a:r>
            <a:r>
              <a:rPr lang="en-US" i="1" dirty="0" smtClean="0"/>
              <a:t>x</a:t>
            </a:r>
            <a:r>
              <a:rPr lang="en-US" dirty="0" smtClean="0"/>
              <a:t>) ≠ lim f(</a:t>
            </a:r>
            <a:r>
              <a:rPr lang="en-US" i="1" dirty="0" smtClean="0"/>
              <a:t>x</a:t>
            </a:r>
            <a:r>
              <a:rPr lang="en-US" dirty="0" smtClean="0"/>
              <a:t>)</a:t>
            </a:r>
          </a:p>
          <a:p>
            <a:pPr marL="0" indent="0">
              <a:buNone/>
            </a:pPr>
            <a:endParaRPr lang="en-US" dirty="0" smtClean="0"/>
          </a:p>
          <a:p>
            <a:pPr marL="0" indent="0">
              <a:buNone/>
            </a:pPr>
            <a:r>
              <a:rPr lang="en-US" dirty="0" smtClean="0"/>
              <a:t>the function does not approach a limiting value as x   4, and lim </a:t>
            </a:r>
            <a:r>
              <a:rPr lang="en-US" i="1" dirty="0" smtClean="0"/>
              <a:t>f</a:t>
            </a:r>
            <a:r>
              <a:rPr lang="en-US" dirty="0" smtClean="0"/>
              <a:t>(</a:t>
            </a:r>
            <a:r>
              <a:rPr lang="en-US" i="1" dirty="0" smtClean="0"/>
              <a:t>x</a:t>
            </a:r>
            <a:r>
              <a:rPr lang="en-US" dirty="0" smtClean="0"/>
              <a:t>) does not exist. </a:t>
            </a:r>
            <a:endParaRPr lang="en-US" dirty="0"/>
          </a:p>
        </p:txBody>
      </p:sp>
      <p:sp>
        <p:nvSpPr>
          <p:cNvPr id="9" name="TextBox 8"/>
          <p:cNvSpPr txBox="1"/>
          <p:nvPr/>
        </p:nvSpPr>
        <p:spPr>
          <a:xfrm>
            <a:off x="3276600" y="2057400"/>
            <a:ext cx="777777" cy="307777"/>
          </a:xfrm>
          <a:prstGeom prst="rect">
            <a:avLst/>
          </a:prstGeom>
          <a:noFill/>
        </p:spPr>
        <p:txBody>
          <a:bodyPr wrap="none" rtlCol="0">
            <a:spAutoFit/>
          </a:bodyPr>
          <a:lstStyle/>
          <a:p>
            <a:r>
              <a:rPr lang="en-US" sz="1400" baseline="30000" dirty="0" smtClean="0"/>
              <a:t> </a:t>
            </a:r>
            <a:r>
              <a:rPr lang="en-US" sz="1400" dirty="0" smtClean="0"/>
              <a:t>x  </a:t>
            </a:r>
            <a:r>
              <a:rPr lang="en-US" sz="1400" dirty="0" smtClean="0">
                <a:sym typeface="Wingdings" pitchFamily="2" charset="2"/>
              </a:rPr>
              <a:t></a:t>
            </a:r>
            <a:r>
              <a:rPr lang="en-US" sz="1400" dirty="0" smtClean="0"/>
              <a:t> </a:t>
            </a:r>
            <a:r>
              <a:rPr lang="en-US" sz="1400" dirty="0" smtClean="0">
                <a:sym typeface="Wingdings" pitchFamily="2" charset="2"/>
              </a:rPr>
              <a:t>4</a:t>
            </a:r>
            <a:r>
              <a:rPr lang="en-US" sz="1400" baseline="30000" dirty="0" smtClean="0">
                <a:sym typeface="Wingdings" pitchFamily="2" charset="2"/>
              </a:rPr>
              <a:t>–</a:t>
            </a:r>
            <a:r>
              <a:rPr lang="en-US" sz="1400" dirty="0" smtClean="0">
                <a:sym typeface="Wingdings" pitchFamily="2" charset="2"/>
              </a:rPr>
              <a:t> </a:t>
            </a:r>
            <a:endParaRPr lang="en-US" sz="1400" baseline="30000" dirty="0"/>
          </a:p>
        </p:txBody>
      </p:sp>
      <p:sp>
        <p:nvSpPr>
          <p:cNvPr id="10" name="TextBox 9"/>
          <p:cNvSpPr txBox="1"/>
          <p:nvPr/>
        </p:nvSpPr>
        <p:spPr>
          <a:xfrm>
            <a:off x="3276600" y="3810000"/>
            <a:ext cx="777777"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4</a:t>
            </a:r>
            <a:r>
              <a:rPr lang="en-US" sz="1400" baseline="30000" dirty="0" smtClean="0">
                <a:sym typeface="Wingdings" pitchFamily="2" charset="2"/>
              </a:rPr>
              <a:t>+</a:t>
            </a:r>
            <a:r>
              <a:rPr lang="en-US" sz="1400" dirty="0" smtClean="0">
                <a:sym typeface="Wingdings" pitchFamily="2" charset="2"/>
              </a:rPr>
              <a:t> </a:t>
            </a:r>
            <a:endParaRPr lang="en-US" sz="1400" baseline="30000" dirty="0"/>
          </a:p>
        </p:txBody>
      </p:sp>
      <p:sp>
        <p:nvSpPr>
          <p:cNvPr id="11" name="TextBox 10"/>
          <p:cNvSpPr txBox="1"/>
          <p:nvPr/>
        </p:nvSpPr>
        <p:spPr>
          <a:xfrm>
            <a:off x="4572000" y="4724400"/>
            <a:ext cx="737702"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4</a:t>
            </a:r>
            <a:r>
              <a:rPr lang="en-US" sz="1400" baseline="30000" dirty="0" smtClean="0">
                <a:sym typeface="Wingdings" pitchFamily="2" charset="2"/>
              </a:rPr>
              <a:t>+</a:t>
            </a:r>
            <a:endParaRPr lang="en-US" sz="1400" baseline="30000" dirty="0"/>
          </a:p>
        </p:txBody>
      </p:sp>
      <p:sp>
        <p:nvSpPr>
          <p:cNvPr id="12" name="TextBox 11"/>
          <p:cNvSpPr txBox="1"/>
          <p:nvPr/>
        </p:nvSpPr>
        <p:spPr>
          <a:xfrm>
            <a:off x="3200400" y="4724400"/>
            <a:ext cx="817853"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4</a:t>
            </a:r>
            <a:r>
              <a:rPr lang="en-US" sz="1400" baseline="30000" dirty="0" smtClean="0">
                <a:sym typeface="Wingdings" pitchFamily="2" charset="2"/>
              </a:rPr>
              <a:t>–</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lstStyle/>
          <a:p>
            <a:pPr marL="0" indent="0" algn="just">
              <a:buNone/>
            </a:pPr>
            <a:r>
              <a:rPr lang="en-US" dirty="0" smtClean="0"/>
              <a:t>Let’s determine whether lim </a:t>
            </a:r>
            <a:r>
              <a:rPr lang="en-US" i="1" dirty="0" smtClean="0"/>
              <a:t>f</a:t>
            </a:r>
            <a:r>
              <a:rPr lang="en-US" dirty="0" smtClean="0"/>
              <a:t>(</a:t>
            </a:r>
            <a:r>
              <a:rPr lang="en-US" i="1" dirty="0" smtClean="0"/>
              <a:t>x</a:t>
            </a:r>
            <a:r>
              <a:rPr lang="en-US" dirty="0" smtClean="0"/>
              <a:t>) exists if</a:t>
            </a:r>
          </a:p>
          <a:p>
            <a:pPr marL="0" indent="0" algn="just">
              <a:buNone/>
            </a:pPr>
            <a:endParaRPr lang="en-US" dirty="0" smtClean="0"/>
          </a:p>
          <a:p>
            <a:pPr marL="0" indent="0" algn="just">
              <a:buNone/>
            </a:pPr>
            <a:r>
              <a:rPr lang="en-US" dirty="0" smtClean="0"/>
              <a:t>			</a:t>
            </a:r>
            <a:r>
              <a:rPr lang="en-US" i="1" dirty="0" smtClean="0"/>
              <a:t>f</a:t>
            </a:r>
            <a:r>
              <a:rPr lang="en-US" dirty="0" smtClean="0"/>
              <a:t>(</a:t>
            </a:r>
            <a:r>
              <a:rPr lang="en-US" i="1" dirty="0" smtClean="0"/>
              <a:t>x</a:t>
            </a:r>
            <a:r>
              <a:rPr lang="en-US" dirty="0" smtClean="0"/>
              <a:t>) = -------------</a:t>
            </a:r>
          </a:p>
          <a:p>
            <a:pPr marL="0" indent="0" algn="just">
              <a:buNone/>
            </a:pPr>
            <a:endParaRPr lang="en-US" dirty="0" smtClean="0"/>
          </a:p>
          <a:p>
            <a:pPr marL="0" indent="0" algn="just">
              <a:buNone/>
            </a:pPr>
            <a:r>
              <a:rPr lang="en-US" dirty="0" smtClean="0"/>
              <a:t>Since the denominator equals 0 when x = 3, we can conclude that the function is undefined at this point. And it would be tempting to conclude that no limit exists when x = 3.</a:t>
            </a:r>
          </a:p>
        </p:txBody>
      </p:sp>
      <p:sp>
        <p:nvSpPr>
          <p:cNvPr id="3" name="TextBox 2"/>
          <p:cNvSpPr txBox="1"/>
          <p:nvPr/>
        </p:nvSpPr>
        <p:spPr>
          <a:xfrm>
            <a:off x="4495800" y="1600200"/>
            <a:ext cx="1136850" cy="584775"/>
          </a:xfrm>
          <a:prstGeom prst="rect">
            <a:avLst/>
          </a:prstGeom>
          <a:noFill/>
        </p:spPr>
        <p:txBody>
          <a:bodyPr wrap="none" rtlCol="0">
            <a:spAutoFit/>
          </a:bodyPr>
          <a:lstStyle/>
          <a:p>
            <a:r>
              <a:rPr lang="en-US" sz="3200" dirty="0" smtClean="0"/>
              <a:t>X</a:t>
            </a:r>
            <a:r>
              <a:rPr lang="en-US" sz="3200" baseline="30000" dirty="0" smtClean="0"/>
              <a:t>2</a:t>
            </a:r>
            <a:r>
              <a:rPr lang="en-US" sz="3200" dirty="0" smtClean="0"/>
              <a:t> – 9</a:t>
            </a:r>
            <a:endParaRPr lang="en-US" sz="3200" dirty="0"/>
          </a:p>
        </p:txBody>
      </p:sp>
      <p:sp>
        <p:nvSpPr>
          <p:cNvPr id="5" name="TextBox 4"/>
          <p:cNvSpPr txBox="1"/>
          <p:nvPr/>
        </p:nvSpPr>
        <p:spPr>
          <a:xfrm>
            <a:off x="4572000" y="2057400"/>
            <a:ext cx="997389" cy="584775"/>
          </a:xfrm>
          <a:prstGeom prst="rect">
            <a:avLst/>
          </a:prstGeom>
          <a:noFill/>
        </p:spPr>
        <p:txBody>
          <a:bodyPr wrap="none" rtlCol="0">
            <a:spAutoFit/>
          </a:bodyPr>
          <a:lstStyle/>
          <a:p>
            <a:r>
              <a:rPr lang="en-US" sz="3200" dirty="0" smtClean="0"/>
              <a:t>X – 3</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142999" y="1219200"/>
          <a:ext cx="6934201" cy="3505200"/>
        </p:xfrm>
        <a:graphic>
          <a:graphicData uri="http://schemas.openxmlformats.org/drawingml/2006/table">
            <a:tbl>
              <a:tblPr firstRow="1" bandRow="1">
                <a:tableStyleId>{2D5ABB26-0587-4C30-8999-92F81FD0307C}</a:tableStyleId>
              </a:tblPr>
              <a:tblGrid>
                <a:gridCol w="840512"/>
                <a:gridCol w="1140689"/>
                <a:gridCol w="990600"/>
                <a:gridCol w="990600"/>
                <a:gridCol w="990600"/>
                <a:gridCol w="990600"/>
                <a:gridCol w="990600"/>
              </a:tblGrid>
              <a:tr h="370840">
                <a:tc gridSpan="7">
                  <a:txBody>
                    <a:bodyPr/>
                    <a:lstStyle/>
                    <a:p>
                      <a:r>
                        <a:rPr lang="en-US" sz="2400" b="1" dirty="0" smtClean="0"/>
                        <a:t>Approaching x = 3 from the Left</a:t>
                      </a:r>
                      <a:endParaRPr lang="en-US" sz="2400" b="1"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gridSpan="2">
                  <a:txBody>
                    <a:bodyPr/>
                    <a:lstStyle/>
                    <a:p>
                      <a:r>
                        <a:rPr lang="en-US" dirty="0" smtClean="0"/>
                        <a:t>x</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2.99</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30000" dirty="0" smtClean="0"/>
                        <a:t>2</a:t>
                      </a:r>
                      <a:r>
                        <a:rPr lang="en-US" dirty="0" smtClean="0"/>
                        <a:t> – 9</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r>
                        <a:rPr lang="en-US" dirty="0" smtClean="0"/>
                        <a:t>5.0</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5.99</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tc>
                <a:tc>
                  <a:txBody>
                    <a:bodyPr/>
                    <a:lstStyle/>
                    <a:p>
                      <a:pPr algn="ctr"/>
                      <a:r>
                        <a:rPr lang="en-US" dirty="0" smtClean="0"/>
                        <a:t>X – 3</a:t>
                      </a:r>
                      <a:endParaRPr lang="en-US" dirty="0"/>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r>
              <a:tr h="370840">
                <a:tc gridSpan="7">
                  <a:txBody>
                    <a:bodyPr/>
                    <a:lstStyle/>
                    <a:p>
                      <a:pPr algn="l"/>
                      <a:endParaRPr lang="en-US" sz="2400" b="1" dirty="0" smtClean="0"/>
                    </a:p>
                    <a:p>
                      <a:pPr algn="l"/>
                      <a:r>
                        <a:rPr lang="en-US" sz="2400" b="1" dirty="0" smtClean="0"/>
                        <a:t>Approaching x = 3 from the Right </a:t>
                      </a:r>
                      <a:endParaRPr lang="en-US" sz="2400" dirty="0"/>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gridSpan="2">
                  <a:txBody>
                    <a:bodyPr/>
                    <a:lstStyle/>
                    <a:p>
                      <a:pPr algn="l"/>
                      <a:r>
                        <a:rPr lang="en-US" dirty="0" smtClean="0"/>
                        <a:t>X</a:t>
                      </a:r>
                      <a:endParaRPr lang="en-US"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4</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3.01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30000" dirty="0" smtClean="0"/>
                        <a:t>2</a:t>
                      </a:r>
                      <a:r>
                        <a:rPr lang="en-US" dirty="0" smtClean="0"/>
                        <a:t> – 9</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l"/>
                      <a:r>
                        <a:rPr lang="en-US" dirty="0" smtClean="0"/>
                        <a:t>7.0</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6.1</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6.05</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6.01</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lnT w="19050" cap="flat" cmpd="sng" algn="ctr">
                      <a:noFill/>
                      <a:prstDash val="solid"/>
                      <a:round/>
                      <a:headEnd type="none" w="med" len="med"/>
                      <a:tailEnd type="none" w="med" len="med"/>
                    </a:lnT>
                  </a:tcPr>
                </a:tc>
                <a:tc>
                  <a:txBody>
                    <a:bodyPr/>
                    <a:lstStyle/>
                    <a:p>
                      <a:pPr algn="ctr"/>
                      <a:r>
                        <a:rPr lang="en-US" dirty="0" smtClean="0"/>
                        <a:t>X – 3</a:t>
                      </a:r>
                      <a:endParaRPr lang="en-US" dirty="0"/>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a:spLocks noGrp="1"/>
          </p:cNvSpPr>
          <p:nvPr>
            <p:ph idx="1"/>
          </p:nvPr>
        </p:nvSpPr>
        <p:spPr>
          <a:xfrm>
            <a:off x="457200" y="609600"/>
            <a:ext cx="8229600" cy="5638800"/>
          </a:xfrm>
        </p:spPr>
        <p:txBody>
          <a:bodyPr>
            <a:normAutofit/>
          </a:bodyPr>
          <a:lstStyle/>
          <a:p>
            <a:pPr marL="0" indent="0" algn="just">
              <a:buNone/>
            </a:pPr>
            <a:r>
              <a:rPr lang="en-US" dirty="0" smtClean="0"/>
              <a:t>The above table contains values of f(x) as x approaches 3 from both the left and the right.</a:t>
            </a:r>
          </a:p>
          <a:p>
            <a:pPr marL="0" indent="0" algn="just">
              <a:buNone/>
            </a:pPr>
            <a:r>
              <a:rPr lang="en-US" dirty="0" smtClean="0"/>
              <a:t>Since</a:t>
            </a:r>
          </a:p>
          <a:p>
            <a:pPr marL="0" indent="0" algn="just">
              <a:buNone/>
            </a:pPr>
            <a:r>
              <a:rPr lang="en-US" dirty="0" smtClean="0"/>
              <a:t>	lim  </a:t>
            </a:r>
            <a:r>
              <a:rPr lang="en-US" i="1" dirty="0" smtClean="0"/>
              <a:t>f</a:t>
            </a:r>
            <a:r>
              <a:rPr lang="en-US" dirty="0" smtClean="0"/>
              <a:t>(</a:t>
            </a:r>
            <a:r>
              <a:rPr lang="en-US" i="1" dirty="0" smtClean="0"/>
              <a:t>x</a:t>
            </a:r>
            <a:r>
              <a:rPr lang="en-US" dirty="0" smtClean="0"/>
              <a:t>) = 6		and	lim  </a:t>
            </a:r>
            <a:r>
              <a:rPr lang="en-US" i="1" dirty="0" smtClean="0"/>
              <a:t>f</a:t>
            </a:r>
            <a:r>
              <a:rPr lang="en-US" dirty="0" smtClean="0"/>
              <a:t>(</a:t>
            </a:r>
            <a:r>
              <a:rPr lang="en-US" i="1" dirty="0" smtClean="0"/>
              <a:t>x</a:t>
            </a:r>
            <a:r>
              <a:rPr lang="en-US" dirty="0" smtClean="0"/>
              <a:t>) = 6</a:t>
            </a:r>
          </a:p>
          <a:p>
            <a:pPr marL="0" indent="0" algn="just">
              <a:buNone/>
            </a:pPr>
            <a:r>
              <a:rPr lang="en-US" dirty="0" smtClean="0"/>
              <a:t>then </a:t>
            </a:r>
          </a:p>
          <a:p>
            <a:pPr marL="0" indent="0" algn="just">
              <a:buNone/>
            </a:pPr>
            <a:r>
              <a:rPr lang="en-US" dirty="0" smtClean="0"/>
              <a:t>			lim ------------- = 6</a:t>
            </a:r>
          </a:p>
          <a:p>
            <a:pPr marL="0" indent="0" algn="just">
              <a:buNone/>
            </a:pPr>
            <a:endParaRPr lang="en-US" dirty="0" smtClean="0"/>
          </a:p>
          <a:p>
            <a:pPr marL="0" indent="0" algn="just">
              <a:buNone/>
            </a:pPr>
            <a:r>
              <a:rPr lang="en-US" dirty="0" smtClean="0"/>
              <a:t>Even though the function is undefined when </a:t>
            </a:r>
            <a:r>
              <a:rPr lang="en-US" i="1" dirty="0" smtClean="0"/>
              <a:t>x</a:t>
            </a:r>
            <a:r>
              <a:rPr lang="en-US" dirty="0" smtClean="0"/>
              <a:t>=3, the function approaches a value of 6 as the value of </a:t>
            </a:r>
            <a:r>
              <a:rPr lang="en-US" i="1" dirty="0" smtClean="0"/>
              <a:t>x</a:t>
            </a:r>
            <a:r>
              <a:rPr lang="en-US" dirty="0" smtClean="0"/>
              <a:t> comes closer to 3.</a:t>
            </a:r>
          </a:p>
        </p:txBody>
      </p:sp>
      <p:sp>
        <p:nvSpPr>
          <p:cNvPr id="5" name="TextBox 4"/>
          <p:cNvSpPr txBox="1"/>
          <p:nvPr/>
        </p:nvSpPr>
        <p:spPr>
          <a:xfrm>
            <a:off x="4114800" y="3200400"/>
            <a:ext cx="1136850" cy="584775"/>
          </a:xfrm>
          <a:prstGeom prst="rect">
            <a:avLst/>
          </a:prstGeom>
          <a:noFill/>
        </p:spPr>
        <p:txBody>
          <a:bodyPr wrap="none" rtlCol="0">
            <a:spAutoFit/>
          </a:bodyPr>
          <a:lstStyle/>
          <a:p>
            <a:r>
              <a:rPr lang="en-US" sz="3200" dirty="0" smtClean="0"/>
              <a:t>x</a:t>
            </a:r>
            <a:r>
              <a:rPr lang="en-US" sz="3200" baseline="30000" dirty="0" smtClean="0"/>
              <a:t>2</a:t>
            </a:r>
            <a:r>
              <a:rPr lang="en-US" sz="3200" dirty="0" smtClean="0"/>
              <a:t> – 9</a:t>
            </a:r>
            <a:endParaRPr lang="en-US" sz="3200" dirty="0"/>
          </a:p>
        </p:txBody>
      </p:sp>
      <p:sp>
        <p:nvSpPr>
          <p:cNvPr id="7" name="TextBox 6"/>
          <p:cNvSpPr txBox="1"/>
          <p:nvPr/>
        </p:nvSpPr>
        <p:spPr>
          <a:xfrm>
            <a:off x="4191000" y="3733800"/>
            <a:ext cx="997389" cy="584775"/>
          </a:xfrm>
          <a:prstGeom prst="rect">
            <a:avLst/>
          </a:prstGeom>
          <a:noFill/>
        </p:spPr>
        <p:txBody>
          <a:bodyPr wrap="none" rtlCol="0">
            <a:spAutoFit/>
          </a:bodyPr>
          <a:lstStyle/>
          <a:p>
            <a:r>
              <a:rPr lang="en-US" sz="3200" dirty="0" smtClean="0"/>
              <a:t>x – 3</a:t>
            </a:r>
            <a:endParaRPr lang="en-US" sz="3200" dirty="0"/>
          </a:p>
        </p:txBody>
      </p:sp>
      <p:sp>
        <p:nvSpPr>
          <p:cNvPr id="9" name="TextBox 8"/>
          <p:cNvSpPr txBox="1"/>
          <p:nvPr/>
        </p:nvSpPr>
        <p:spPr>
          <a:xfrm>
            <a:off x="1371600" y="2667000"/>
            <a:ext cx="777777"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3</a:t>
            </a:r>
            <a:r>
              <a:rPr lang="en-US" sz="1400" baseline="30000" dirty="0" smtClean="0">
                <a:sym typeface="Wingdings" pitchFamily="2" charset="2"/>
              </a:rPr>
              <a:t>–</a:t>
            </a:r>
            <a:r>
              <a:rPr lang="en-US" sz="1400" dirty="0" smtClean="0">
                <a:sym typeface="Wingdings" pitchFamily="2" charset="2"/>
              </a:rPr>
              <a:t> </a:t>
            </a:r>
            <a:endParaRPr lang="en-US" sz="1400" baseline="30000" dirty="0"/>
          </a:p>
        </p:txBody>
      </p:sp>
      <p:sp>
        <p:nvSpPr>
          <p:cNvPr id="10" name="TextBox 9"/>
          <p:cNvSpPr txBox="1"/>
          <p:nvPr/>
        </p:nvSpPr>
        <p:spPr>
          <a:xfrm>
            <a:off x="3200400" y="3886200"/>
            <a:ext cx="718466"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3 </a:t>
            </a:r>
            <a:endParaRPr lang="en-US" sz="1400" baseline="30000" dirty="0"/>
          </a:p>
        </p:txBody>
      </p:sp>
      <p:sp>
        <p:nvSpPr>
          <p:cNvPr id="12" name="TextBox 11"/>
          <p:cNvSpPr txBox="1"/>
          <p:nvPr/>
        </p:nvSpPr>
        <p:spPr>
          <a:xfrm>
            <a:off x="5943600" y="2667000"/>
            <a:ext cx="777777"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3</a:t>
            </a:r>
            <a:r>
              <a:rPr lang="en-US" sz="1400" baseline="30000" dirty="0" smtClean="0">
                <a:sym typeface="Wingdings" pitchFamily="2" charset="2"/>
              </a:rPr>
              <a:t>+</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fontScale="90000"/>
          </a:bodyPr>
          <a:lstStyle/>
          <a:p>
            <a:r>
              <a:rPr lang="en-US" b="1" dirty="0" smtClean="0">
                <a:solidFill>
                  <a:schemeClr val="tx2"/>
                </a:solidFill>
              </a:rPr>
              <a:t>PROPERTIES OF LIMITS AND CONTINUITY</a:t>
            </a:r>
            <a:endParaRPr lang="en-US" b="1" dirty="0">
              <a:solidFill>
                <a:schemeClr val="tx2"/>
              </a:solidFill>
            </a:endParaRPr>
          </a:p>
        </p:txBody>
      </p:sp>
      <p:sp>
        <p:nvSpPr>
          <p:cNvPr id="7" name="Content Placeholder 6"/>
          <p:cNvSpPr>
            <a:spLocks noGrp="1"/>
          </p:cNvSpPr>
          <p:nvPr>
            <p:ph idx="1"/>
          </p:nvPr>
        </p:nvSpPr>
        <p:spPr/>
        <p:txBody>
          <a:bodyPr>
            <a:normAutofit lnSpcReduction="10000"/>
          </a:bodyPr>
          <a:lstStyle/>
          <a:p>
            <a:pPr marL="0" indent="0" algn="just">
              <a:buNone/>
            </a:pPr>
            <a:r>
              <a:rPr lang="en-US" b="1" dirty="0" smtClean="0"/>
              <a:t>Some Properties of Limits</a:t>
            </a:r>
          </a:p>
          <a:p>
            <a:pPr marL="0" indent="0" algn="just">
              <a:buNone/>
            </a:pPr>
            <a:endParaRPr lang="en-US" b="1" dirty="0" smtClean="0"/>
          </a:p>
          <a:p>
            <a:pPr marL="0" indent="0" algn="just">
              <a:buNone/>
            </a:pPr>
            <a:r>
              <a:rPr lang="en-US" b="1" dirty="0" smtClean="0"/>
              <a:t>Property 1</a:t>
            </a:r>
            <a:r>
              <a:rPr lang="en-US" dirty="0" smtClean="0"/>
              <a:t>    If </a:t>
            </a:r>
            <a:r>
              <a:rPr lang="en-US" i="1" dirty="0" smtClean="0"/>
              <a:t>f</a:t>
            </a:r>
            <a:r>
              <a:rPr lang="en-US" dirty="0" smtClean="0"/>
              <a:t>(</a:t>
            </a:r>
            <a:r>
              <a:rPr lang="en-US" i="1" dirty="0" smtClean="0"/>
              <a:t>x</a:t>
            </a:r>
            <a:r>
              <a:rPr lang="en-US" dirty="0" smtClean="0"/>
              <a:t>) = </a:t>
            </a:r>
            <a:r>
              <a:rPr lang="en-US" i="1" dirty="0" smtClean="0"/>
              <a:t>c</a:t>
            </a:r>
            <a:r>
              <a:rPr lang="en-US" dirty="0" smtClean="0"/>
              <a:t>, where c is real,</a:t>
            </a:r>
          </a:p>
          <a:p>
            <a:pPr marL="0" indent="0" algn="just">
              <a:buNone/>
            </a:pPr>
            <a:r>
              <a:rPr lang="en-US" dirty="0" smtClean="0"/>
              <a:t>			lim (</a:t>
            </a:r>
            <a:r>
              <a:rPr lang="en-US" i="1" dirty="0" smtClean="0"/>
              <a:t>c</a:t>
            </a:r>
            <a:r>
              <a:rPr lang="en-US" dirty="0" smtClean="0"/>
              <a:t>) = </a:t>
            </a:r>
            <a:r>
              <a:rPr lang="en-US" i="1" dirty="0" smtClean="0"/>
              <a:t>c</a:t>
            </a:r>
          </a:p>
          <a:p>
            <a:pPr marL="0" indent="0" algn="just">
              <a:buNone/>
            </a:pPr>
            <a:r>
              <a:rPr lang="en-US" dirty="0" smtClean="0"/>
              <a:t>	</a:t>
            </a:r>
          </a:p>
          <a:p>
            <a:pPr marL="0" indent="0">
              <a:buNone/>
            </a:pPr>
            <a:r>
              <a:rPr lang="en-US" b="1" dirty="0" smtClean="0"/>
              <a:t>Property 2</a:t>
            </a:r>
            <a:r>
              <a:rPr lang="en-US" dirty="0" smtClean="0"/>
              <a:t>	   If </a:t>
            </a:r>
            <a:r>
              <a:rPr lang="en-US" i="1" dirty="0" smtClean="0"/>
              <a:t>f</a:t>
            </a:r>
            <a:r>
              <a:rPr lang="en-US" dirty="0" smtClean="0"/>
              <a:t>(</a:t>
            </a:r>
            <a:r>
              <a:rPr lang="en-US" i="1" dirty="0" smtClean="0"/>
              <a:t>x</a:t>
            </a:r>
            <a:r>
              <a:rPr lang="en-US" dirty="0" smtClean="0"/>
              <a:t>) = </a:t>
            </a:r>
            <a:r>
              <a:rPr lang="en-US" dirty="0" err="1" smtClean="0"/>
              <a:t>x</a:t>
            </a:r>
            <a:r>
              <a:rPr lang="en-US" baseline="30000" dirty="0" err="1" smtClean="0"/>
              <a:t>n</a:t>
            </a:r>
            <a:r>
              <a:rPr lang="en-US" dirty="0" smtClean="0"/>
              <a:t>, where n is a </a:t>
            </a:r>
          </a:p>
          <a:p>
            <a:pPr marL="0" indent="0">
              <a:buNone/>
            </a:pPr>
            <a:r>
              <a:rPr lang="en-US" dirty="0" smtClean="0"/>
              <a:t>			   positive integer, then</a:t>
            </a:r>
          </a:p>
          <a:p>
            <a:pPr marL="0" indent="0" algn="just">
              <a:buNone/>
            </a:pPr>
            <a:r>
              <a:rPr lang="en-US" dirty="0" smtClean="0"/>
              <a:t>			lim </a:t>
            </a:r>
            <a:r>
              <a:rPr lang="en-US" dirty="0" err="1" smtClean="0"/>
              <a:t>x</a:t>
            </a:r>
            <a:r>
              <a:rPr lang="en-US" baseline="30000" dirty="0" err="1" smtClean="0"/>
              <a:t>n</a:t>
            </a:r>
            <a:r>
              <a:rPr lang="en-US" dirty="0" smtClean="0"/>
              <a:t> = a</a:t>
            </a:r>
            <a:r>
              <a:rPr lang="en-US" baseline="30000" dirty="0" smtClean="0"/>
              <a:t>n</a:t>
            </a:r>
            <a:endParaRPr lang="en-US" baseline="30000" dirty="0"/>
          </a:p>
        </p:txBody>
      </p:sp>
      <p:sp>
        <p:nvSpPr>
          <p:cNvPr id="4" name="TextBox 3"/>
          <p:cNvSpPr txBox="1"/>
          <p:nvPr/>
        </p:nvSpPr>
        <p:spPr>
          <a:xfrm>
            <a:off x="3200400" y="3581400"/>
            <a:ext cx="713657"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6" name="TextBox 5"/>
          <p:cNvSpPr txBox="1"/>
          <p:nvPr/>
        </p:nvSpPr>
        <p:spPr>
          <a:xfrm>
            <a:off x="3200400" y="5715000"/>
            <a:ext cx="713657" cy="307777"/>
          </a:xfrm>
          <a:prstGeom prst="rect">
            <a:avLst/>
          </a:prstGeom>
          <a:noFill/>
        </p:spPr>
        <p:txBody>
          <a:bodyPr wrap="non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6"/>
          <p:cNvSpPr>
            <a:spLocks noGrp="1"/>
          </p:cNvSpPr>
          <p:nvPr>
            <p:ph idx="1"/>
          </p:nvPr>
        </p:nvSpPr>
        <p:spPr>
          <a:xfrm>
            <a:off x="381000" y="533400"/>
            <a:ext cx="8382000" cy="5791200"/>
          </a:xfrm>
        </p:spPr>
        <p:txBody>
          <a:bodyPr/>
          <a:lstStyle/>
          <a:p>
            <a:pPr marL="0" indent="0" algn="just">
              <a:buNone/>
            </a:pPr>
            <a:endParaRPr lang="en-US" dirty="0" smtClean="0"/>
          </a:p>
          <a:p>
            <a:pPr marL="0" indent="0">
              <a:buNone/>
            </a:pPr>
            <a:r>
              <a:rPr lang="en-US" b="1" dirty="0" smtClean="0"/>
              <a:t>Property 3    </a:t>
            </a:r>
            <a:r>
              <a:rPr lang="en-US" dirty="0" smtClean="0"/>
              <a:t>If </a:t>
            </a:r>
            <a:r>
              <a:rPr lang="en-US" i="1" dirty="0" smtClean="0"/>
              <a:t>f</a:t>
            </a:r>
            <a:r>
              <a:rPr lang="en-US" dirty="0" smtClean="0"/>
              <a:t>(</a:t>
            </a:r>
            <a:r>
              <a:rPr lang="en-US" i="1" dirty="0" smtClean="0"/>
              <a:t>x</a:t>
            </a:r>
            <a:r>
              <a:rPr lang="en-US" dirty="0" smtClean="0"/>
              <a:t>) has a limit as x</a:t>
            </a:r>
            <a:r>
              <a:rPr lang="en-US" dirty="0" smtClean="0">
                <a:sym typeface="Wingdings" pitchFamily="2" charset="2"/>
              </a:rPr>
              <a:t>  a and c is </a:t>
            </a:r>
          </a:p>
          <a:p>
            <a:pPr marL="0" indent="0">
              <a:buNone/>
            </a:pPr>
            <a:r>
              <a:rPr lang="en-US" dirty="0" smtClean="0">
                <a:sym typeface="Wingdings" pitchFamily="2" charset="2"/>
              </a:rPr>
              <a:t>		   real, then</a:t>
            </a:r>
            <a:endParaRPr lang="en-US" dirty="0" smtClean="0"/>
          </a:p>
          <a:p>
            <a:pPr marL="0" indent="0" algn="just">
              <a:buNone/>
            </a:pPr>
            <a:r>
              <a:rPr lang="en-US" dirty="0" smtClean="0"/>
              <a:t>			lim </a:t>
            </a:r>
            <a:r>
              <a:rPr lang="en-US" i="1" dirty="0" smtClean="0"/>
              <a:t>c</a:t>
            </a:r>
            <a:r>
              <a:rPr lang="en-US" dirty="0" smtClean="0"/>
              <a:t> </a:t>
            </a:r>
            <a:r>
              <a:rPr lang="en-US" baseline="30000" dirty="0" smtClean="0"/>
              <a:t>.</a:t>
            </a:r>
            <a:r>
              <a:rPr lang="en-US" dirty="0" smtClean="0"/>
              <a:t> </a:t>
            </a:r>
            <a:r>
              <a:rPr lang="en-US" i="1" dirty="0" smtClean="0"/>
              <a:t>f</a:t>
            </a:r>
            <a:r>
              <a:rPr lang="en-US" dirty="0" smtClean="0"/>
              <a:t>(</a:t>
            </a:r>
            <a:r>
              <a:rPr lang="en-US" i="1" dirty="0" smtClean="0"/>
              <a:t>x</a:t>
            </a:r>
            <a:r>
              <a:rPr lang="en-US" dirty="0" smtClean="0"/>
              <a:t>) = </a:t>
            </a:r>
            <a:r>
              <a:rPr lang="en-US" i="1" dirty="0" smtClean="0"/>
              <a:t>c </a:t>
            </a:r>
            <a:r>
              <a:rPr lang="en-US" i="1" baseline="30000" dirty="0" smtClean="0"/>
              <a:t>.</a:t>
            </a:r>
            <a:r>
              <a:rPr lang="en-US" i="1" dirty="0" smtClean="0"/>
              <a:t> </a:t>
            </a:r>
            <a:r>
              <a:rPr lang="en-US" dirty="0" smtClean="0"/>
              <a:t>lim</a:t>
            </a:r>
            <a:r>
              <a:rPr lang="en-US" i="1" dirty="0" smtClean="0"/>
              <a:t> f(x)</a:t>
            </a:r>
          </a:p>
          <a:p>
            <a:pPr marL="0" indent="0" algn="just">
              <a:buNone/>
            </a:pPr>
            <a:r>
              <a:rPr lang="en-US" dirty="0" smtClean="0"/>
              <a:t>	</a:t>
            </a:r>
          </a:p>
          <a:p>
            <a:pPr marL="0" indent="0">
              <a:buNone/>
            </a:pPr>
            <a:r>
              <a:rPr lang="en-US" b="1" dirty="0" smtClean="0"/>
              <a:t>Property 4</a:t>
            </a:r>
            <a:r>
              <a:rPr lang="en-US" dirty="0" smtClean="0"/>
              <a:t>	   If lim </a:t>
            </a:r>
            <a:r>
              <a:rPr lang="en-US" i="1" dirty="0" smtClean="0"/>
              <a:t>f</a:t>
            </a:r>
            <a:r>
              <a:rPr lang="en-US" dirty="0" smtClean="0"/>
              <a:t>(</a:t>
            </a:r>
            <a:r>
              <a:rPr lang="en-US" i="1" dirty="0" smtClean="0"/>
              <a:t>x</a:t>
            </a:r>
            <a:r>
              <a:rPr lang="en-US" dirty="0" smtClean="0"/>
              <a:t>) and lim </a:t>
            </a:r>
            <a:r>
              <a:rPr lang="en-US" i="1" dirty="0" smtClean="0"/>
              <a:t>g</a:t>
            </a:r>
            <a:r>
              <a:rPr lang="en-US" dirty="0" smtClean="0"/>
              <a:t>(</a:t>
            </a:r>
            <a:r>
              <a:rPr lang="en-US" i="1" dirty="0" smtClean="0"/>
              <a:t>x</a:t>
            </a:r>
            <a:r>
              <a:rPr lang="en-US" dirty="0" smtClean="0"/>
              <a:t>) exist, then</a:t>
            </a:r>
          </a:p>
          <a:p>
            <a:pPr marL="0" indent="0">
              <a:buNone/>
            </a:pPr>
            <a:endParaRPr lang="en-US" dirty="0" smtClean="0"/>
          </a:p>
          <a:p>
            <a:pPr marL="0" indent="0" algn="just">
              <a:buNone/>
            </a:pPr>
            <a:r>
              <a:rPr lang="en-US" dirty="0" smtClean="0"/>
              <a:t>		lim [</a:t>
            </a:r>
            <a:r>
              <a:rPr lang="en-US" i="1" dirty="0" smtClean="0"/>
              <a:t>f</a:t>
            </a:r>
            <a:r>
              <a:rPr lang="en-US" dirty="0" smtClean="0"/>
              <a:t>(</a:t>
            </a:r>
            <a:r>
              <a:rPr lang="en-US" i="1" dirty="0" smtClean="0"/>
              <a:t>x</a:t>
            </a:r>
            <a:r>
              <a:rPr lang="en-US" dirty="0" smtClean="0"/>
              <a:t>) ± </a:t>
            </a:r>
            <a:r>
              <a:rPr lang="en-US" i="1" dirty="0" smtClean="0"/>
              <a:t>g</a:t>
            </a:r>
            <a:r>
              <a:rPr lang="en-US" dirty="0" smtClean="0"/>
              <a:t>(</a:t>
            </a:r>
            <a:r>
              <a:rPr lang="en-US" i="1" dirty="0" smtClean="0"/>
              <a:t>x</a:t>
            </a:r>
            <a:r>
              <a:rPr lang="en-US" dirty="0" smtClean="0"/>
              <a:t>)] = lim </a:t>
            </a:r>
            <a:r>
              <a:rPr lang="en-US" i="1" dirty="0" smtClean="0"/>
              <a:t>f</a:t>
            </a:r>
            <a:r>
              <a:rPr lang="en-US" dirty="0" smtClean="0"/>
              <a:t>(</a:t>
            </a:r>
            <a:r>
              <a:rPr lang="en-US" i="1" dirty="0" smtClean="0"/>
              <a:t>x</a:t>
            </a:r>
            <a:r>
              <a:rPr lang="en-US" dirty="0" smtClean="0"/>
              <a:t>) ± lim </a:t>
            </a:r>
            <a:r>
              <a:rPr lang="en-US" i="1" dirty="0" smtClean="0"/>
              <a:t>g</a:t>
            </a:r>
            <a:r>
              <a:rPr lang="en-US" dirty="0" smtClean="0"/>
              <a:t>(</a:t>
            </a:r>
            <a:r>
              <a:rPr lang="en-US" i="1" dirty="0" smtClean="0"/>
              <a:t>x</a:t>
            </a:r>
            <a:r>
              <a:rPr lang="en-US" dirty="0" smtClean="0"/>
              <a:t>)</a:t>
            </a:r>
            <a:endParaRPr lang="en-US" baseline="30000" dirty="0"/>
          </a:p>
        </p:txBody>
      </p:sp>
      <p:sp>
        <p:nvSpPr>
          <p:cNvPr id="9" name="TextBox 8"/>
          <p:cNvSpPr txBox="1"/>
          <p:nvPr/>
        </p:nvSpPr>
        <p:spPr>
          <a:xfrm>
            <a:off x="3074645" y="2743200"/>
            <a:ext cx="8115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 a </a:t>
            </a:r>
            <a:endParaRPr lang="en-US" sz="1400" baseline="30000" dirty="0"/>
          </a:p>
        </p:txBody>
      </p:sp>
      <p:sp>
        <p:nvSpPr>
          <p:cNvPr id="10" name="TextBox 9"/>
          <p:cNvSpPr txBox="1"/>
          <p:nvPr/>
        </p:nvSpPr>
        <p:spPr>
          <a:xfrm>
            <a:off x="2209800" y="5029200"/>
            <a:ext cx="9144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11" name="TextBox 10"/>
          <p:cNvSpPr txBox="1"/>
          <p:nvPr/>
        </p:nvSpPr>
        <p:spPr>
          <a:xfrm>
            <a:off x="5562600" y="27432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12" name="TextBox 11"/>
          <p:cNvSpPr txBox="1"/>
          <p:nvPr/>
        </p:nvSpPr>
        <p:spPr>
          <a:xfrm>
            <a:off x="5029200" y="50292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13" name="TextBox 12"/>
          <p:cNvSpPr txBox="1"/>
          <p:nvPr/>
        </p:nvSpPr>
        <p:spPr>
          <a:xfrm>
            <a:off x="6553200" y="50292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p:cNvSpPr>
            <a:spLocks noGrp="1"/>
          </p:cNvSpPr>
          <p:nvPr>
            <p:ph idx="1"/>
          </p:nvPr>
        </p:nvSpPr>
        <p:spPr>
          <a:xfrm>
            <a:off x="381000" y="533400"/>
            <a:ext cx="8382000" cy="5791200"/>
          </a:xfrm>
        </p:spPr>
        <p:txBody>
          <a:bodyPr/>
          <a:lstStyle/>
          <a:p>
            <a:pPr marL="0" indent="0" algn="just">
              <a:buNone/>
            </a:pPr>
            <a:endParaRPr lang="en-US" dirty="0" smtClean="0"/>
          </a:p>
          <a:p>
            <a:pPr marL="0" indent="0">
              <a:buNone/>
            </a:pPr>
            <a:r>
              <a:rPr lang="en-US" b="1" dirty="0" smtClean="0"/>
              <a:t>Property 5    </a:t>
            </a:r>
            <a:r>
              <a:rPr lang="en-US" dirty="0" smtClean="0"/>
              <a:t>If lim </a:t>
            </a:r>
            <a:r>
              <a:rPr lang="en-US" i="1" dirty="0" smtClean="0"/>
              <a:t>f</a:t>
            </a:r>
            <a:r>
              <a:rPr lang="en-US" dirty="0" smtClean="0"/>
              <a:t>(</a:t>
            </a:r>
            <a:r>
              <a:rPr lang="en-US" i="1" dirty="0" smtClean="0"/>
              <a:t>x</a:t>
            </a:r>
            <a:r>
              <a:rPr lang="en-US" dirty="0" smtClean="0"/>
              <a:t>) lim g(x) exist, then</a:t>
            </a:r>
            <a:endParaRPr lang="en-US" dirty="0" smtClean="0">
              <a:sym typeface="Wingdings" pitchFamily="2" charset="2"/>
            </a:endParaRPr>
          </a:p>
          <a:p>
            <a:pPr marL="0" indent="0">
              <a:buNone/>
            </a:pPr>
            <a:endParaRPr lang="en-US" dirty="0" smtClean="0"/>
          </a:p>
          <a:p>
            <a:pPr marL="0" indent="0" algn="just">
              <a:buNone/>
            </a:pPr>
            <a:r>
              <a:rPr lang="en-US" dirty="0" smtClean="0"/>
              <a:t>		lim [</a:t>
            </a:r>
            <a:r>
              <a:rPr lang="en-US" i="1" dirty="0" smtClean="0"/>
              <a:t>f</a:t>
            </a:r>
            <a:r>
              <a:rPr lang="en-US" dirty="0" smtClean="0"/>
              <a:t>(</a:t>
            </a:r>
            <a:r>
              <a:rPr lang="en-US" i="1" dirty="0" smtClean="0"/>
              <a:t>x</a:t>
            </a:r>
            <a:r>
              <a:rPr lang="en-US" dirty="0" smtClean="0"/>
              <a:t>) </a:t>
            </a:r>
            <a:r>
              <a:rPr lang="en-US" baseline="30000" dirty="0" smtClean="0"/>
              <a:t>.</a:t>
            </a:r>
            <a:r>
              <a:rPr lang="en-US" dirty="0" smtClean="0"/>
              <a:t> g(x)]= lim</a:t>
            </a:r>
            <a:r>
              <a:rPr lang="en-US" i="1" dirty="0" smtClean="0"/>
              <a:t> f(x) </a:t>
            </a:r>
            <a:r>
              <a:rPr lang="en-US" i="1" baseline="30000" dirty="0" smtClean="0"/>
              <a:t>.</a:t>
            </a:r>
            <a:r>
              <a:rPr lang="en-US" i="1" dirty="0" smtClean="0"/>
              <a:t> </a:t>
            </a:r>
            <a:r>
              <a:rPr lang="en-US" dirty="0" smtClean="0"/>
              <a:t>lim</a:t>
            </a:r>
            <a:r>
              <a:rPr lang="en-US" i="1" dirty="0" smtClean="0"/>
              <a:t> g(x)</a:t>
            </a:r>
          </a:p>
          <a:p>
            <a:pPr marL="0" indent="0" algn="just">
              <a:buNone/>
            </a:pPr>
            <a:r>
              <a:rPr lang="en-US" dirty="0" smtClean="0"/>
              <a:t>	</a:t>
            </a:r>
          </a:p>
          <a:p>
            <a:pPr marL="0" indent="0">
              <a:buNone/>
            </a:pPr>
            <a:r>
              <a:rPr lang="en-US" b="1" dirty="0" smtClean="0"/>
              <a:t>Property 6</a:t>
            </a:r>
            <a:r>
              <a:rPr lang="en-US" dirty="0" smtClean="0"/>
              <a:t>	   If lim </a:t>
            </a:r>
            <a:r>
              <a:rPr lang="en-US" i="1" dirty="0" smtClean="0"/>
              <a:t>f</a:t>
            </a:r>
            <a:r>
              <a:rPr lang="en-US" dirty="0" smtClean="0"/>
              <a:t>(</a:t>
            </a:r>
            <a:r>
              <a:rPr lang="en-US" i="1" dirty="0" smtClean="0"/>
              <a:t>x</a:t>
            </a:r>
            <a:r>
              <a:rPr lang="en-US" dirty="0" smtClean="0"/>
              <a:t>) and lim </a:t>
            </a:r>
            <a:r>
              <a:rPr lang="en-US" i="1" dirty="0" smtClean="0"/>
              <a:t>g</a:t>
            </a:r>
            <a:r>
              <a:rPr lang="en-US" dirty="0" smtClean="0"/>
              <a:t>(</a:t>
            </a:r>
            <a:r>
              <a:rPr lang="en-US" i="1" dirty="0" smtClean="0"/>
              <a:t>x</a:t>
            </a:r>
            <a:r>
              <a:rPr lang="en-US" dirty="0" smtClean="0"/>
              <a:t>) exist, then</a:t>
            </a:r>
          </a:p>
          <a:p>
            <a:pPr marL="0" indent="0">
              <a:buNone/>
            </a:pPr>
            <a:endParaRPr lang="en-US" dirty="0" smtClean="0"/>
          </a:p>
          <a:p>
            <a:pPr marL="0" indent="0" algn="just">
              <a:buNone/>
            </a:pPr>
            <a:r>
              <a:rPr lang="en-US" dirty="0" smtClean="0"/>
              <a:t>	lim ------- = -------------	provided lim </a:t>
            </a:r>
            <a:r>
              <a:rPr lang="en-US" i="1" dirty="0" smtClean="0"/>
              <a:t>g</a:t>
            </a:r>
            <a:r>
              <a:rPr lang="en-US" dirty="0" smtClean="0"/>
              <a:t>(</a:t>
            </a:r>
            <a:r>
              <a:rPr lang="en-US" i="1" dirty="0" smtClean="0"/>
              <a:t>x</a:t>
            </a:r>
            <a:r>
              <a:rPr lang="en-US" dirty="0" smtClean="0"/>
              <a:t>) ≠ 0</a:t>
            </a:r>
          </a:p>
          <a:p>
            <a:pPr marL="0" indent="0" algn="just">
              <a:buNone/>
            </a:pPr>
            <a:endParaRPr lang="en-US" baseline="30000" dirty="0"/>
          </a:p>
        </p:txBody>
      </p:sp>
      <p:sp>
        <p:nvSpPr>
          <p:cNvPr id="6" name="TextBox 5"/>
          <p:cNvSpPr txBox="1"/>
          <p:nvPr/>
        </p:nvSpPr>
        <p:spPr>
          <a:xfrm>
            <a:off x="4038600" y="15240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7" name="TextBox 6"/>
          <p:cNvSpPr txBox="1"/>
          <p:nvPr/>
        </p:nvSpPr>
        <p:spPr>
          <a:xfrm>
            <a:off x="2133600" y="4343400"/>
            <a:ext cx="762000" cy="584775"/>
          </a:xfrm>
          <a:prstGeom prst="rect">
            <a:avLst/>
          </a:prstGeom>
          <a:noFill/>
        </p:spPr>
        <p:txBody>
          <a:bodyPr wrap="square" rtlCol="0">
            <a:spAutoFit/>
          </a:bodyPr>
          <a:lstStyle/>
          <a:p>
            <a:r>
              <a:rPr lang="en-US" sz="3200" i="1" dirty="0" smtClean="0"/>
              <a:t>f</a:t>
            </a:r>
            <a:r>
              <a:rPr lang="en-US" sz="3200" dirty="0" smtClean="0"/>
              <a:t>(</a:t>
            </a:r>
            <a:r>
              <a:rPr lang="en-US" sz="3200" i="1" dirty="0" smtClean="0"/>
              <a:t>x</a:t>
            </a:r>
            <a:r>
              <a:rPr lang="en-US" sz="3200" dirty="0" smtClean="0"/>
              <a:t>)</a:t>
            </a:r>
            <a:endParaRPr lang="en-US" sz="3200" baseline="30000" dirty="0"/>
          </a:p>
        </p:txBody>
      </p:sp>
      <p:sp>
        <p:nvSpPr>
          <p:cNvPr id="8" name="TextBox 7"/>
          <p:cNvSpPr txBox="1"/>
          <p:nvPr/>
        </p:nvSpPr>
        <p:spPr>
          <a:xfrm>
            <a:off x="2209800" y="26670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a</a:t>
            </a:r>
            <a:r>
              <a:rPr lang="en-US" sz="1400" dirty="0" smtClean="0">
                <a:sym typeface="Wingdings" pitchFamily="2" charset="2"/>
              </a:rPr>
              <a:t> </a:t>
            </a:r>
            <a:endParaRPr lang="en-US" sz="1400" baseline="30000" dirty="0"/>
          </a:p>
        </p:txBody>
      </p:sp>
      <p:sp>
        <p:nvSpPr>
          <p:cNvPr id="9" name="TextBox 8"/>
          <p:cNvSpPr txBox="1"/>
          <p:nvPr/>
        </p:nvSpPr>
        <p:spPr>
          <a:xfrm>
            <a:off x="1245845" y="5029200"/>
            <a:ext cx="8115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10" name="TextBox 9"/>
          <p:cNvSpPr txBox="1"/>
          <p:nvPr/>
        </p:nvSpPr>
        <p:spPr>
          <a:xfrm>
            <a:off x="6477000" y="50292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11" name="TextBox 10"/>
          <p:cNvSpPr txBox="1"/>
          <p:nvPr/>
        </p:nvSpPr>
        <p:spPr>
          <a:xfrm>
            <a:off x="2819400" y="15240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 </a:t>
            </a:r>
            <a:endParaRPr lang="en-US" sz="1400" baseline="30000" dirty="0"/>
          </a:p>
        </p:txBody>
      </p:sp>
      <p:sp>
        <p:nvSpPr>
          <p:cNvPr id="12" name="TextBox 11"/>
          <p:cNvSpPr txBox="1"/>
          <p:nvPr/>
        </p:nvSpPr>
        <p:spPr>
          <a:xfrm>
            <a:off x="4724400" y="2667000"/>
            <a:ext cx="6858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a</a:t>
            </a:r>
            <a:r>
              <a:rPr lang="en-US" sz="1400" dirty="0" smtClean="0">
                <a:sym typeface="Wingdings" pitchFamily="2" charset="2"/>
              </a:rPr>
              <a:t> </a:t>
            </a:r>
            <a:endParaRPr lang="en-US" sz="1400" baseline="30000" dirty="0"/>
          </a:p>
        </p:txBody>
      </p:sp>
      <p:sp>
        <p:nvSpPr>
          <p:cNvPr id="13" name="TextBox 12"/>
          <p:cNvSpPr txBox="1"/>
          <p:nvPr/>
        </p:nvSpPr>
        <p:spPr>
          <a:xfrm>
            <a:off x="6172200" y="26670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a</a:t>
            </a:r>
            <a:r>
              <a:rPr lang="en-US" sz="1400" dirty="0" smtClean="0">
                <a:sym typeface="Wingdings" pitchFamily="2" charset="2"/>
              </a:rPr>
              <a:t> </a:t>
            </a:r>
            <a:endParaRPr lang="en-US" sz="1400" baseline="30000" dirty="0"/>
          </a:p>
        </p:txBody>
      </p:sp>
      <p:sp>
        <p:nvSpPr>
          <p:cNvPr id="14" name="TextBox 13"/>
          <p:cNvSpPr txBox="1"/>
          <p:nvPr/>
        </p:nvSpPr>
        <p:spPr>
          <a:xfrm>
            <a:off x="2057400" y="4876800"/>
            <a:ext cx="838200" cy="584775"/>
          </a:xfrm>
          <a:prstGeom prst="rect">
            <a:avLst/>
          </a:prstGeom>
          <a:noFill/>
        </p:spPr>
        <p:txBody>
          <a:bodyPr wrap="square" rtlCol="0">
            <a:spAutoFit/>
          </a:bodyPr>
          <a:lstStyle/>
          <a:p>
            <a:r>
              <a:rPr lang="en-US" sz="3200" i="1" dirty="0" smtClean="0"/>
              <a:t>g</a:t>
            </a:r>
            <a:r>
              <a:rPr lang="en-US" sz="3200" dirty="0" smtClean="0"/>
              <a:t>(</a:t>
            </a:r>
            <a:r>
              <a:rPr lang="en-US" sz="3200" i="1" dirty="0" smtClean="0"/>
              <a:t>x</a:t>
            </a:r>
            <a:r>
              <a:rPr lang="en-US" sz="3200" dirty="0" smtClean="0"/>
              <a:t>)</a:t>
            </a:r>
            <a:endParaRPr lang="en-US" sz="3200" baseline="30000" dirty="0"/>
          </a:p>
        </p:txBody>
      </p:sp>
      <p:sp>
        <p:nvSpPr>
          <p:cNvPr id="15" name="TextBox 14"/>
          <p:cNvSpPr txBox="1"/>
          <p:nvPr/>
        </p:nvSpPr>
        <p:spPr>
          <a:xfrm>
            <a:off x="3352800" y="4267200"/>
            <a:ext cx="1524000" cy="584775"/>
          </a:xfrm>
          <a:prstGeom prst="rect">
            <a:avLst/>
          </a:prstGeom>
          <a:noFill/>
        </p:spPr>
        <p:txBody>
          <a:bodyPr wrap="square" rtlCol="0">
            <a:spAutoFit/>
          </a:bodyPr>
          <a:lstStyle/>
          <a:p>
            <a:r>
              <a:rPr lang="en-US" sz="3200" dirty="0" smtClean="0"/>
              <a:t>lim</a:t>
            </a:r>
            <a:r>
              <a:rPr lang="en-US" sz="3200" i="1" dirty="0" smtClean="0"/>
              <a:t> f(x)</a:t>
            </a:r>
            <a:endParaRPr lang="en-US" sz="3200" baseline="30000" dirty="0"/>
          </a:p>
        </p:txBody>
      </p:sp>
      <p:sp>
        <p:nvSpPr>
          <p:cNvPr id="16" name="TextBox 15"/>
          <p:cNvSpPr txBox="1"/>
          <p:nvPr/>
        </p:nvSpPr>
        <p:spPr>
          <a:xfrm>
            <a:off x="3352800" y="4953000"/>
            <a:ext cx="1524000" cy="584775"/>
          </a:xfrm>
          <a:prstGeom prst="rect">
            <a:avLst/>
          </a:prstGeom>
          <a:noFill/>
        </p:spPr>
        <p:txBody>
          <a:bodyPr wrap="square" rtlCol="0">
            <a:spAutoFit/>
          </a:bodyPr>
          <a:lstStyle/>
          <a:p>
            <a:r>
              <a:rPr lang="en-US" sz="3200" dirty="0" smtClean="0"/>
              <a:t>lim</a:t>
            </a:r>
            <a:r>
              <a:rPr lang="en-US" sz="3200" i="1" dirty="0" smtClean="0"/>
              <a:t> g(x)</a:t>
            </a:r>
            <a:endParaRPr lang="en-US" sz="3200" baseline="30000" dirty="0"/>
          </a:p>
        </p:txBody>
      </p:sp>
      <p:sp>
        <p:nvSpPr>
          <p:cNvPr id="17" name="TextBox 16"/>
          <p:cNvSpPr txBox="1"/>
          <p:nvPr/>
        </p:nvSpPr>
        <p:spPr>
          <a:xfrm>
            <a:off x="3303245" y="4648200"/>
            <a:ext cx="8115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a</a:t>
            </a:r>
            <a:r>
              <a:rPr lang="en-US" sz="1400" dirty="0" smtClean="0">
                <a:sym typeface="Wingdings" pitchFamily="2" charset="2"/>
              </a:rPr>
              <a:t> </a:t>
            </a:r>
            <a:endParaRPr lang="en-US" sz="1400" baseline="30000" dirty="0"/>
          </a:p>
        </p:txBody>
      </p:sp>
      <p:sp>
        <p:nvSpPr>
          <p:cNvPr id="18" name="TextBox 17"/>
          <p:cNvSpPr txBox="1"/>
          <p:nvPr/>
        </p:nvSpPr>
        <p:spPr>
          <a:xfrm>
            <a:off x="3352800" y="5334000"/>
            <a:ext cx="7353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a</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533400"/>
            <a:ext cx="8229600" cy="5791200"/>
          </a:xfrm>
        </p:spPr>
        <p:txBody>
          <a:bodyPr/>
          <a:lstStyle/>
          <a:p>
            <a:pPr marL="0" indent="0">
              <a:buNone/>
            </a:pPr>
            <a:endParaRPr lang="en-US" dirty="0" smtClean="0"/>
          </a:p>
          <a:p>
            <a:pPr marL="0" indent="0">
              <a:buNone/>
            </a:pPr>
            <a:r>
              <a:rPr lang="en-US" dirty="0" smtClean="0"/>
              <a:t>lim (x</a:t>
            </a:r>
            <a:r>
              <a:rPr lang="en-US" baseline="30000" dirty="0" smtClean="0"/>
              <a:t>2</a:t>
            </a:r>
            <a:r>
              <a:rPr lang="en-US" dirty="0" smtClean="0"/>
              <a:t> – x + 10) 	= lim x</a:t>
            </a:r>
            <a:r>
              <a:rPr lang="en-US" baseline="30000" dirty="0" smtClean="0"/>
              <a:t>2</a:t>
            </a:r>
            <a:r>
              <a:rPr lang="en-US" dirty="0" smtClean="0"/>
              <a:t> – lim x + lim  10 </a:t>
            </a:r>
            <a:r>
              <a:rPr lang="en-US" sz="2000" dirty="0" smtClean="0"/>
              <a:t>(Property 4)</a:t>
            </a:r>
            <a:endParaRPr lang="en-US" dirty="0" smtClean="0"/>
          </a:p>
          <a:p>
            <a:pPr marL="0" indent="0">
              <a:buNone/>
            </a:pPr>
            <a:endParaRPr lang="en-US" sz="1200" dirty="0" smtClean="0"/>
          </a:p>
          <a:p>
            <a:pPr marL="0" indent="0">
              <a:buNone/>
            </a:pPr>
            <a:r>
              <a:rPr lang="en-US" dirty="0" smtClean="0"/>
              <a:t>			= 5</a:t>
            </a:r>
            <a:r>
              <a:rPr lang="en-US" baseline="30000" dirty="0" smtClean="0"/>
              <a:t>2</a:t>
            </a:r>
            <a:r>
              <a:rPr lang="en-US" dirty="0" smtClean="0"/>
              <a:t> – 5 + 10	 </a:t>
            </a:r>
            <a:r>
              <a:rPr lang="en-US" sz="2000" dirty="0" smtClean="0"/>
              <a:t>(Property 1 &amp; 2)</a:t>
            </a:r>
            <a:endParaRPr lang="en-US" dirty="0" smtClean="0"/>
          </a:p>
          <a:p>
            <a:pPr marL="0" indent="0">
              <a:buNone/>
            </a:pPr>
            <a:r>
              <a:rPr lang="en-US" dirty="0" smtClean="0"/>
              <a:t>			= 30</a:t>
            </a:r>
            <a:endParaRPr lang="en-US" dirty="0"/>
          </a:p>
        </p:txBody>
      </p:sp>
      <p:sp>
        <p:nvSpPr>
          <p:cNvPr id="6" name="TextBox 5"/>
          <p:cNvSpPr txBox="1"/>
          <p:nvPr/>
        </p:nvSpPr>
        <p:spPr>
          <a:xfrm>
            <a:off x="381000" y="1524000"/>
            <a:ext cx="7353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5 </a:t>
            </a:r>
            <a:endParaRPr lang="en-US" sz="1400" baseline="30000" dirty="0"/>
          </a:p>
        </p:txBody>
      </p:sp>
      <p:sp>
        <p:nvSpPr>
          <p:cNvPr id="9" name="TextBox 8"/>
          <p:cNvSpPr txBox="1"/>
          <p:nvPr/>
        </p:nvSpPr>
        <p:spPr>
          <a:xfrm>
            <a:off x="3429000" y="1524000"/>
            <a:ext cx="7353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5 </a:t>
            </a:r>
            <a:endParaRPr lang="en-US" sz="1400" baseline="30000" dirty="0"/>
          </a:p>
        </p:txBody>
      </p:sp>
      <p:sp>
        <p:nvSpPr>
          <p:cNvPr id="10" name="TextBox 9"/>
          <p:cNvSpPr txBox="1"/>
          <p:nvPr/>
        </p:nvSpPr>
        <p:spPr>
          <a:xfrm>
            <a:off x="4724400" y="1524000"/>
            <a:ext cx="7353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5 </a:t>
            </a:r>
            <a:endParaRPr lang="en-US" sz="1400" baseline="30000" dirty="0"/>
          </a:p>
        </p:txBody>
      </p:sp>
      <p:sp>
        <p:nvSpPr>
          <p:cNvPr id="11" name="TextBox 10"/>
          <p:cNvSpPr txBox="1"/>
          <p:nvPr/>
        </p:nvSpPr>
        <p:spPr>
          <a:xfrm>
            <a:off x="5943600" y="1524000"/>
            <a:ext cx="8115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5 </a:t>
            </a:r>
            <a:endParaRPr lang="en-US" sz="1400" baseline="30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81200" y="762000"/>
            <a:ext cx="1295400" cy="584775"/>
          </a:xfrm>
          <a:prstGeom prst="rect">
            <a:avLst/>
          </a:prstGeom>
          <a:noFill/>
        </p:spPr>
        <p:txBody>
          <a:bodyPr wrap="square" rtlCol="0">
            <a:spAutoFit/>
          </a:bodyPr>
          <a:lstStyle/>
          <a:p>
            <a:r>
              <a:rPr lang="en-US" sz="3200" dirty="0" smtClean="0"/>
              <a:t>x</a:t>
            </a:r>
            <a:r>
              <a:rPr lang="en-US" sz="3200" baseline="30000" dirty="0" smtClean="0"/>
              <a:t>2</a:t>
            </a:r>
            <a:r>
              <a:rPr lang="en-US" sz="3200" dirty="0" smtClean="0"/>
              <a:t> – 1 </a:t>
            </a:r>
            <a:endParaRPr lang="en-US" sz="3200" baseline="30000" dirty="0"/>
          </a:p>
        </p:txBody>
      </p:sp>
      <p:sp>
        <p:nvSpPr>
          <p:cNvPr id="9" name="TextBox 8"/>
          <p:cNvSpPr txBox="1"/>
          <p:nvPr/>
        </p:nvSpPr>
        <p:spPr>
          <a:xfrm>
            <a:off x="1219200" y="14478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2 </a:t>
            </a:r>
            <a:endParaRPr lang="en-US" sz="1400" baseline="30000" dirty="0"/>
          </a:p>
        </p:txBody>
      </p:sp>
      <p:sp>
        <p:nvSpPr>
          <p:cNvPr id="10" name="TextBox 9"/>
          <p:cNvSpPr txBox="1"/>
          <p:nvPr/>
        </p:nvSpPr>
        <p:spPr>
          <a:xfrm>
            <a:off x="2286000" y="1295400"/>
            <a:ext cx="838200" cy="584775"/>
          </a:xfrm>
          <a:prstGeom prst="rect">
            <a:avLst/>
          </a:prstGeom>
          <a:noFill/>
        </p:spPr>
        <p:txBody>
          <a:bodyPr wrap="square" rtlCol="0">
            <a:spAutoFit/>
          </a:bodyPr>
          <a:lstStyle/>
          <a:p>
            <a:r>
              <a:rPr lang="en-US" sz="3200" i="1" dirty="0" smtClean="0"/>
              <a:t>x</a:t>
            </a:r>
            <a:r>
              <a:rPr lang="en-US" sz="3200" baseline="30000" dirty="0" smtClean="0"/>
              <a:t>2</a:t>
            </a:r>
            <a:endParaRPr lang="en-US" sz="3200" baseline="30000" dirty="0"/>
          </a:p>
        </p:txBody>
      </p:sp>
      <p:sp>
        <p:nvSpPr>
          <p:cNvPr id="11" name="TextBox 10"/>
          <p:cNvSpPr txBox="1"/>
          <p:nvPr/>
        </p:nvSpPr>
        <p:spPr>
          <a:xfrm>
            <a:off x="3733800" y="685800"/>
            <a:ext cx="2209800" cy="584775"/>
          </a:xfrm>
          <a:prstGeom prst="rect">
            <a:avLst/>
          </a:prstGeom>
          <a:noFill/>
        </p:spPr>
        <p:txBody>
          <a:bodyPr wrap="square" rtlCol="0">
            <a:spAutoFit/>
          </a:bodyPr>
          <a:lstStyle/>
          <a:p>
            <a:r>
              <a:rPr lang="en-US" sz="3200" dirty="0" smtClean="0"/>
              <a:t>lim</a:t>
            </a:r>
            <a:r>
              <a:rPr lang="en-US" sz="3200" i="1" dirty="0" smtClean="0"/>
              <a:t> </a:t>
            </a:r>
            <a:r>
              <a:rPr lang="en-US" sz="3200" dirty="0" smtClean="0"/>
              <a:t>(x</a:t>
            </a:r>
            <a:r>
              <a:rPr lang="en-US" sz="3200" baseline="30000" dirty="0" smtClean="0"/>
              <a:t>3</a:t>
            </a:r>
            <a:r>
              <a:rPr lang="en-US" sz="3200" i="1" dirty="0" smtClean="0"/>
              <a:t> – </a:t>
            </a:r>
            <a:r>
              <a:rPr lang="en-US" sz="3200" dirty="0" smtClean="0"/>
              <a:t>1)</a:t>
            </a:r>
            <a:endParaRPr lang="en-US" sz="3200" baseline="30000" dirty="0"/>
          </a:p>
        </p:txBody>
      </p:sp>
      <p:sp>
        <p:nvSpPr>
          <p:cNvPr id="12" name="TextBox 11"/>
          <p:cNvSpPr txBox="1"/>
          <p:nvPr/>
        </p:nvSpPr>
        <p:spPr>
          <a:xfrm>
            <a:off x="4038600" y="1371600"/>
            <a:ext cx="1524000" cy="584775"/>
          </a:xfrm>
          <a:prstGeom prst="rect">
            <a:avLst/>
          </a:prstGeom>
          <a:noFill/>
        </p:spPr>
        <p:txBody>
          <a:bodyPr wrap="square" rtlCol="0">
            <a:spAutoFit/>
          </a:bodyPr>
          <a:lstStyle/>
          <a:p>
            <a:r>
              <a:rPr lang="en-US" sz="3200" dirty="0" smtClean="0"/>
              <a:t>Lim</a:t>
            </a:r>
            <a:r>
              <a:rPr lang="en-US" sz="3200" i="1" dirty="0" smtClean="0"/>
              <a:t> </a:t>
            </a:r>
            <a:r>
              <a:rPr lang="en-US" sz="3200" dirty="0" smtClean="0"/>
              <a:t>x</a:t>
            </a:r>
            <a:r>
              <a:rPr lang="en-US" sz="3200" baseline="30000" dirty="0" smtClean="0"/>
              <a:t>2</a:t>
            </a:r>
            <a:endParaRPr lang="en-US" sz="3200" baseline="30000" dirty="0"/>
          </a:p>
        </p:txBody>
      </p:sp>
      <p:sp>
        <p:nvSpPr>
          <p:cNvPr id="13" name="TextBox 12"/>
          <p:cNvSpPr txBox="1"/>
          <p:nvPr/>
        </p:nvSpPr>
        <p:spPr>
          <a:xfrm>
            <a:off x="4038600" y="17526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2</a:t>
            </a:r>
            <a:r>
              <a:rPr lang="en-US" sz="1400" dirty="0" smtClean="0">
                <a:sym typeface="Wingdings" pitchFamily="2" charset="2"/>
              </a:rPr>
              <a:t> </a:t>
            </a:r>
            <a:endParaRPr lang="en-US" sz="1400" baseline="30000" dirty="0"/>
          </a:p>
        </p:txBody>
      </p:sp>
      <p:sp>
        <p:nvSpPr>
          <p:cNvPr id="14" name="Rectangle 13"/>
          <p:cNvSpPr/>
          <p:nvPr/>
        </p:nvSpPr>
        <p:spPr>
          <a:xfrm>
            <a:off x="304800" y="1066800"/>
            <a:ext cx="8534400" cy="584775"/>
          </a:xfrm>
          <a:prstGeom prst="rect">
            <a:avLst/>
          </a:prstGeom>
        </p:spPr>
        <p:txBody>
          <a:bodyPr wrap="square">
            <a:spAutoFit/>
          </a:bodyPr>
          <a:lstStyle/>
          <a:p>
            <a:r>
              <a:rPr lang="en-US" sz="3200" dirty="0" smtClean="0"/>
              <a:t>	lim ----------- =  -----------------		</a:t>
            </a:r>
            <a:r>
              <a:rPr lang="en-US" sz="2000" dirty="0" smtClean="0"/>
              <a:t>(Property 6)</a:t>
            </a:r>
            <a:endParaRPr lang="en-US" sz="2000" dirty="0"/>
          </a:p>
        </p:txBody>
      </p:sp>
      <p:sp>
        <p:nvSpPr>
          <p:cNvPr id="15" name="TextBox 14"/>
          <p:cNvSpPr txBox="1"/>
          <p:nvPr/>
        </p:nvSpPr>
        <p:spPr>
          <a:xfrm>
            <a:off x="3657600" y="1066800"/>
            <a:ext cx="8877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2</a:t>
            </a:r>
            <a:r>
              <a:rPr lang="en-US" sz="1400" dirty="0" smtClean="0">
                <a:sym typeface="Wingdings" pitchFamily="2" charset="2"/>
              </a:rPr>
              <a:t> </a:t>
            </a:r>
            <a:endParaRPr lang="en-US" sz="1400" baseline="30000" dirty="0"/>
          </a:p>
        </p:txBody>
      </p:sp>
      <p:sp>
        <p:nvSpPr>
          <p:cNvPr id="16" name="TextBox 15"/>
          <p:cNvSpPr txBox="1"/>
          <p:nvPr/>
        </p:nvSpPr>
        <p:spPr>
          <a:xfrm>
            <a:off x="3733800" y="2286000"/>
            <a:ext cx="2514600" cy="584775"/>
          </a:xfrm>
          <a:prstGeom prst="rect">
            <a:avLst/>
          </a:prstGeom>
          <a:noFill/>
        </p:spPr>
        <p:txBody>
          <a:bodyPr wrap="square" rtlCol="0">
            <a:spAutoFit/>
          </a:bodyPr>
          <a:lstStyle/>
          <a:p>
            <a:r>
              <a:rPr lang="en-US" sz="3200" dirty="0" smtClean="0"/>
              <a:t>lim</a:t>
            </a:r>
            <a:r>
              <a:rPr lang="en-US" sz="3200" i="1" dirty="0" smtClean="0"/>
              <a:t> </a:t>
            </a:r>
            <a:r>
              <a:rPr lang="en-US" sz="3200" dirty="0" smtClean="0"/>
              <a:t>x</a:t>
            </a:r>
            <a:r>
              <a:rPr lang="en-US" sz="3200" baseline="30000" dirty="0" smtClean="0"/>
              <a:t>3</a:t>
            </a:r>
            <a:r>
              <a:rPr lang="en-US" sz="3200" i="1" dirty="0" smtClean="0"/>
              <a:t> – </a:t>
            </a:r>
            <a:r>
              <a:rPr lang="en-US" sz="3200" dirty="0" smtClean="0"/>
              <a:t>lim</a:t>
            </a:r>
            <a:r>
              <a:rPr lang="en-US" sz="3200" i="1" dirty="0" smtClean="0"/>
              <a:t> </a:t>
            </a:r>
            <a:r>
              <a:rPr lang="en-US" sz="3200" dirty="0" smtClean="0"/>
              <a:t>1</a:t>
            </a:r>
            <a:endParaRPr lang="en-US" sz="3200" baseline="30000" dirty="0"/>
          </a:p>
        </p:txBody>
      </p:sp>
      <p:sp>
        <p:nvSpPr>
          <p:cNvPr id="17" name="TextBox 16"/>
          <p:cNvSpPr txBox="1"/>
          <p:nvPr/>
        </p:nvSpPr>
        <p:spPr>
          <a:xfrm>
            <a:off x="4038600" y="2971800"/>
            <a:ext cx="1524000" cy="584775"/>
          </a:xfrm>
          <a:prstGeom prst="rect">
            <a:avLst/>
          </a:prstGeom>
          <a:noFill/>
        </p:spPr>
        <p:txBody>
          <a:bodyPr wrap="square" rtlCol="0">
            <a:spAutoFit/>
          </a:bodyPr>
          <a:lstStyle/>
          <a:p>
            <a:r>
              <a:rPr lang="en-US" sz="3200" dirty="0" smtClean="0"/>
              <a:t>lim</a:t>
            </a:r>
            <a:r>
              <a:rPr lang="en-US" sz="3200" i="1" dirty="0" smtClean="0"/>
              <a:t> </a:t>
            </a:r>
            <a:r>
              <a:rPr lang="en-US" sz="3200" dirty="0" smtClean="0"/>
              <a:t>x</a:t>
            </a:r>
            <a:r>
              <a:rPr lang="en-US" sz="3200" baseline="30000" dirty="0" smtClean="0"/>
              <a:t>2</a:t>
            </a:r>
            <a:endParaRPr lang="en-US" sz="3200" baseline="30000" dirty="0"/>
          </a:p>
        </p:txBody>
      </p:sp>
      <p:sp>
        <p:nvSpPr>
          <p:cNvPr id="18" name="TextBox 17"/>
          <p:cNvSpPr txBox="1"/>
          <p:nvPr/>
        </p:nvSpPr>
        <p:spPr>
          <a:xfrm>
            <a:off x="4038600" y="3352800"/>
            <a:ext cx="6858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2</a:t>
            </a:r>
            <a:r>
              <a:rPr lang="en-US" sz="1400" dirty="0" smtClean="0">
                <a:sym typeface="Wingdings" pitchFamily="2" charset="2"/>
              </a:rPr>
              <a:t> </a:t>
            </a:r>
            <a:endParaRPr lang="en-US" sz="1400" baseline="30000" dirty="0"/>
          </a:p>
        </p:txBody>
      </p:sp>
      <p:sp>
        <p:nvSpPr>
          <p:cNvPr id="19" name="Rectangle 18"/>
          <p:cNvSpPr/>
          <p:nvPr/>
        </p:nvSpPr>
        <p:spPr>
          <a:xfrm>
            <a:off x="3200400" y="2615625"/>
            <a:ext cx="5105400" cy="584775"/>
          </a:xfrm>
          <a:prstGeom prst="rect">
            <a:avLst/>
          </a:prstGeom>
        </p:spPr>
        <p:txBody>
          <a:bodyPr wrap="square">
            <a:spAutoFit/>
          </a:bodyPr>
          <a:lstStyle/>
          <a:p>
            <a:r>
              <a:rPr lang="en-US" sz="3200" dirty="0" smtClean="0"/>
              <a:t>=  -----------------		</a:t>
            </a:r>
            <a:r>
              <a:rPr lang="en-US" sz="2000" dirty="0" smtClean="0"/>
              <a:t>(Property 4)</a:t>
            </a:r>
            <a:endParaRPr lang="en-US" sz="2000" dirty="0"/>
          </a:p>
        </p:txBody>
      </p:sp>
      <p:sp>
        <p:nvSpPr>
          <p:cNvPr id="20" name="TextBox 19"/>
          <p:cNvSpPr txBox="1"/>
          <p:nvPr/>
        </p:nvSpPr>
        <p:spPr>
          <a:xfrm>
            <a:off x="3733800" y="2667000"/>
            <a:ext cx="811555"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2</a:t>
            </a:r>
            <a:r>
              <a:rPr lang="en-US" sz="1400" dirty="0" smtClean="0">
                <a:sym typeface="Wingdings" pitchFamily="2" charset="2"/>
              </a:rPr>
              <a:t> </a:t>
            </a:r>
            <a:endParaRPr lang="en-US" sz="1400" baseline="30000" dirty="0"/>
          </a:p>
        </p:txBody>
      </p:sp>
      <p:sp>
        <p:nvSpPr>
          <p:cNvPr id="21" name="TextBox 20"/>
          <p:cNvSpPr txBox="1"/>
          <p:nvPr/>
        </p:nvSpPr>
        <p:spPr>
          <a:xfrm>
            <a:off x="5105400" y="26670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2</a:t>
            </a:r>
            <a:r>
              <a:rPr lang="en-US" sz="1400" dirty="0" smtClean="0">
                <a:sym typeface="Wingdings" pitchFamily="2" charset="2"/>
              </a:rPr>
              <a:t> </a:t>
            </a:r>
            <a:endParaRPr lang="en-US" sz="1400" baseline="30000" dirty="0"/>
          </a:p>
        </p:txBody>
      </p:sp>
      <p:sp>
        <p:nvSpPr>
          <p:cNvPr id="22" name="TextBox 21"/>
          <p:cNvSpPr txBox="1"/>
          <p:nvPr/>
        </p:nvSpPr>
        <p:spPr>
          <a:xfrm>
            <a:off x="3733800" y="4191000"/>
            <a:ext cx="3276600" cy="584775"/>
          </a:xfrm>
          <a:prstGeom prst="rect">
            <a:avLst/>
          </a:prstGeom>
          <a:noFill/>
        </p:spPr>
        <p:txBody>
          <a:bodyPr wrap="square" rtlCol="0">
            <a:spAutoFit/>
          </a:bodyPr>
          <a:lstStyle/>
          <a:p>
            <a:r>
              <a:rPr lang="en-US" sz="3200" dirty="0" smtClean="0"/>
              <a:t>2</a:t>
            </a:r>
            <a:r>
              <a:rPr lang="en-US" sz="3200" baseline="30000" dirty="0" smtClean="0"/>
              <a:t>3</a:t>
            </a:r>
            <a:r>
              <a:rPr lang="en-US" sz="3200" dirty="0" smtClean="0"/>
              <a:t> – 1      8 – 1      7</a:t>
            </a:r>
            <a:endParaRPr lang="en-US" sz="3200" baseline="30000" dirty="0"/>
          </a:p>
        </p:txBody>
      </p:sp>
      <p:sp>
        <p:nvSpPr>
          <p:cNvPr id="25" name="Rectangle 24"/>
          <p:cNvSpPr/>
          <p:nvPr/>
        </p:nvSpPr>
        <p:spPr>
          <a:xfrm>
            <a:off x="3276600" y="4419600"/>
            <a:ext cx="5562600" cy="584775"/>
          </a:xfrm>
          <a:prstGeom prst="rect">
            <a:avLst/>
          </a:prstGeom>
        </p:spPr>
        <p:txBody>
          <a:bodyPr wrap="square">
            <a:spAutoFit/>
          </a:bodyPr>
          <a:lstStyle/>
          <a:p>
            <a:r>
              <a:rPr lang="en-US" sz="3200" dirty="0" smtClean="0"/>
              <a:t>=  --------- = -------- = ---	</a:t>
            </a:r>
            <a:r>
              <a:rPr lang="en-US" sz="2000" dirty="0" smtClean="0"/>
              <a:t>(Property 1 &amp; 4)</a:t>
            </a:r>
            <a:endParaRPr lang="en-US" sz="2000" dirty="0"/>
          </a:p>
        </p:txBody>
      </p:sp>
      <p:sp>
        <p:nvSpPr>
          <p:cNvPr id="28" name="TextBox 27"/>
          <p:cNvSpPr txBox="1"/>
          <p:nvPr/>
        </p:nvSpPr>
        <p:spPr>
          <a:xfrm>
            <a:off x="3733800" y="4724400"/>
            <a:ext cx="3276600" cy="584775"/>
          </a:xfrm>
          <a:prstGeom prst="rect">
            <a:avLst/>
          </a:prstGeom>
          <a:noFill/>
        </p:spPr>
        <p:txBody>
          <a:bodyPr wrap="square" rtlCol="0">
            <a:spAutoFit/>
          </a:bodyPr>
          <a:lstStyle/>
          <a:p>
            <a:r>
              <a:rPr lang="en-US" sz="3200" dirty="0" smtClean="0"/>
              <a:t>    2</a:t>
            </a:r>
            <a:r>
              <a:rPr lang="en-US" sz="3200" baseline="30000" dirty="0" smtClean="0"/>
              <a:t>2</a:t>
            </a:r>
            <a:r>
              <a:rPr lang="en-US" sz="3200" dirty="0" smtClean="0"/>
              <a:t>            4         4</a:t>
            </a:r>
            <a:endParaRPr lang="en-US" sz="3200" baseline="30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457200"/>
            <a:ext cx="8229600" cy="6019800"/>
          </a:xfrm>
        </p:spPr>
        <p:txBody>
          <a:bodyPr>
            <a:normAutofit/>
          </a:bodyPr>
          <a:lstStyle/>
          <a:p>
            <a:pPr marL="0" indent="0" algn="just">
              <a:buNone/>
            </a:pPr>
            <a:r>
              <a:rPr lang="en-US" dirty="0" smtClean="0"/>
              <a:t>	The properties make the process of evaluating limits considerably easier for certain classes of functions. Limits of these types of functions may be evaluated by substitution to determine </a:t>
            </a:r>
            <a:r>
              <a:rPr lang="en-US" i="1" dirty="0" smtClean="0"/>
              <a:t>f</a:t>
            </a:r>
            <a:r>
              <a:rPr lang="en-US" dirty="0" smtClean="0"/>
              <a:t>(</a:t>
            </a:r>
            <a:r>
              <a:rPr lang="en-US" i="1" dirty="0" smtClean="0"/>
              <a:t>a</a:t>
            </a:r>
            <a:r>
              <a:rPr lang="en-US" dirty="0" smtClean="0"/>
              <a:t>). For these classes of functions.</a:t>
            </a:r>
          </a:p>
          <a:p>
            <a:pPr marL="0" indent="0" algn="just">
              <a:buNone/>
            </a:pPr>
            <a:r>
              <a:rPr lang="en-US" dirty="0" smtClean="0"/>
              <a:t>			lim </a:t>
            </a:r>
            <a:r>
              <a:rPr lang="en-US" i="1" dirty="0" smtClean="0"/>
              <a:t>f</a:t>
            </a:r>
            <a:r>
              <a:rPr lang="en-US" dirty="0" smtClean="0"/>
              <a:t>(</a:t>
            </a:r>
            <a:r>
              <a:rPr lang="en-US" i="1" dirty="0" smtClean="0"/>
              <a:t>x</a:t>
            </a:r>
            <a:r>
              <a:rPr lang="en-US" dirty="0" smtClean="0"/>
              <a:t>) =</a:t>
            </a:r>
            <a:r>
              <a:rPr lang="en-US" i="1" dirty="0" smtClean="0"/>
              <a:t> f</a:t>
            </a:r>
            <a:r>
              <a:rPr lang="en-US" dirty="0" smtClean="0"/>
              <a:t>(</a:t>
            </a:r>
            <a:r>
              <a:rPr lang="en-US" i="1" dirty="0" smtClean="0"/>
              <a:t>a</a:t>
            </a:r>
            <a:r>
              <a:rPr lang="en-US" dirty="0" smtClean="0"/>
              <a:t>)</a:t>
            </a:r>
          </a:p>
          <a:p>
            <a:pPr marL="0" indent="0" algn="just">
              <a:buNone/>
            </a:pPr>
            <a:r>
              <a:rPr lang="en-US" dirty="0" smtClean="0"/>
              <a:t>Polynomial functions are a commonly used class of functions for which above Eq. is valid.</a:t>
            </a:r>
          </a:p>
          <a:p>
            <a:pPr marL="0" indent="0">
              <a:buNone/>
            </a:pPr>
            <a:endParaRPr lang="en-US" dirty="0" smtClean="0"/>
          </a:p>
          <a:p>
            <a:pPr marL="0" indent="0">
              <a:buNone/>
            </a:pPr>
            <a:r>
              <a:rPr lang="en-US" sz="3000" dirty="0" smtClean="0"/>
              <a:t>lim (3x</a:t>
            </a:r>
            <a:r>
              <a:rPr lang="en-US" sz="3000" baseline="30000" dirty="0" smtClean="0"/>
              <a:t>2</a:t>
            </a:r>
            <a:r>
              <a:rPr lang="en-US" sz="3000" dirty="0" smtClean="0"/>
              <a:t> – 4x + 10) = </a:t>
            </a:r>
            <a:r>
              <a:rPr lang="en-US" sz="3000" i="1" dirty="0" smtClean="0"/>
              <a:t>f</a:t>
            </a:r>
            <a:r>
              <a:rPr lang="en-US" sz="3000" dirty="0" smtClean="0"/>
              <a:t>( – 2)</a:t>
            </a:r>
          </a:p>
          <a:p>
            <a:pPr marL="0" indent="0">
              <a:buNone/>
            </a:pPr>
            <a:r>
              <a:rPr lang="en-US" sz="3000" dirty="0" smtClean="0"/>
              <a:t>			   = 3(–2)</a:t>
            </a:r>
            <a:r>
              <a:rPr lang="en-US" sz="3000" baseline="30000" dirty="0" smtClean="0"/>
              <a:t>2</a:t>
            </a:r>
            <a:r>
              <a:rPr lang="en-US" sz="3000" dirty="0" smtClean="0"/>
              <a:t>–4(– 2)+10=12+8+10=30</a:t>
            </a:r>
          </a:p>
          <a:p>
            <a:pPr marL="0" indent="0">
              <a:buNone/>
            </a:pPr>
            <a:endParaRPr lang="en-US" dirty="0" smtClean="0"/>
          </a:p>
          <a:p>
            <a:pPr marL="0" indent="0" algn="just">
              <a:buNone/>
            </a:pPr>
            <a:endParaRPr lang="en-US" dirty="0"/>
          </a:p>
        </p:txBody>
      </p:sp>
      <p:sp>
        <p:nvSpPr>
          <p:cNvPr id="10" name="TextBox 9"/>
          <p:cNvSpPr txBox="1"/>
          <p:nvPr/>
        </p:nvSpPr>
        <p:spPr>
          <a:xfrm>
            <a:off x="3200400" y="3429000"/>
            <a:ext cx="6858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b="1" dirty="0" smtClean="0">
                <a:sym typeface="Wingdings" pitchFamily="2" charset="2"/>
              </a:rPr>
              <a:t>a</a:t>
            </a:r>
            <a:r>
              <a:rPr lang="en-US" sz="1400" dirty="0" smtClean="0">
                <a:sym typeface="Wingdings" pitchFamily="2" charset="2"/>
              </a:rPr>
              <a:t> </a:t>
            </a:r>
            <a:endParaRPr lang="en-US" sz="1400" baseline="30000" dirty="0"/>
          </a:p>
        </p:txBody>
      </p:sp>
      <p:sp>
        <p:nvSpPr>
          <p:cNvPr id="11" name="TextBox 10"/>
          <p:cNvSpPr txBox="1"/>
          <p:nvPr/>
        </p:nvSpPr>
        <p:spPr>
          <a:xfrm>
            <a:off x="457200" y="56388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-2 </a:t>
            </a:r>
            <a:endParaRPr lang="en-US" sz="1400" baseline="30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752600" y="914400"/>
            <a:ext cx="1981200" cy="1077218"/>
          </a:xfrm>
          <a:prstGeom prst="rect">
            <a:avLst/>
          </a:prstGeom>
          <a:noFill/>
        </p:spPr>
        <p:txBody>
          <a:bodyPr wrap="square" rtlCol="0">
            <a:spAutoFit/>
          </a:bodyPr>
          <a:lstStyle/>
          <a:p>
            <a:r>
              <a:rPr lang="en-US" sz="3200" dirty="0" smtClean="0"/>
              <a:t>4x</a:t>
            </a:r>
            <a:r>
              <a:rPr lang="en-US" sz="3200" baseline="30000" dirty="0" smtClean="0"/>
              <a:t>2</a:t>
            </a:r>
            <a:r>
              <a:rPr lang="en-US" sz="3200" dirty="0" smtClean="0"/>
              <a:t> + x – 3    </a:t>
            </a:r>
          </a:p>
          <a:p>
            <a:r>
              <a:rPr lang="en-US" sz="3200" dirty="0" smtClean="0"/>
              <a:t>     x + 1</a:t>
            </a:r>
            <a:endParaRPr lang="en-US" sz="3200" baseline="30000" dirty="0"/>
          </a:p>
        </p:txBody>
      </p:sp>
      <p:sp>
        <p:nvSpPr>
          <p:cNvPr id="14" name="Rectangle 13"/>
          <p:cNvSpPr/>
          <p:nvPr/>
        </p:nvSpPr>
        <p:spPr>
          <a:xfrm>
            <a:off x="914400" y="1143000"/>
            <a:ext cx="6553200" cy="584775"/>
          </a:xfrm>
          <a:prstGeom prst="rect">
            <a:avLst/>
          </a:prstGeom>
        </p:spPr>
        <p:txBody>
          <a:bodyPr wrap="square">
            <a:spAutoFit/>
          </a:bodyPr>
          <a:lstStyle/>
          <a:p>
            <a:r>
              <a:rPr lang="en-US" sz="3200" dirty="0" smtClean="0"/>
              <a:t>lim  ---------------- = lim ---------------------</a:t>
            </a:r>
            <a:endParaRPr lang="en-US" sz="2000" dirty="0"/>
          </a:p>
        </p:txBody>
      </p:sp>
      <p:sp>
        <p:nvSpPr>
          <p:cNvPr id="16" name="TextBox 15"/>
          <p:cNvSpPr txBox="1"/>
          <p:nvPr/>
        </p:nvSpPr>
        <p:spPr>
          <a:xfrm>
            <a:off x="4724400" y="914400"/>
            <a:ext cx="3276600" cy="1077218"/>
          </a:xfrm>
          <a:prstGeom prst="rect">
            <a:avLst/>
          </a:prstGeom>
          <a:noFill/>
        </p:spPr>
        <p:txBody>
          <a:bodyPr wrap="square" rtlCol="0">
            <a:spAutoFit/>
          </a:bodyPr>
          <a:lstStyle/>
          <a:p>
            <a:r>
              <a:rPr lang="en-US" sz="3200" dirty="0" smtClean="0"/>
              <a:t>(4x – 3)(x + 1)    </a:t>
            </a:r>
          </a:p>
          <a:p>
            <a:r>
              <a:rPr lang="en-US" sz="3200" dirty="0" smtClean="0"/>
              <a:t>     x + 1</a:t>
            </a:r>
            <a:endParaRPr lang="en-US" sz="3200" baseline="30000" dirty="0"/>
          </a:p>
        </p:txBody>
      </p:sp>
      <p:sp>
        <p:nvSpPr>
          <p:cNvPr id="17" name="TextBox 16"/>
          <p:cNvSpPr txBox="1"/>
          <p:nvPr/>
        </p:nvSpPr>
        <p:spPr>
          <a:xfrm>
            <a:off x="914400" y="15240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-1 </a:t>
            </a:r>
            <a:endParaRPr lang="en-US" sz="1400" baseline="30000" dirty="0"/>
          </a:p>
        </p:txBody>
      </p:sp>
      <p:sp>
        <p:nvSpPr>
          <p:cNvPr id="18" name="TextBox 17"/>
          <p:cNvSpPr txBox="1"/>
          <p:nvPr/>
        </p:nvSpPr>
        <p:spPr>
          <a:xfrm>
            <a:off x="3886200" y="1524000"/>
            <a:ext cx="8382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-1 </a:t>
            </a:r>
            <a:endParaRPr lang="en-US" sz="1400" baseline="30000" dirty="0"/>
          </a:p>
        </p:txBody>
      </p:sp>
      <p:sp>
        <p:nvSpPr>
          <p:cNvPr id="21" name="TextBox 20"/>
          <p:cNvSpPr txBox="1"/>
          <p:nvPr/>
        </p:nvSpPr>
        <p:spPr>
          <a:xfrm>
            <a:off x="3657600" y="2438400"/>
            <a:ext cx="3276600" cy="584775"/>
          </a:xfrm>
          <a:prstGeom prst="rect">
            <a:avLst/>
          </a:prstGeom>
          <a:noFill/>
        </p:spPr>
        <p:txBody>
          <a:bodyPr wrap="square" rtlCol="0">
            <a:spAutoFit/>
          </a:bodyPr>
          <a:lstStyle/>
          <a:p>
            <a:r>
              <a:rPr lang="en-US" sz="3200" dirty="0" smtClean="0"/>
              <a:t>= lim (4x – 3)</a:t>
            </a:r>
          </a:p>
        </p:txBody>
      </p:sp>
      <p:sp>
        <p:nvSpPr>
          <p:cNvPr id="23" name="TextBox 22"/>
          <p:cNvSpPr txBox="1"/>
          <p:nvPr/>
        </p:nvSpPr>
        <p:spPr>
          <a:xfrm>
            <a:off x="3886200" y="2819400"/>
            <a:ext cx="7620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-1 </a:t>
            </a:r>
            <a:endParaRPr lang="en-US" sz="1400" baseline="30000" dirty="0"/>
          </a:p>
        </p:txBody>
      </p:sp>
      <p:sp>
        <p:nvSpPr>
          <p:cNvPr id="24" name="TextBox 23"/>
          <p:cNvSpPr txBox="1"/>
          <p:nvPr/>
        </p:nvSpPr>
        <p:spPr>
          <a:xfrm>
            <a:off x="3657600" y="3505200"/>
            <a:ext cx="3276600" cy="584775"/>
          </a:xfrm>
          <a:prstGeom prst="rect">
            <a:avLst/>
          </a:prstGeom>
          <a:noFill/>
        </p:spPr>
        <p:txBody>
          <a:bodyPr wrap="square" rtlCol="0">
            <a:spAutoFit/>
          </a:bodyPr>
          <a:lstStyle/>
          <a:p>
            <a:r>
              <a:rPr lang="en-US" sz="3200" dirty="0" smtClean="0"/>
              <a:t>= 4 ( – 1) – 3 = – 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228600"/>
            <a:ext cx="8229600" cy="1143000"/>
          </a:xfrm>
        </p:spPr>
        <p:txBody>
          <a:bodyPr/>
          <a:lstStyle/>
          <a:p>
            <a:r>
              <a:rPr lang="en-US" dirty="0" smtClean="0">
                <a:solidFill>
                  <a:schemeClr val="tx2"/>
                </a:solidFill>
              </a:rPr>
              <a:t>Limits and Infinity</a:t>
            </a:r>
            <a:endParaRPr lang="en-US" dirty="0">
              <a:solidFill>
                <a:schemeClr val="tx2"/>
              </a:solidFill>
            </a:endParaRPr>
          </a:p>
        </p:txBody>
      </p:sp>
      <p:sp>
        <p:nvSpPr>
          <p:cNvPr id="8" name="Content Placeholder 7"/>
          <p:cNvSpPr>
            <a:spLocks noGrp="1"/>
          </p:cNvSpPr>
          <p:nvPr>
            <p:ph idx="1"/>
          </p:nvPr>
        </p:nvSpPr>
        <p:spPr>
          <a:xfrm>
            <a:off x="457200" y="1219200"/>
            <a:ext cx="8229600" cy="4191000"/>
          </a:xfrm>
        </p:spPr>
        <p:txBody>
          <a:bodyPr/>
          <a:lstStyle/>
          <a:p>
            <a:pPr marL="0" indent="0" algn="just">
              <a:buNone/>
            </a:pPr>
            <a:r>
              <a:rPr lang="en-US" dirty="0" smtClean="0"/>
              <a:t>Frequently there is an interest in the behavior of a function as the independent variable becomes large without limit (“approaching” either positive or negative infinity). Examine the two functions sketched in the following Fig. In Fig. a, as x approaches negative infinity, f(x) approach-</a:t>
            </a:r>
            <a:r>
              <a:rPr lang="en-US" dirty="0" err="1" smtClean="0"/>
              <a:t>es</a:t>
            </a:r>
            <a:r>
              <a:rPr lang="en-US" dirty="0" smtClean="0"/>
              <a:t> but never quite reaches a value of 4. Using limit notation, we state.</a:t>
            </a:r>
            <a:endParaRPr lang="en-US" dirty="0"/>
          </a:p>
        </p:txBody>
      </p:sp>
      <p:sp>
        <p:nvSpPr>
          <p:cNvPr id="9" name="TextBox 8"/>
          <p:cNvSpPr txBox="1"/>
          <p:nvPr/>
        </p:nvSpPr>
        <p:spPr>
          <a:xfrm>
            <a:off x="2819400" y="5486400"/>
            <a:ext cx="3276600" cy="584775"/>
          </a:xfrm>
          <a:prstGeom prst="rect">
            <a:avLst/>
          </a:prstGeom>
          <a:noFill/>
        </p:spPr>
        <p:txBody>
          <a:bodyPr wrap="square" rtlCol="0">
            <a:spAutoFit/>
          </a:bodyPr>
          <a:lstStyle/>
          <a:p>
            <a:r>
              <a:rPr lang="en-US" sz="3200" dirty="0" smtClean="0"/>
              <a:t>= lim f(x) = 4</a:t>
            </a:r>
          </a:p>
        </p:txBody>
      </p:sp>
      <p:sp>
        <p:nvSpPr>
          <p:cNvPr id="10" name="TextBox 9"/>
          <p:cNvSpPr txBox="1"/>
          <p:nvPr/>
        </p:nvSpPr>
        <p:spPr>
          <a:xfrm>
            <a:off x="2971800" y="5867400"/>
            <a:ext cx="914400" cy="307777"/>
          </a:xfrm>
          <a:prstGeom prst="rect">
            <a:avLst/>
          </a:prstGeom>
          <a:noFill/>
        </p:spPr>
        <p:txBody>
          <a:bodyPr wrap="square" rtlCol="0">
            <a:spAutoFit/>
          </a:bodyPr>
          <a:lstStyle/>
          <a:p>
            <a:r>
              <a:rPr lang="en-US" sz="1400" baseline="30000" dirty="0" smtClean="0"/>
              <a:t> </a:t>
            </a:r>
            <a:r>
              <a:rPr lang="en-US" sz="1400" dirty="0" smtClean="0"/>
              <a:t> x </a:t>
            </a:r>
            <a:r>
              <a:rPr lang="en-US" sz="1400" dirty="0" smtClean="0">
                <a:sym typeface="Wingdings" pitchFamily="2" charset="2"/>
              </a:rPr>
              <a:t></a:t>
            </a:r>
            <a:r>
              <a:rPr lang="en-US" sz="1400" dirty="0" smtClean="0"/>
              <a:t> </a:t>
            </a:r>
            <a:r>
              <a:rPr lang="en-US" sz="1400" dirty="0" smtClean="0">
                <a:sym typeface="Wingdings" pitchFamily="2" charset="2"/>
              </a:rPr>
              <a:t>-</a:t>
            </a:r>
            <a:r>
              <a:rPr lang="en-US" sz="1400" dirty="0" err="1" smtClean="0">
                <a:sym typeface="Wingdings" pitchFamily="2" charset="2"/>
              </a:rPr>
              <a:t>oo</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2133600"/>
          </a:xfrm>
        </p:spPr>
        <p:txBody>
          <a:bodyPr>
            <a:normAutofit/>
          </a:bodyPr>
          <a:lstStyle/>
          <a:p>
            <a:pPr marL="0" indent="0" algn="just">
              <a:buNone/>
            </a:pPr>
            <a:r>
              <a:rPr lang="en-US" dirty="0" smtClean="0"/>
              <a:t>We can also state that </a:t>
            </a:r>
            <a:r>
              <a:rPr lang="en-US" i="1" dirty="0" smtClean="0"/>
              <a:t>f</a:t>
            </a:r>
            <a:r>
              <a:rPr lang="en-US" dirty="0" smtClean="0"/>
              <a:t>(</a:t>
            </a:r>
            <a:r>
              <a:rPr lang="en-US" i="1" dirty="0" smtClean="0"/>
              <a:t>x</a:t>
            </a:r>
            <a:r>
              <a:rPr lang="en-US" dirty="0" smtClean="0"/>
              <a:t>) has a horizontal asymptote of y = 4 as </a:t>
            </a:r>
            <a:r>
              <a:rPr lang="en-US" i="1" dirty="0" smtClean="0"/>
              <a:t>x</a:t>
            </a:r>
            <a:r>
              <a:rPr lang="en-US" dirty="0" smtClean="0"/>
              <a:t> approaches -</a:t>
            </a:r>
            <a:r>
              <a:rPr lang="en-US" dirty="0" smtClean="0">
                <a:latin typeface="Times New Roman" pitchFamily="18" charset="0"/>
                <a:cs typeface="Times New Roman" pitchFamily="18" charset="0"/>
              </a:rPr>
              <a:t> ∞</a:t>
            </a:r>
            <a:r>
              <a:rPr lang="en-US" dirty="0" smtClean="0"/>
              <a:t>   . Assign, this suggests that </a:t>
            </a:r>
            <a:r>
              <a:rPr lang="en-US" i="1" dirty="0" smtClean="0"/>
              <a:t>f</a:t>
            </a:r>
            <a:r>
              <a:rPr lang="en-US" dirty="0" smtClean="0"/>
              <a:t>(</a:t>
            </a:r>
            <a:r>
              <a:rPr lang="en-US" i="1" dirty="0" smtClean="0"/>
              <a:t>x</a:t>
            </a:r>
            <a:r>
              <a:rPr lang="en-US" dirty="0" smtClean="0"/>
              <a:t>) approaches but never quite reaches a value of 4 as </a:t>
            </a:r>
            <a:r>
              <a:rPr lang="en-US" i="1" dirty="0" smtClean="0"/>
              <a:t>x</a:t>
            </a:r>
            <a:r>
              <a:rPr lang="en-US" dirty="0" smtClean="0"/>
              <a:t> approaches -</a:t>
            </a:r>
            <a:r>
              <a:rPr lang="en-US" dirty="0" smtClean="0">
                <a:latin typeface="Times New Roman" pitchFamily="18" charset="0"/>
                <a:cs typeface="Times New Roman" pitchFamily="18" charset="0"/>
              </a:rPr>
              <a:t> ∞</a:t>
            </a:r>
            <a:r>
              <a:rPr lang="en-US" dirty="0" smtClean="0"/>
              <a: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normAutofit/>
          </a:bodyPr>
          <a:lstStyle/>
          <a:p>
            <a:pPr marL="0" indent="0" algn="just">
              <a:buNone/>
            </a:pPr>
            <a:r>
              <a:rPr lang="en-US" dirty="0" smtClean="0"/>
              <a:t>Similarly, in the above </a:t>
            </a:r>
            <a:r>
              <a:rPr lang="en-US" dirty="0" err="1" smtClean="0"/>
              <a:t>Fig.b</a:t>
            </a:r>
            <a:r>
              <a:rPr lang="en-US" dirty="0" smtClean="0"/>
              <a:t>, g approaches but never quite reaches the x axis as x approaches </a:t>
            </a:r>
            <a:r>
              <a:rPr lang="en-US" dirty="0" smtClean="0">
                <a:latin typeface="Times New Roman" pitchFamily="18" charset="0"/>
                <a:cs typeface="Times New Roman" pitchFamily="18" charset="0"/>
              </a:rPr>
              <a:t>∞</a:t>
            </a:r>
            <a:r>
              <a:rPr lang="en-US" dirty="0" smtClean="0"/>
              <a:t>. We can state this behavior by the notation.</a:t>
            </a:r>
          </a:p>
          <a:p>
            <a:pPr marL="0" indent="0" algn="just">
              <a:buNone/>
            </a:pPr>
            <a:r>
              <a:rPr lang="en-US" dirty="0"/>
              <a:t>	</a:t>
            </a:r>
            <a:r>
              <a:rPr lang="en-US" dirty="0" smtClean="0"/>
              <a:t>		lim </a:t>
            </a:r>
            <a:r>
              <a:rPr lang="en-US" i="1" dirty="0" smtClean="0"/>
              <a:t>g</a:t>
            </a:r>
            <a:r>
              <a:rPr lang="en-US" dirty="0" smtClean="0"/>
              <a:t>(</a:t>
            </a:r>
            <a:r>
              <a:rPr lang="en-US" i="1" dirty="0" smtClean="0"/>
              <a:t>x</a:t>
            </a:r>
            <a:r>
              <a:rPr lang="en-US" dirty="0" smtClean="0"/>
              <a:t>) = 0</a:t>
            </a:r>
          </a:p>
          <a:p>
            <a:pPr marL="0" indent="0" algn="just">
              <a:buNone/>
            </a:pPr>
            <a:r>
              <a:rPr lang="en-US" dirty="0" smtClean="0"/>
              <a:t>Definition: Horizontal Asymptote</a:t>
            </a:r>
          </a:p>
          <a:p>
            <a:pPr marL="0" indent="0" algn="just">
              <a:buNone/>
            </a:pPr>
            <a:r>
              <a:rPr lang="en-US" dirty="0" smtClean="0"/>
              <a:t>The line y = a is a horizontal asymptote of the graph of f if and only if</a:t>
            </a:r>
          </a:p>
          <a:p>
            <a:pPr marL="0" indent="0" algn="just">
              <a:buNone/>
            </a:pPr>
            <a:endParaRPr lang="en-US" dirty="0" smtClean="0"/>
          </a:p>
          <a:p>
            <a:pPr marL="0" indent="0" algn="just">
              <a:buNone/>
            </a:pPr>
            <a:endParaRPr lang="en-US" dirty="0" smtClean="0"/>
          </a:p>
          <a:p>
            <a:pPr marL="0" indent="0" algn="just">
              <a:buNone/>
            </a:pPr>
            <a:r>
              <a:rPr lang="en-US" dirty="0" smtClean="0"/>
              <a:t>or</a:t>
            </a:r>
          </a:p>
        </p:txBody>
      </p:sp>
      <p:sp>
        <p:nvSpPr>
          <p:cNvPr id="3" name="TextBox 2"/>
          <p:cNvSpPr txBox="1"/>
          <p:nvPr/>
        </p:nvSpPr>
        <p:spPr>
          <a:xfrm>
            <a:off x="3124200" y="5943600"/>
            <a:ext cx="914400" cy="307777"/>
          </a:xfrm>
          <a:prstGeom prst="rect">
            <a:avLst/>
          </a:prstGeom>
          <a:noFill/>
        </p:spPr>
        <p:txBody>
          <a:bodyPr wrap="square" rtlCol="0">
            <a:spAutoFit/>
          </a:bodyPr>
          <a:lstStyle/>
          <a:p>
            <a:r>
              <a:rPr lang="en-US" sz="1400" baseline="30000" dirty="0" smtClean="0"/>
              <a:t> </a:t>
            </a:r>
            <a:r>
              <a:rPr lang="en-US" sz="1400" dirty="0" smtClean="0"/>
              <a:t> x </a:t>
            </a:r>
            <a:r>
              <a:rPr lang="en-US" sz="1100" dirty="0" smtClean="0">
                <a:sym typeface="Wingdings" pitchFamily="2" charset="2"/>
              </a:rPr>
              <a:t></a:t>
            </a:r>
            <a:r>
              <a:rPr lang="en-US" sz="1400" dirty="0" smtClean="0">
                <a:sym typeface="Wingdings" pitchFamily="2" charset="2"/>
              </a:rPr>
              <a:t> -</a:t>
            </a:r>
            <a:r>
              <a:rPr lang="en-US" sz="1400" dirty="0" smtClean="0">
                <a:latin typeface="Times New Roman" pitchFamily="18" charset="0"/>
                <a:cs typeface="Times New Roman" pitchFamily="18" charset="0"/>
              </a:rPr>
              <a:t> ∞</a:t>
            </a:r>
            <a:r>
              <a:rPr lang="en-US" sz="1400" dirty="0" smtClean="0">
                <a:sym typeface="Wingdings" pitchFamily="2" charset="2"/>
              </a:rPr>
              <a:t> </a:t>
            </a:r>
            <a:endParaRPr lang="en-US" sz="1400" baseline="30000" dirty="0"/>
          </a:p>
        </p:txBody>
      </p:sp>
      <p:sp>
        <p:nvSpPr>
          <p:cNvPr id="6" name="TextBox 5"/>
          <p:cNvSpPr txBox="1"/>
          <p:nvPr/>
        </p:nvSpPr>
        <p:spPr>
          <a:xfrm>
            <a:off x="3124200" y="4953000"/>
            <a:ext cx="914400" cy="307777"/>
          </a:xfrm>
          <a:prstGeom prst="rect">
            <a:avLst/>
          </a:prstGeom>
          <a:noFill/>
        </p:spPr>
        <p:txBody>
          <a:bodyPr wrap="square" rtlCol="0">
            <a:spAutoFit/>
          </a:bodyPr>
          <a:lstStyle/>
          <a:p>
            <a:r>
              <a:rPr lang="en-US" sz="1400" baseline="30000" dirty="0" smtClean="0"/>
              <a:t> </a:t>
            </a:r>
            <a:r>
              <a:rPr lang="en-US" sz="1400" dirty="0" smtClean="0"/>
              <a:t> x </a:t>
            </a:r>
            <a:r>
              <a:rPr lang="en-US" sz="1100" dirty="0" smtClean="0">
                <a:sym typeface="Wingdings" pitchFamily="2" charset="2"/>
              </a:rPr>
              <a:t></a:t>
            </a:r>
            <a:r>
              <a:rPr lang="en-US" sz="1400" dirty="0" smtClean="0">
                <a:sym typeface="Wingdings" pitchFamily="2" charset="2"/>
              </a:rPr>
              <a:t> </a:t>
            </a:r>
            <a:r>
              <a:rPr lang="en-US" sz="1400" dirty="0" smtClean="0">
                <a:latin typeface="Times New Roman" pitchFamily="18" charset="0"/>
                <a:cs typeface="Times New Roman" pitchFamily="18" charset="0"/>
              </a:rPr>
              <a:t>∞</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457200" y="533400"/>
            <a:ext cx="8229600" cy="5867400"/>
          </a:xfrm>
        </p:spPr>
        <p:txBody>
          <a:bodyPr>
            <a:normAutofit/>
          </a:bodyPr>
          <a:lstStyle/>
          <a:p>
            <a:pPr marL="0" indent="0" algn="just">
              <a:buNone/>
            </a:pPr>
            <a:r>
              <a:rPr lang="en-US" dirty="0" smtClean="0"/>
              <a:t>Consider the evaluation of lim (3x</a:t>
            </a:r>
            <a:r>
              <a:rPr lang="en-US" baseline="30000" dirty="0" smtClean="0"/>
              <a:t>2</a:t>
            </a:r>
            <a:r>
              <a:rPr lang="en-US" dirty="0" smtClean="0"/>
              <a:t>+5x)/(4x</a:t>
            </a:r>
            <a:r>
              <a:rPr lang="en-US" baseline="30000" dirty="0" smtClean="0"/>
              <a:t>2</a:t>
            </a:r>
            <a:r>
              <a:rPr lang="en-US" dirty="0" smtClean="0"/>
              <a:t>–5). </a:t>
            </a:r>
          </a:p>
          <a:p>
            <a:pPr marL="0" indent="0" algn="just">
              <a:buNone/>
            </a:pPr>
            <a:endParaRPr lang="en-US" sz="100" dirty="0" smtClean="0"/>
          </a:p>
          <a:p>
            <a:pPr marL="0" indent="0" algn="just">
              <a:buNone/>
            </a:pPr>
            <a:r>
              <a:rPr lang="en-US" dirty="0" smtClean="0"/>
              <a:t>One technique for evaluating this limit is to factor the monomial term of the highest degree from both the numerator and the denominator. Factoring 3x</a:t>
            </a:r>
            <a:r>
              <a:rPr lang="en-US" baseline="30000" dirty="0" smtClean="0"/>
              <a:t>2</a:t>
            </a:r>
            <a:r>
              <a:rPr lang="en-US" dirty="0" smtClean="0"/>
              <a:t> in the numerator and 4x</a:t>
            </a:r>
            <a:r>
              <a:rPr lang="en-US" baseline="30000" dirty="0" smtClean="0"/>
              <a:t>2</a:t>
            </a:r>
            <a:r>
              <a:rPr lang="en-US" dirty="0" smtClean="0"/>
              <a:t> in the denominator results in.</a:t>
            </a:r>
            <a:endParaRPr lang="en-US" dirty="0"/>
          </a:p>
        </p:txBody>
      </p:sp>
      <p:sp>
        <p:nvSpPr>
          <p:cNvPr id="3" name="TextBox 2"/>
          <p:cNvSpPr txBox="1"/>
          <p:nvPr/>
        </p:nvSpPr>
        <p:spPr>
          <a:xfrm>
            <a:off x="4876800" y="914400"/>
            <a:ext cx="914400" cy="307777"/>
          </a:xfrm>
          <a:prstGeom prst="rect">
            <a:avLst/>
          </a:prstGeom>
          <a:noFill/>
        </p:spPr>
        <p:txBody>
          <a:bodyPr wrap="square" rtlCol="0">
            <a:spAutoFit/>
          </a:bodyPr>
          <a:lstStyle/>
          <a:p>
            <a:r>
              <a:rPr lang="en-US" sz="1400" baseline="30000" dirty="0" smtClean="0"/>
              <a:t> </a:t>
            </a:r>
            <a:r>
              <a:rPr lang="en-US" sz="1400" dirty="0" smtClean="0"/>
              <a:t> x </a:t>
            </a:r>
            <a:r>
              <a:rPr lang="en-US" sz="1100" dirty="0" smtClean="0">
                <a:sym typeface="Wingdings" pitchFamily="2" charset="2"/>
              </a:rPr>
              <a:t></a:t>
            </a:r>
            <a:r>
              <a:rPr lang="en-US" sz="1400" dirty="0" smtClean="0">
                <a:sym typeface="Wingdings" pitchFamily="2" charset="2"/>
              </a:rPr>
              <a:t> </a:t>
            </a:r>
            <a:r>
              <a:rPr lang="en-US" sz="1400" dirty="0" smtClean="0">
                <a:latin typeface="Times New Roman" pitchFamily="18" charset="0"/>
                <a:cs typeface="Times New Roman" pitchFamily="18" charset="0"/>
              </a:rPr>
              <a:t>∞</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a:buNone/>
            </a:pPr>
            <a:r>
              <a:rPr lang="en-US" b="1" dirty="0" smtClean="0">
                <a:solidFill>
                  <a:schemeClr val="tx2"/>
                </a:solidFill>
              </a:rPr>
              <a:t>Vertical Asymptote</a:t>
            </a:r>
          </a:p>
          <a:p>
            <a:pPr marL="0" indent="0">
              <a:buNone/>
            </a:pPr>
            <a:r>
              <a:rPr lang="en-US" dirty="0" smtClean="0"/>
              <a:t>The line x = a is a vertical asymptote of the graph of f if and only if.</a:t>
            </a:r>
          </a:p>
          <a:p>
            <a:pPr marL="0" indent="0">
              <a:buNone/>
            </a:pPr>
            <a:endParaRPr lang="en-US" dirty="0" smtClean="0"/>
          </a:p>
          <a:p>
            <a:pPr marL="0" indent="0">
              <a:buNone/>
            </a:pPr>
            <a:endParaRPr lang="en-US" dirty="0" smtClean="0"/>
          </a:p>
          <a:p>
            <a:pPr marL="0" indent="0">
              <a:buNone/>
            </a:pPr>
            <a:endParaRPr lang="en-US" dirty="0" smtClean="0"/>
          </a:p>
          <a:p>
            <a:pPr marL="0" indent="0">
              <a:buNone/>
            </a:pPr>
            <a:r>
              <a:rPr lang="en-US" dirty="0" smtClean="0"/>
              <a:t>or</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516563"/>
          </a:xfrm>
        </p:spPr>
        <p:txBody>
          <a:bodyPr/>
          <a:lstStyle/>
          <a:p>
            <a:pPr marL="0" indent="0" algn="just">
              <a:buNone/>
            </a:pPr>
            <a:r>
              <a:rPr lang="en-US" dirty="0" smtClean="0"/>
              <a:t>To evaluate lim (1/x</a:t>
            </a:r>
            <a:r>
              <a:rPr lang="en-US" baseline="30000" dirty="0" smtClean="0"/>
              <a:t>2</a:t>
            </a:r>
            <a:r>
              <a:rPr lang="en-US" dirty="0" smtClean="0"/>
              <a:t>), we must take left and </a:t>
            </a:r>
          </a:p>
          <a:p>
            <a:pPr marL="0" indent="0" algn="just">
              <a:buNone/>
            </a:pPr>
            <a:endParaRPr lang="en-US" sz="600" dirty="0" smtClean="0"/>
          </a:p>
          <a:p>
            <a:pPr marL="0" indent="0">
              <a:buNone/>
            </a:pPr>
            <a:r>
              <a:rPr lang="en-US" dirty="0" smtClean="0"/>
              <a:t>right-hand limits as x approaches 0. The following table presents selected values. We should conclude that lim (1/x</a:t>
            </a:r>
            <a:r>
              <a:rPr lang="en-US" baseline="30000" dirty="0" smtClean="0"/>
              <a:t>2</a:t>
            </a:r>
            <a:r>
              <a:rPr lang="en-US" dirty="0" smtClean="0"/>
              <a:t>) = </a:t>
            </a:r>
            <a:r>
              <a:rPr lang="en-US" dirty="0" smtClean="0">
                <a:latin typeface="Times New Roman" pitchFamily="18" charset="0"/>
                <a:cs typeface="Times New Roman" pitchFamily="18" charset="0"/>
              </a:rPr>
              <a:t>∞</a:t>
            </a:r>
            <a:r>
              <a:rPr lang="en-US" dirty="0" smtClean="0"/>
              <a:t>. Graphically, </a:t>
            </a:r>
          </a:p>
          <a:p>
            <a:pPr marL="0" indent="0" algn="just">
              <a:buNone/>
            </a:pPr>
            <a:endParaRPr lang="en-US" sz="600" dirty="0" smtClean="0"/>
          </a:p>
          <a:p>
            <a:pPr marL="0" indent="0" algn="just">
              <a:buNone/>
            </a:pPr>
            <a:r>
              <a:rPr lang="en-US" dirty="0" smtClean="0"/>
              <a:t>f appears as in the following Fig. Note that </a:t>
            </a:r>
            <a:r>
              <a:rPr lang="en-US" i="1" dirty="0" smtClean="0"/>
              <a:t>f</a:t>
            </a:r>
            <a:r>
              <a:rPr lang="en-US" dirty="0" smtClean="0"/>
              <a:t>(</a:t>
            </a:r>
            <a:r>
              <a:rPr lang="en-US" i="1" dirty="0" smtClean="0"/>
              <a:t>x</a:t>
            </a:r>
            <a:r>
              <a:rPr lang="en-US" dirty="0" smtClean="0"/>
              <a:t>)=1/x</a:t>
            </a:r>
            <a:r>
              <a:rPr lang="en-US" baseline="30000" dirty="0" smtClean="0"/>
              <a:t>2</a:t>
            </a:r>
            <a:r>
              <a:rPr lang="en-US" dirty="0" smtClean="0"/>
              <a:t> has a vertical asymptote of x = 0 and horizontal asymptotes of y = 0</a:t>
            </a:r>
            <a:endParaRPr lang="en-US" dirty="0"/>
          </a:p>
        </p:txBody>
      </p:sp>
      <p:sp>
        <p:nvSpPr>
          <p:cNvPr id="5" name="TextBox 4"/>
          <p:cNvSpPr txBox="1"/>
          <p:nvPr/>
        </p:nvSpPr>
        <p:spPr>
          <a:xfrm>
            <a:off x="2438400" y="990600"/>
            <a:ext cx="762000" cy="304800"/>
          </a:xfrm>
          <a:prstGeom prst="rect">
            <a:avLst/>
          </a:prstGeom>
          <a:noFill/>
        </p:spPr>
        <p:txBody>
          <a:bodyPr wrap="square" rtlCol="0">
            <a:spAutoFit/>
          </a:bodyPr>
          <a:lstStyle/>
          <a:p>
            <a:r>
              <a:rPr lang="en-US" sz="1400" baseline="30000" dirty="0" smtClean="0"/>
              <a:t> </a:t>
            </a:r>
            <a:r>
              <a:rPr lang="en-US" sz="1400" dirty="0" smtClean="0"/>
              <a:t> x </a:t>
            </a:r>
            <a:r>
              <a:rPr lang="en-US" sz="1100" dirty="0" smtClean="0">
                <a:sym typeface="Wingdings" pitchFamily="2" charset="2"/>
              </a:rPr>
              <a:t></a:t>
            </a:r>
            <a:r>
              <a:rPr lang="en-US" sz="1400" dirty="0" smtClean="0">
                <a:sym typeface="Wingdings" pitchFamily="2" charset="2"/>
              </a:rPr>
              <a:t> </a:t>
            </a:r>
            <a:r>
              <a:rPr lang="en-US" sz="1400" dirty="0" smtClean="0">
                <a:latin typeface="Times New Roman" pitchFamily="18" charset="0"/>
                <a:cs typeface="Times New Roman" pitchFamily="18" charset="0"/>
              </a:rPr>
              <a:t>0</a:t>
            </a:r>
            <a:r>
              <a:rPr lang="en-US" sz="1400" dirty="0" smtClean="0">
                <a:sym typeface="Wingdings" pitchFamily="2" charset="2"/>
              </a:rPr>
              <a:t> </a:t>
            </a:r>
            <a:endParaRPr lang="en-US" sz="1400" baseline="30000" dirty="0"/>
          </a:p>
        </p:txBody>
      </p:sp>
      <p:sp>
        <p:nvSpPr>
          <p:cNvPr id="6" name="TextBox 5"/>
          <p:cNvSpPr txBox="1"/>
          <p:nvPr/>
        </p:nvSpPr>
        <p:spPr>
          <a:xfrm>
            <a:off x="3962400" y="2667000"/>
            <a:ext cx="762000" cy="304800"/>
          </a:xfrm>
          <a:prstGeom prst="rect">
            <a:avLst/>
          </a:prstGeom>
          <a:noFill/>
        </p:spPr>
        <p:txBody>
          <a:bodyPr wrap="square" rtlCol="0">
            <a:spAutoFit/>
          </a:bodyPr>
          <a:lstStyle/>
          <a:p>
            <a:r>
              <a:rPr lang="en-US" sz="1400" baseline="30000" dirty="0" smtClean="0"/>
              <a:t> </a:t>
            </a:r>
            <a:r>
              <a:rPr lang="en-US" sz="1400" dirty="0" smtClean="0"/>
              <a:t> x </a:t>
            </a:r>
            <a:r>
              <a:rPr lang="en-US" sz="1100" dirty="0" smtClean="0">
                <a:sym typeface="Wingdings" pitchFamily="2" charset="2"/>
              </a:rPr>
              <a:t></a:t>
            </a:r>
            <a:r>
              <a:rPr lang="en-US" sz="1400" dirty="0" smtClean="0">
                <a:sym typeface="Wingdings" pitchFamily="2" charset="2"/>
              </a:rPr>
              <a:t> </a:t>
            </a:r>
            <a:r>
              <a:rPr lang="en-US" sz="1400" dirty="0" smtClean="0">
                <a:latin typeface="Times New Roman" pitchFamily="18" charset="0"/>
                <a:cs typeface="Times New Roman" pitchFamily="18" charset="0"/>
              </a:rPr>
              <a:t>0</a:t>
            </a:r>
            <a:r>
              <a:rPr lang="en-US" sz="1400" dirty="0" smtClean="0">
                <a:sym typeface="Wingdings" pitchFamily="2" charset="2"/>
              </a:rPr>
              <a:t> </a:t>
            </a:r>
            <a:endParaRPr lang="en-US" sz="1400" baseline="30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p:cNvGraphicFramePr>
            <a:graphicFrameLocks noGrp="1"/>
          </p:cNvGraphicFramePr>
          <p:nvPr>
            <p:ph idx="1"/>
          </p:nvPr>
        </p:nvGraphicFramePr>
        <p:xfrm>
          <a:off x="762003" y="1219200"/>
          <a:ext cx="7772396" cy="3505200"/>
        </p:xfrm>
        <a:graphic>
          <a:graphicData uri="http://schemas.openxmlformats.org/drawingml/2006/table">
            <a:tbl>
              <a:tblPr firstRow="1" bandRow="1">
                <a:tableStyleId>{2D5ABB26-0587-4C30-8999-92F81FD0307C}</a:tableStyleId>
              </a:tblPr>
              <a:tblGrid>
                <a:gridCol w="1219197"/>
                <a:gridCol w="884649"/>
                <a:gridCol w="1227182"/>
                <a:gridCol w="1110342"/>
                <a:gridCol w="1110342"/>
                <a:gridCol w="1110342"/>
                <a:gridCol w="1110342"/>
              </a:tblGrid>
              <a:tr h="370840">
                <a:tc gridSpan="7">
                  <a:txBody>
                    <a:bodyPr/>
                    <a:lstStyle/>
                    <a:p>
                      <a:r>
                        <a:rPr lang="en-US" sz="2400" b="1" dirty="0" smtClean="0"/>
                        <a:t>Approaching x = 0 from the Left</a:t>
                      </a:r>
                      <a:endParaRPr lang="en-US" sz="2400" b="1" dirty="0"/>
                    </a:p>
                  </a:txBody>
                  <a:tcPr>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gridSpan="2">
                  <a:txBody>
                    <a:bodyPr/>
                    <a:lstStyle/>
                    <a:p>
                      <a:r>
                        <a:rPr lang="en-US" dirty="0" smtClean="0"/>
                        <a:t>x</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r>
                        <a:rPr lang="en-US" dirty="0" smtClean="0"/>
                        <a:t>–1 </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–0.001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r>
                        <a:rPr lang="en-US" dirty="0" smtClean="0"/>
                        <a:t>1</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4</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100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10,000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r>
                        <a:rPr lang="en-US" dirty="0" smtClean="0"/>
                        <a:t>1,000,000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tc>
                <a:tc>
                  <a:txBody>
                    <a:bodyPr/>
                    <a:lstStyle/>
                    <a:p>
                      <a:pPr algn="ctr"/>
                      <a:r>
                        <a:rPr lang="en-US" dirty="0" smtClean="0"/>
                        <a:t>X</a:t>
                      </a:r>
                      <a:r>
                        <a:rPr lang="en-US" baseline="30000" dirty="0" smtClean="0"/>
                        <a:t>2</a:t>
                      </a:r>
                      <a:endParaRPr lang="en-US" dirty="0"/>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c vMerge="1">
                  <a:txBody>
                    <a:bodyPr/>
                    <a:lstStyle/>
                    <a:p>
                      <a:endParaRPr lang="en-US" dirty="0"/>
                    </a:p>
                  </a:txBody>
                  <a:tcPr>
                    <a:lnB w="38100" cap="flat" cmpd="sng" algn="ctr">
                      <a:solidFill>
                        <a:schemeClr val="tx1"/>
                      </a:solidFill>
                      <a:prstDash val="solid"/>
                      <a:round/>
                      <a:headEnd type="none" w="med" len="med"/>
                      <a:tailEnd type="none" w="med" len="med"/>
                    </a:lnB>
                  </a:tcPr>
                </a:tc>
              </a:tr>
              <a:tr h="370840">
                <a:tc gridSpan="7">
                  <a:txBody>
                    <a:bodyPr/>
                    <a:lstStyle/>
                    <a:p>
                      <a:pPr algn="l"/>
                      <a:endParaRPr lang="en-US" sz="2400" b="1" dirty="0" smtClean="0"/>
                    </a:p>
                    <a:p>
                      <a:pPr algn="l"/>
                      <a:r>
                        <a:rPr lang="en-US" sz="2400" b="1" dirty="0" smtClean="0"/>
                        <a:t>Approaching x = 0 from the Right </a:t>
                      </a:r>
                      <a:endParaRPr lang="en-US" sz="2400" dirty="0"/>
                    </a:p>
                  </a:txBody>
                  <a:tcPr anchor="ct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gridSpan="2">
                  <a:txBody>
                    <a:bodyPr/>
                    <a:lstStyle/>
                    <a:p>
                      <a:pPr algn="l"/>
                      <a:r>
                        <a:rPr lang="en-US" dirty="0" smtClean="0"/>
                        <a:t>X</a:t>
                      </a:r>
                      <a:endParaRPr lang="en-US"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0.5</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smtClean="0"/>
                        <a:t>0.001</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rowSpan="2">
                  <a:txBody>
                    <a:bodyPr/>
                    <a:lstStyle/>
                    <a:p>
                      <a:pPr algn="r"/>
                      <a:r>
                        <a:rPr lang="en-US" dirty="0" smtClean="0"/>
                        <a:t>f(x) =</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rowSpan="2">
                  <a:txBody>
                    <a:bodyPr/>
                    <a:lstStyle/>
                    <a:p>
                      <a:pPr algn="l"/>
                      <a:r>
                        <a:rPr lang="en-US" dirty="0" smtClean="0"/>
                        <a:t>1</a:t>
                      </a:r>
                      <a:endParaRPr lang="en-US"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4</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100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10,000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2">
                  <a:txBody>
                    <a:bodyPr/>
                    <a:lstStyle/>
                    <a:p>
                      <a:pPr algn="l"/>
                      <a:r>
                        <a:rPr lang="en-US" dirty="0" smtClean="0"/>
                        <a:t>1,000,000</a:t>
                      </a:r>
                      <a:endParaRPr lang="en-US" dirty="0"/>
                    </a:p>
                  </a:txBody>
                  <a:tcPr anchor="ct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370840">
                <a:tc vMerge="1">
                  <a:txBody>
                    <a:bodyPr/>
                    <a:lstStyle/>
                    <a:p>
                      <a:endParaRPr lang="en-US" dirty="0"/>
                    </a:p>
                  </a:txBody>
                  <a:tcPr>
                    <a:lnT w="19050" cap="flat" cmpd="sng" algn="ctr">
                      <a:noFill/>
                      <a:prstDash val="solid"/>
                      <a:round/>
                      <a:headEnd type="none" w="med" len="med"/>
                      <a:tailEnd type="none" w="med" len="med"/>
                    </a:lnT>
                  </a:tcPr>
                </a:tc>
                <a:tc>
                  <a:txBody>
                    <a:bodyPr/>
                    <a:lstStyle/>
                    <a:p>
                      <a:pPr algn="ctr"/>
                      <a:r>
                        <a:rPr lang="en-US" dirty="0" smtClean="0"/>
                        <a:t>X</a:t>
                      </a:r>
                      <a:r>
                        <a:rPr lang="en-US" baseline="30000" dirty="0" smtClean="0"/>
                        <a:t>2</a:t>
                      </a:r>
                      <a:endParaRPr lang="en-US" dirty="0"/>
                    </a:p>
                  </a:txBody>
                  <a:tcP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l"/>
                      <a:endParaRPr lang="en-US" dirty="0"/>
                    </a:p>
                  </a:txBody>
                  <a:tcPr>
                    <a:lnT w="1905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dirty="0" smtClean="0"/>
              <a:t>NOTE: A conclusion that</a:t>
            </a:r>
          </a:p>
          <a:p>
            <a:pPr marL="0" indent="0">
              <a:buNone/>
            </a:pPr>
            <a:endParaRPr lang="en-US" dirty="0" smtClean="0"/>
          </a:p>
          <a:p>
            <a:pPr marL="0" indent="0">
              <a:buNone/>
            </a:pPr>
            <a:r>
              <a:rPr lang="en-US" dirty="0" smtClean="0"/>
              <a:t>	or</a:t>
            </a:r>
          </a:p>
          <a:p>
            <a:pPr marL="0" indent="0">
              <a:buNone/>
            </a:pPr>
            <a:endParaRPr lang="en-US" dirty="0" smtClean="0"/>
          </a:p>
          <a:p>
            <a:pPr marL="974725" indent="-974725" algn="just">
              <a:buNone/>
            </a:pPr>
            <a:endParaRPr lang="en-US" dirty="0" smtClean="0"/>
          </a:p>
          <a:p>
            <a:pPr marL="974725" indent="-974725" algn="just">
              <a:buNone/>
            </a:pPr>
            <a:r>
              <a:rPr lang="en-US" dirty="0" smtClean="0"/>
              <a:t>	acknowledges that a limit does not exist: that is, there is not a real-number limiting value for </a:t>
            </a:r>
            <a:r>
              <a:rPr lang="en-US" i="1" dirty="0" smtClean="0"/>
              <a:t>f</a:t>
            </a:r>
            <a:r>
              <a:rPr lang="en-US" dirty="0" smtClean="0"/>
              <a:t>(</a:t>
            </a:r>
            <a:r>
              <a:rPr lang="en-US" i="1" dirty="0" smtClean="0"/>
              <a:t>x</a:t>
            </a:r>
            <a:r>
              <a:rPr lang="en-US" dirty="0" smtClean="0"/>
              <a:t>).</a:t>
            </a:r>
            <a:endParaRPr lang="en-US" dirty="0"/>
          </a:p>
        </p:txBody>
      </p:sp>
      <p:sp>
        <p:nvSpPr>
          <p:cNvPr id="4" name="Rectangle 3"/>
          <p:cNvSpPr/>
          <p:nvPr/>
        </p:nvSpPr>
        <p:spPr>
          <a:xfrm>
            <a:off x="457200" y="457200"/>
            <a:ext cx="8305800" cy="5105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marL="0" indent="0" algn="ctr">
              <a:buNone/>
            </a:pPr>
            <a:r>
              <a:rPr lang="en-US" b="1" u="sng" dirty="0" smtClean="0">
                <a:solidFill>
                  <a:schemeClr val="accent1"/>
                </a:solidFill>
              </a:rPr>
              <a:t>Continuity</a:t>
            </a:r>
          </a:p>
          <a:p>
            <a:pPr marL="0" indent="0" algn="just">
              <a:buNone/>
            </a:pPr>
            <a:r>
              <a:rPr lang="en-US" dirty="0" smtClean="0"/>
              <a:t>In </a:t>
            </a:r>
            <a:r>
              <a:rPr lang="en-US" dirty="0" smtClean="0"/>
              <a:t>an </a:t>
            </a:r>
            <a:r>
              <a:rPr lang="en-US" dirty="0" smtClean="0"/>
              <a:t>informal sense, a function is described as </a:t>
            </a:r>
            <a:r>
              <a:rPr lang="en-US" b="1" dirty="0" smtClean="0"/>
              <a:t>continuous</a:t>
            </a:r>
            <a:r>
              <a:rPr lang="en-US" dirty="0" smtClean="0"/>
              <a:t> if it can be sketched without lifting your pen or pencil from the paper (i.e., it has no gaps, no jumps, and no breaks).</a:t>
            </a:r>
          </a:p>
          <a:p>
            <a:pPr marL="0" indent="0" algn="just">
              <a:buNone/>
            </a:pPr>
            <a:r>
              <a:rPr lang="en-US" dirty="0" smtClean="0"/>
              <a:t>A function that is not continuous is termed as </a:t>
            </a:r>
            <a:r>
              <a:rPr lang="en-US" b="1" dirty="0" smtClean="0"/>
              <a:t>discontinuous</a:t>
            </a:r>
            <a:r>
              <a:rPr lang="en-US" dirty="0" smtClean="0"/>
              <a:t>.</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marL="0" indent="0">
              <a:buNone/>
            </a:pPr>
            <a:r>
              <a:rPr lang="en-US" u="sng" dirty="0" smtClean="0">
                <a:solidFill>
                  <a:schemeClr val="tx2"/>
                </a:solidFill>
              </a:rPr>
              <a:t>Continuity at a Point</a:t>
            </a:r>
          </a:p>
          <a:p>
            <a:pPr marL="0" indent="0">
              <a:buNone/>
            </a:pPr>
            <a:r>
              <a:rPr lang="en-US" dirty="0" smtClean="0"/>
              <a:t>A function f is said to be continuous at x = a if</a:t>
            </a:r>
          </a:p>
          <a:p>
            <a:pPr marL="0" indent="0">
              <a:buNone/>
            </a:pPr>
            <a:endParaRPr lang="en-US" dirty="0" smtClean="0"/>
          </a:p>
          <a:p>
            <a:pPr marL="0" indent="0">
              <a:buNone/>
            </a:pPr>
            <a:r>
              <a:rPr lang="en-US" dirty="0" smtClean="0"/>
              <a:t>	1-	the function is defined at x = a, and</a:t>
            </a:r>
          </a:p>
          <a:p>
            <a:pPr marL="0" indent="0">
              <a:buNone/>
            </a:pPr>
            <a:r>
              <a:rPr lang="en-US" dirty="0" smtClean="0"/>
              <a:t>	2-	lim f(x) = f(a)</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r>
              <a:rPr lang="en-US" dirty="0" smtClean="0"/>
              <a:t>Cover Sec 15.1 and 15.2</a:t>
            </a:r>
          </a:p>
          <a:p>
            <a:r>
              <a:rPr lang="en-US" dirty="0" smtClean="0"/>
              <a:t>Limits</a:t>
            </a:r>
          </a:p>
          <a:p>
            <a:r>
              <a:rPr lang="en-US" dirty="0" smtClean="0"/>
              <a:t>Properties of Limits and</a:t>
            </a:r>
          </a:p>
          <a:p>
            <a:r>
              <a:rPr lang="en-US" dirty="0" smtClean="0"/>
              <a:t>Continuity</a:t>
            </a:r>
          </a:p>
          <a:p>
            <a:endParaRPr lang="en-US" dirty="0" smtClean="0"/>
          </a:p>
          <a:p>
            <a:r>
              <a:rPr lang="en-US" dirty="0" smtClean="0"/>
              <a:t>Next, we’ll start Differentiation.</a:t>
            </a:r>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1842</TotalTime>
  <Words>1364</Words>
  <Application>Microsoft Office PowerPoint</Application>
  <PresentationFormat>On-screen Show (4:3)</PresentationFormat>
  <Paragraphs>367</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Lecture 11</vt:lpstr>
      <vt:lpstr>Last Lecture’s Summary</vt:lpstr>
      <vt:lpstr>Today</vt:lpstr>
      <vt:lpstr>THE CALCULUS Chapter 15 – 20</vt:lpstr>
      <vt:lpstr>Chapter 15  Differentiation</vt:lpstr>
      <vt:lpstr>Chapter Objective</vt:lpstr>
      <vt:lpstr>Main Topics </vt:lpstr>
      <vt:lpstr>Slide 8</vt:lpstr>
      <vt:lpstr>Slide 9</vt:lpstr>
      <vt:lpstr>LIMITS </vt:lpstr>
      <vt:lpstr>Limits of Functions</vt:lpstr>
      <vt:lpstr>Slide 12</vt:lpstr>
      <vt:lpstr>TEST FOR EXISTENCE OF A LIMIT</vt:lpstr>
      <vt:lpstr>Slide 14</vt:lpstr>
      <vt:lpstr>Slide 15</vt:lpstr>
      <vt:lpstr>Slide 16</vt:lpstr>
      <vt:lpstr>Slide 17</vt:lpstr>
      <vt:lpstr>Slide 18</vt:lpstr>
      <vt:lpstr>Slide 19</vt:lpstr>
      <vt:lpstr>Slide 20</vt:lpstr>
      <vt:lpstr>PROPERTIES OF LIMITS AND CONTINUITY</vt:lpstr>
      <vt:lpstr>Slide 22</vt:lpstr>
      <vt:lpstr>Slide 23</vt:lpstr>
      <vt:lpstr>Slide 24</vt:lpstr>
      <vt:lpstr>Slide 25</vt:lpstr>
      <vt:lpstr>Slide 26</vt:lpstr>
      <vt:lpstr>Slide 27</vt:lpstr>
      <vt:lpstr>Limits and Infinity</vt:lpstr>
      <vt:lpstr>Slide 29</vt:lpstr>
      <vt:lpstr>Slide 30</vt:lpstr>
      <vt:lpstr>Slide 31</vt:lpstr>
      <vt:lpstr>Slide 32</vt:lpstr>
      <vt:lpstr>Slide 33</vt:lpstr>
      <vt:lpstr>Slide 34</vt:lpstr>
      <vt:lpstr>Slide 35</vt:lpstr>
      <vt:lpstr>Slide 36</vt:lpstr>
      <vt:lpstr>Slide 37</vt:lpstr>
      <vt:lpstr>Slide 38</vt:lpstr>
      <vt:lpstr>Slide 39</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480</cp:revision>
  <dcterms:created xsi:type="dcterms:W3CDTF">2012-08-14T18:22:23Z</dcterms:created>
  <dcterms:modified xsi:type="dcterms:W3CDTF">2012-08-30T11:03:33Z</dcterms:modified>
</cp:coreProperties>
</file>