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89" r:id="rId3"/>
    <p:sldId id="290" r:id="rId4"/>
    <p:sldId id="259" r:id="rId5"/>
    <p:sldId id="310" r:id="rId6"/>
    <p:sldId id="260" r:id="rId7"/>
    <p:sldId id="261" r:id="rId8"/>
    <p:sldId id="262" r:id="rId9"/>
    <p:sldId id="316" r:id="rId10"/>
    <p:sldId id="333" r:id="rId11"/>
    <p:sldId id="308" r:id="rId12"/>
    <p:sldId id="302" r:id="rId13"/>
    <p:sldId id="263" r:id="rId14"/>
    <p:sldId id="264" r:id="rId15"/>
    <p:sldId id="266" r:id="rId16"/>
    <p:sldId id="334" r:id="rId17"/>
    <p:sldId id="318" r:id="rId18"/>
    <p:sldId id="319" r:id="rId19"/>
    <p:sldId id="304" r:id="rId20"/>
    <p:sldId id="321" r:id="rId21"/>
    <p:sldId id="337" r:id="rId22"/>
    <p:sldId id="322" r:id="rId23"/>
    <p:sldId id="336" r:id="rId24"/>
    <p:sldId id="291" r:id="rId25"/>
    <p:sldId id="298" r:id="rId26"/>
    <p:sldId id="338" r:id="rId27"/>
    <p:sldId id="313" r:id="rId28"/>
    <p:sldId id="323" r:id="rId29"/>
    <p:sldId id="324" r:id="rId30"/>
    <p:sldId id="325" r:id="rId31"/>
    <p:sldId id="326" r:id="rId32"/>
    <p:sldId id="315" r:id="rId33"/>
    <p:sldId id="335" r:id="rId34"/>
  </p:sldIdLst>
  <p:sldSz cx="9144000" cy="6858000" type="screen4x3"/>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8/30/2012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135D15D-C678-4025-BE92-FEDD32DED096}"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8/30/2012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8/30/2012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8/30/2012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8/30/2012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8/30/2012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10</a:t>
            </a:r>
            <a:endParaRPr lang="en-US" dirty="0"/>
          </a:p>
        </p:txBody>
      </p:sp>
      <p:sp>
        <p:nvSpPr>
          <p:cNvPr id="3" name="Subtitle 2"/>
          <p:cNvSpPr>
            <a:spLocks noGrp="1"/>
          </p:cNvSpPr>
          <p:nvPr>
            <p:ph type="subTitle" idx="1"/>
          </p:nvPr>
        </p:nvSpPr>
        <p:spPr/>
        <p:txBody>
          <a:bodyPr/>
          <a:lstStyle/>
          <a:p>
            <a:r>
              <a:rPr lang="en-US" dirty="0" smtClean="0">
                <a:solidFill>
                  <a:schemeClr val="tx2"/>
                </a:solidFill>
              </a:rPr>
              <a:t>The Assignment Model and Methods of Solution</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190999"/>
          </a:xfrm>
        </p:spPr>
        <p:txBody>
          <a:bodyPr>
            <a:normAutofit/>
          </a:bodyPr>
          <a:lstStyle/>
          <a:p>
            <a:pPr>
              <a:buNone/>
            </a:pPr>
            <a:r>
              <a:rPr lang="en-US" dirty="0" smtClean="0"/>
              <a:t>Covered Sec 12.2:</a:t>
            </a:r>
          </a:p>
          <a:p>
            <a:r>
              <a:rPr lang="en-US" dirty="0" smtClean="0"/>
              <a:t>Solutions to Transportation Model</a:t>
            </a:r>
          </a:p>
          <a:p>
            <a:r>
              <a:rPr lang="en-US" dirty="0" smtClean="0"/>
              <a:t>The Stepping Stone Algorithm</a:t>
            </a:r>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will cover Sec 12.3:</a:t>
            </a:r>
          </a:p>
          <a:p>
            <a:r>
              <a:rPr lang="en-US" dirty="0" smtClean="0"/>
              <a:t>General Form and Assumptions of Assignment  Model</a:t>
            </a:r>
          </a:p>
          <a:p>
            <a:r>
              <a:rPr lang="en-US" dirty="0" smtClean="0"/>
              <a:t>Methods of Solution to Assignment Model</a:t>
            </a:r>
          </a:p>
          <a:p>
            <a:r>
              <a:rPr lang="en-US" dirty="0" smtClean="0"/>
              <a:t>The Hungarian Method</a:t>
            </a:r>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105400"/>
          </a:xfrm>
        </p:spPr>
        <p:txBody>
          <a:bodyPr>
            <a:normAutofit/>
          </a:bodyPr>
          <a:lstStyle/>
          <a:p>
            <a:pPr marL="0" indent="0" algn="just">
              <a:buNone/>
            </a:pPr>
            <a:r>
              <a:rPr lang="en-GB" dirty="0" smtClean="0"/>
              <a:t>A special case of the transportation model is the assignment model. This model is appropriate in problems which involve the assignment of resources to tasks (</a:t>
            </a:r>
            <a:r>
              <a:rPr lang="en-GB" dirty="0" err="1" smtClean="0"/>
              <a:t>e.g</a:t>
            </a:r>
            <a:r>
              <a:rPr lang="en-GB" dirty="0" smtClean="0"/>
              <a:t>, assign n persons to n different tasks or jobs). Just as the special structures of the transportation model allows for solution procedures which are more efficient than the simplex method, the structure of the assignment model allows for solution methods more efficient than the transportation method.</a:t>
            </a:r>
          </a:p>
        </p:txBody>
      </p:sp>
      <p:sp>
        <p:nvSpPr>
          <p:cNvPr id="4" name="Title 5"/>
          <p:cNvSpPr>
            <a:spLocks noGrp="1"/>
          </p:cNvSpPr>
          <p:nvPr>
            <p:ph type="title"/>
          </p:nvPr>
        </p:nvSpPr>
        <p:spPr>
          <a:xfrm>
            <a:off x="457200" y="274638"/>
            <a:ext cx="8229600" cy="1143000"/>
          </a:xfrm>
        </p:spPr>
        <p:txBody>
          <a:bodyPr>
            <a:normAutofit fontScale="90000"/>
          </a:bodyPr>
          <a:lstStyle/>
          <a:p>
            <a:r>
              <a:rPr lang="en-US" u="sng" dirty="0" smtClean="0">
                <a:solidFill>
                  <a:schemeClr val="tx2"/>
                </a:solidFill>
                <a:latin typeface="+mn-lt"/>
              </a:rPr>
              <a:t>The Assignment Model and Methods of Solution</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105400"/>
          </a:xfrm>
        </p:spPr>
        <p:txBody>
          <a:bodyPr>
            <a:normAutofit/>
          </a:bodyPr>
          <a:lstStyle/>
          <a:p>
            <a:pPr marL="0" indent="0" algn="just">
              <a:buNone/>
            </a:pPr>
            <a:r>
              <a:rPr lang="en-GB" dirty="0" smtClean="0"/>
              <a:t>The general assignment problem involves the assignment of n resources (origins) to n tasks (destinations). Typical examples of assignment problems include the assignment of salespersons to sales territories, airline crews to flights, </a:t>
            </a:r>
            <a:r>
              <a:rPr lang="en-GB" dirty="0" err="1" smtClean="0"/>
              <a:t>snowplow</a:t>
            </a:r>
            <a:r>
              <a:rPr lang="en-GB" dirty="0" smtClean="0"/>
              <a:t> crews to zones of a city, ambulance units to calls for service, referees and official to sports events, and lawyers within a law firm to cases or clients. The objective in making assignment can be one of minimization </a:t>
            </a:r>
          </a:p>
        </p:txBody>
      </p:sp>
      <p:sp>
        <p:nvSpPr>
          <p:cNvPr id="5"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General Form and Assumptions</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txBox="1">
            <a:spLocks/>
          </p:cNvSpPr>
          <p:nvPr/>
        </p:nvSpPr>
        <p:spPr>
          <a:xfrm>
            <a:off x="533400" y="1524000"/>
            <a:ext cx="8229600" cy="4724400"/>
          </a:xfrm>
          <a:prstGeom prst="rect">
            <a:avLst/>
          </a:prstGeom>
        </p:spPr>
        <p:txBody>
          <a:bodyPr vert="horz" lIns="91440" tIns="45720" rIns="91440" bIns="45720" rtlCol="0">
            <a:normAutofit/>
          </a:bodyPr>
          <a:lstStyle/>
          <a:p>
            <a:pPr lvl="0" algn="just">
              <a:spcBef>
                <a:spcPct val="20000"/>
              </a:spcBef>
            </a:pPr>
            <a:endParaRPr lang="en-US" sz="3200" dirty="0" smtClean="0"/>
          </a:p>
        </p:txBody>
      </p:sp>
      <p:sp>
        <p:nvSpPr>
          <p:cNvPr id="9" name="Content Placeholder 2"/>
          <p:cNvSpPr>
            <a:spLocks noGrp="1"/>
          </p:cNvSpPr>
          <p:nvPr>
            <p:ph idx="1"/>
          </p:nvPr>
        </p:nvSpPr>
        <p:spPr>
          <a:xfrm>
            <a:off x="457200" y="762000"/>
            <a:ext cx="8229600" cy="5181600"/>
          </a:xfrm>
        </p:spPr>
        <p:txBody>
          <a:bodyPr>
            <a:normAutofit/>
          </a:bodyPr>
          <a:lstStyle/>
          <a:p>
            <a:pPr marL="0" indent="0" algn="just">
              <a:buNone/>
            </a:pPr>
            <a:r>
              <a:rPr lang="en-US" dirty="0" smtClean="0"/>
              <a:t>or maximization (e.g., minimization of total time required to complete n tasks or maximization of total profit from assigning salespersons to sales territories). The following assumptions are significant in formulating assignment models.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3"/>
          <p:cNvSpPr>
            <a:spLocks noGrp="1"/>
          </p:cNvSpPr>
          <p:nvPr>
            <p:ph idx="1"/>
          </p:nvPr>
        </p:nvSpPr>
        <p:spPr>
          <a:xfrm>
            <a:off x="457200" y="457200"/>
            <a:ext cx="8382000" cy="5943600"/>
          </a:xfrm>
        </p:spPr>
        <p:txBody>
          <a:bodyPr>
            <a:normAutofit/>
          </a:bodyPr>
          <a:lstStyle/>
          <a:p>
            <a:pPr marL="0" indent="0" algn="just">
              <a:buNone/>
            </a:pPr>
            <a:r>
              <a:rPr lang="en-US" b="1" dirty="0" smtClean="0"/>
              <a:t>ASSUMPTION 1</a:t>
            </a:r>
          </a:p>
          <a:p>
            <a:pPr marL="0" indent="0" algn="just">
              <a:buNone/>
            </a:pPr>
            <a:r>
              <a:rPr lang="en-US" dirty="0" smtClean="0"/>
              <a:t>Each resource is assigned exclusively to one task.</a:t>
            </a:r>
          </a:p>
          <a:p>
            <a:pPr marL="0" indent="0" algn="just">
              <a:buNone/>
            </a:pPr>
            <a:endParaRPr lang="en-US" b="1" dirty="0" smtClean="0"/>
          </a:p>
          <a:p>
            <a:pPr marL="0" indent="0" algn="just">
              <a:buNone/>
            </a:pPr>
            <a:r>
              <a:rPr lang="en-US" b="1" dirty="0" smtClean="0"/>
              <a:t>ASSUMPTION 2</a:t>
            </a:r>
          </a:p>
          <a:p>
            <a:pPr marL="0" indent="0" algn="just">
              <a:buNone/>
            </a:pPr>
            <a:r>
              <a:rPr lang="en-US" dirty="0" smtClean="0"/>
              <a:t>Each task is assigned exactly one resource.</a:t>
            </a:r>
          </a:p>
          <a:p>
            <a:pPr marL="0" indent="0" algn="just">
              <a:buNone/>
            </a:pPr>
            <a:endParaRPr lang="en-US" b="1" dirty="0" smtClean="0"/>
          </a:p>
          <a:p>
            <a:pPr marL="0" indent="0" algn="just">
              <a:buNone/>
            </a:pPr>
            <a:r>
              <a:rPr lang="en-US" b="1" dirty="0" smtClean="0"/>
              <a:t>ASSUMPTION 3</a:t>
            </a:r>
          </a:p>
          <a:p>
            <a:pPr marL="0" indent="0">
              <a:buNone/>
            </a:pPr>
            <a:r>
              <a:rPr lang="en-US" dirty="0" smtClean="0"/>
              <a:t>For purposes of solution, the number of resources available for assignment must equal the number of tasks to be performed.</a:t>
            </a:r>
          </a:p>
        </p:txBody>
      </p:sp>
      <p:sp>
        <p:nvSpPr>
          <p:cNvPr id="3" name="Rectangle 2"/>
          <p:cNvSpPr/>
          <p:nvPr/>
        </p:nvSpPr>
        <p:spPr>
          <a:xfrm>
            <a:off x="381000" y="457200"/>
            <a:ext cx="8458200" cy="5943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57200" y="457200"/>
            <a:ext cx="8382000" cy="5943600"/>
          </a:xfrm>
        </p:spPr>
        <p:txBody>
          <a:bodyPr>
            <a:normAutofit/>
          </a:bodyPr>
          <a:lstStyle/>
          <a:p>
            <a:pPr marL="0" indent="0" algn="just">
              <a:buNone/>
            </a:pPr>
            <a:r>
              <a:rPr lang="en-US" dirty="0" smtClean="0"/>
              <a:t>If</a:t>
            </a:r>
          </a:p>
          <a:p>
            <a:pPr marL="0" indent="0" algn="just">
              <a:buNone/>
            </a:pPr>
            <a:endParaRPr lang="en-US" dirty="0" smtClean="0"/>
          </a:p>
          <a:p>
            <a:pPr marL="0" indent="0" algn="just">
              <a:buNone/>
            </a:pPr>
            <a:r>
              <a:rPr lang="en-US" dirty="0" smtClean="0"/>
              <a:t>	1	if resource </a:t>
            </a:r>
            <a:r>
              <a:rPr lang="en-US" dirty="0" err="1" smtClean="0"/>
              <a:t>i</a:t>
            </a:r>
            <a:r>
              <a:rPr lang="en-US" dirty="0" smtClean="0"/>
              <a:t> is assigned to task j</a:t>
            </a:r>
          </a:p>
          <a:p>
            <a:pPr marL="0" indent="0" algn="just">
              <a:buNone/>
            </a:pPr>
            <a:r>
              <a:rPr lang="en-US" dirty="0" smtClean="0"/>
              <a:t>	0	if resource </a:t>
            </a:r>
            <a:r>
              <a:rPr lang="en-US" dirty="0" err="1" smtClean="0"/>
              <a:t>i</a:t>
            </a:r>
            <a:r>
              <a:rPr lang="en-US" dirty="0" smtClean="0"/>
              <a:t> is not assigned to task j</a:t>
            </a:r>
          </a:p>
          <a:p>
            <a:pPr marL="803275" indent="-803275">
              <a:buNone/>
            </a:pPr>
            <a:endParaRPr lang="en-US" dirty="0" smtClean="0"/>
          </a:p>
          <a:p>
            <a:pPr marL="803275" indent="-803275">
              <a:buNone/>
            </a:pPr>
            <a:r>
              <a:rPr lang="en-US" dirty="0" err="1" smtClean="0"/>
              <a:t>c</a:t>
            </a:r>
            <a:r>
              <a:rPr lang="en-US" baseline="-25000" dirty="0" err="1" smtClean="0"/>
              <a:t>ij</a:t>
            </a:r>
            <a:r>
              <a:rPr lang="en-US" dirty="0" smtClean="0"/>
              <a:t>  = 	Objective function contribution if resource </a:t>
            </a:r>
            <a:r>
              <a:rPr lang="en-US" dirty="0" err="1" smtClean="0"/>
              <a:t>i</a:t>
            </a:r>
            <a:r>
              <a:rPr lang="en-US" dirty="0" smtClean="0"/>
              <a:t> is assigned to task j</a:t>
            </a:r>
          </a:p>
          <a:p>
            <a:pPr marL="0" indent="0">
              <a:buNone/>
            </a:pPr>
            <a:endParaRPr lang="en-US" dirty="0" smtClean="0"/>
          </a:p>
          <a:p>
            <a:pPr marL="0" indent="0">
              <a:buNone/>
            </a:pPr>
            <a:r>
              <a:rPr lang="en-US" dirty="0" smtClean="0"/>
              <a:t>n  = 	number of resources and number of tasks.</a:t>
            </a:r>
          </a:p>
        </p:txBody>
      </p:sp>
      <p:sp>
        <p:nvSpPr>
          <p:cNvPr id="7" name="Rectangle 6"/>
          <p:cNvSpPr/>
          <p:nvPr/>
        </p:nvSpPr>
        <p:spPr>
          <a:xfrm>
            <a:off x="457200" y="1905000"/>
            <a:ext cx="914400" cy="584775"/>
          </a:xfrm>
          <a:prstGeom prst="rect">
            <a:avLst/>
          </a:prstGeom>
        </p:spPr>
        <p:txBody>
          <a:bodyPr wrap="square">
            <a:spAutoFit/>
          </a:bodyPr>
          <a:lstStyle/>
          <a:p>
            <a:r>
              <a:rPr lang="en-US" sz="3200" dirty="0" err="1" smtClean="0"/>
              <a:t>x</a:t>
            </a:r>
            <a:r>
              <a:rPr lang="en-US" sz="3200" baseline="-25000" dirty="0" err="1" smtClean="0"/>
              <a:t>ij</a:t>
            </a:r>
            <a:r>
              <a:rPr lang="en-US" sz="3200" dirty="0" smtClean="0"/>
              <a:t> =</a:t>
            </a:r>
            <a:endParaRPr lang="en-US" sz="3200" dirty="0"/>
          </a:p>
        </p:txBody>
      </p:sp>
      <p:sp>
        <p:nvSpPr>
          <p:cNvPr id="8" name="Left Brace 7"/>
          <p:cNvSpPr/>
          <p:nvPr/>
        </p:nvSpPr>
        <p:spPr>
          <a:xfrm>
            <a:off x="1295400" y="1676400"/>
            <a:ext cx="228600" cy="11430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715000"/>
          </a:xfrm>
        </p:spPr>
        <p:txBody>
          <a:bodyPr/>
          <a:lstStyle/>
          <a:p>
            <a:pPr marL="0" indent="0">
              <a:buNone/>
            </a:pPr>
            <a:r>
              <a:rPr lang="en-US" dirty="0" smtClean="0"/>
              <a:t>The generalized assignment model is as shown in the next slide.</a:t>
            </a:r>
          </a:p>
          <a:p>
            <a:pPr marL="0" indent="0">
              <a:buNone/>
            </a:pPr>
            <a:r>
              <a:rPr lang="en-US" dirty="0" smtClean="0"/>
              <a:t>	Notice for this model that the variables are restricted to the two values of 0 (</a:t>
            </a:r>
            <a:r>
              <a:rPr lang="en-US" dirty="0" err="1" smtClean="0"/>
              <a:t>nonassignment</a:t>
            </a:r>
            <a:r>
              <a:rPr lang="en-US" dirty="0" smtClean="0"/>
              <a:t> of the resource) or 1 (assignment of the resource). This restriction on the values of the variables is quite different from the other linear programming models we have examined. Also, constraints (1) to (n) ensure that each resource is assigned to one task only. Constraints (n+1) to (</a:t>
            </a:r>
            <a:r>
              <a:rPr lang="en-US" dirty="0" err="1" smtClean="0"/>
              <a:t>n+n</a:t>
            </a:r>
            <a:r>
              <a:rPr lang="en-US" dirty="0" smtClean="0"/>
              <a:t>) ensure that each task is assigned exactly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lstStyle/>
          <a:p>
            <a:pPr marL="0" indent="0">
              <a:buNone/>
            </a:pPr>
            <a:r>
              <a:rPr lang="en-US" sz="1800" dirty="0" smtClean="0"/>
              <a:t>Maximize		z = c</a:t>
            </a:r>
            <a:r>
              <a:rPr lang="en-US" sz="1800" baseline="-25000" dirty="0" smtClean="0"/>
              <a:t>11</a:t>
            </a:r>
            <a:r>
              <a:rPr lang="en-US" sz="1800" dirty="0" smtClean="0"/>
              <a:t>x</a:t>
            </a:r>
            <a:r>
              <a:rPr lang="en-US" sz="1800" baseline="-25000" dirty="0" smtClean="0"/>
              <a:t>11</a:t>
            </a:r>
            <a:r>
              <a:rPr lang="en-US" sz="1800" dirty="0" smtClean="0"/>
              <a:t> + c</a:t>
            </a:r>
            <a:r>
              <a:rPr lang="en-US" sz="1800" baseline="-25000" dirty="0" smtClean="0"/>
              <a:t>12</a:t>
            </a:r>
            <a:r>
              <a:rPr lang="en-US" sz="1800" dirty="0" smtClean="0"/>
              <a:t>x</a:t>
            </a:r>
            <a:r>
              <a:rPr lang="en-US" sz="1800" baseline="-25000" dirty="0" smtClean="0"/>
              <a:t>12</a:t>
            </a:r>
            <a:r>
              <a:rPr lang="en-US" sz="1800" dirty="0" smtClean="0"/>
              <a:t> + . . . + c</a:t>
            </a:r>
            <a:r>
              <a:rPr lang="en-US" sz="1800" baseline="-25000" dirty="0" smtClean="0"/>
              <a:t>1n</a:t>
            </a:r>
            <a:r>
              <a:rPr lang="en-US" sz="1800" dirty="0" smtClean="0"/>
              <a:t>x</a:t>
            </a:r>
            <a:r>
              <a:rPr lang="en-US" sz="1800" baseline="-25000" dirty="0" smtClean="0"/>
              <a:t>1n</a:t>
            </a:r>
            <a:r>
              <a:rPr lang="en-US" sz="1800" dirty="0" smtClean="0"/>
              <a:t> + c</a:t>
            </a:r>
            <a:r>
              <a:rPr lang="en-US" sz="1800" baseline="-25000" dirty="0" smtClean="0"/>
              <a:t>21</a:t>
            </a:r>
            <a:r>
              <a:rPr lang="en-US" sz="1800" dirty="0" smtClean="0"/>
              <a:t>x</a:t>
            </a:r>
            <a:r>
              <a:rPr lang="en-US" sz="1800" baseline="-25000" dirty="0" smtClean="0"/>
              <a:t>21</a:t>
            </a:r>
            <a:r>
              <a:rPr lang="en-US" sz="1800" dirty="0" smtClean="0"/>
              <a:t> + . . . + </a:t>
            </a:r>
            <a:r>
              <a:rPr lang="en-US" sz="1800" dirty="0" err="1" smtClean="0"/>
              <a:t>c</a:t>
            </a:r>
            <a:r>
              <a:rPr lang="en-US" sz="1800" baseline="-25000" dirty="0" err="1" smtClean="0"/>
              <a:t>nn</a:t>
            </a:r>
            <a:r>
              <a:rPr lang="en-US" sz="1800" dirty="0" err="1" smtClean="0"/>
              <a:t>x</a:t>
            </a:r>
            <a:r>
              <a:rPr lang="en-US" sz="1800" baseline="-25000" dirty="0" err="1" smtClean="0"/>
              <a:t>nn</a:t>
            </a:r>
            <a:endParaRPr lang="en-US" sz="1800" baseline="-25000" dirty="0" smtClean="0"/>
          </a:p>
          <a:p>
            <a:pPr marL="0" indent="0">
              <a:buNone/>
            </a:pPr>
            <a:r>
              <a:rPr lang="en-US" sz="1800" dirty="0" smtClean="0"/>
              <a:t>(or minimize)</a:t>
            </a:r>
          </a:p>
          <a:p>
            <a:pPr marL="0" indent="0">
              <a:buNone/>
            </a:pPr>
            <a:r>
              <a:rPr lang="en-US" sz="1800" dirty="0" smtClean="0"/>
              <a:t>subject to	x</a:t>
            </a:r>
            <a:r>
              <a:rPr lang="en-US" sz="1800" baseline="-25000" dirty="0" smtClean="0"/>
              <a:t>11</a:t>
            </a:r>
            <a:r>
              <a:rPr lang="en-US" sz="1800" dirty="0" smtClean="0"/>
              <a:t>+x</a:t>
            </a:r>
            <a:r>
              <a:rPr lang="en-US" sz="1800" baseline="-25000" dirty="0" smtClean="0"/>
              <a:t>12</a:t>
            </a:r>
            <a:r>
              <a:rPr lang="en-US" sz="1800" dirty="0" smtClean="0"/>
              <a:t> + . . . + x</a:t>
            </a:r>
            <a:r>
              <a:rPr lang="en-US" sz="1800" baseline="-25000" dirty="0" smtClean="0"/>
              <a:t>1n			</a:t>
            </a:r>
            <a:r>
              <a:rPr lang="en-US" sz="1800" dirty="0" smtClean="0"/>
              <a:t>= 1   (1)</a:t>
            </a:r>
            <a:endParaRPr lang="en-US" sz="1800" baseline="-25000" dirty="0" smtClean="0"/>
          </a:p>
          <a:p>
            <a:pPr marL="0" indent="0">
              <a:buNone/>
            </a:pPr>
            <a:r>
              <a:rPr lang="en-US" sz="1800" dirty="0" smtClean="0"/>
              <a:t>			    x</a:t>
            </a:r>
            <a:r>
              <a:rPr lang="en-US" sz="1800" baseline="-25000" dirty="0" smtClean="0"/>
              <a:t>21</a:t>
            </a:r>
            <a:r>
              <a:rPr lang="en-US" sz="1800" dirty="0" smtClean="0"/>
              <a:t>+x</a:t>
            </a:r>
            <a:r>
              <a:rPr lang="en-US" sz="1800" baseline="-25000" dirty="0" smtClean="0"/>
              <a:t>22</a:t>
            </a:r>
            <a:r>
              <a:rPr lang="en-US" sz="1800" dirty="0" smtClean="0"/>
              <a:t> + . . . + x</a:t>
            </a:r>
            <a:r>
              <a:rPr lang="en-US" sz="1800" baseline="-25000" dirty="0" smtClean="0"/>
              <a:t>2n	</a:t>
            </a:r>
            <a:r>
              <a:rPr lang="en-US" sz="1800" dirty="0" smtClean="0"/>
              <a:t>  	= 1   (2)</a:t>
            </a:r>
            <a:endParaRPr lang="en-US" sz="1800" baseline="-25000" dirty="0" smtClean="0"/>
          </a:p>
          <a:p>
            <a:pPr marL="0" indent="0">
              <a:buNone/>
            </a:pPr>
            <a:r>
              <a:rPr lang="en-US" sz="1800" dirty="0" smtClean="0"/>
              <a:t>				.		           .</a:t>
            </a:r>
          </a:p>
          <a:p>
            <a:pPr marL="0" indent="0">
              <a:buNone/>
            </a:pPr>
            <a:r>
              <a:rPr lang="en-US" sz="1800" dirty="0" smtClean="0"/>
              <a:t>				    .		           .</a:t>
            </a:r>
          </a:p>
          <a:p>
            <a:pPr marL="0" indent="0">
              <a:buNone/>
            </a:pPr>
            <a:r>
              <a:rPr lang="en-US" sz="1800" dirty="0" smtClean="0"/>
              <a:t>				x</a:t>
            </a:r>
            <a:r>
              <a:rPr lang="en-US" sz="1800" baseline="-25000" dirty="0" smtClean="0"/>
              <a:t>n1</a:t>
            </a:r>
            <a:r>
              <a:rPr lang="en-US" sz="1800" dirty="0" smtClean="0"/>
              <a:t>+x</a:t>
            </a:r>
            <a:r>
              <a:rPr lang="en-US" sz="1800" baseline="-25000" dirty="0" smtClean="0"/>
              <a:t>n2</a:t>
            </a:r>
            <a:r>
              <a:rPr lang="en-US" sz="1800" dirty="0" smtClean="0"/>
              <a:t> + . . . + </a:t>
            </a:r>
            <a:r>
              <a:rPr lang="en-US" sz="1800" dirty="0" err="1" smtClean="0"/>
              <a:t>x</a:t>
            </a:r>
            <a:r>
              <a:rPr lang="en-US" sz="1800" baseline="-25000" dirty="0" err="1" smtClean="0"/>
              <a:t>nn</a:t>
            </a:r>
            <a:r>
              <a:rPr lang="en-US" sz="1800" baseline="-25000" dirty="0" smtClean="0"/>
              <a:t>	</a:t>
            </a:r>
            <a:r>
              <a:rPr lang="en-US" sz="1800" dirty="0" smtClean="0"/>
              <a:t>= 1   (n)</a:t>
            </a:r>
          </a:p>
          <a:p>
            <a:pPr marL="0" indent="0">
              <a:buNone/>
            </a:pPr>
            <a:endParaRPr lang="en-US" sz="1800" baseline="-25000" dirty="0" smtClean="0"/>
          </a:p>
          <a:p>
            <a:pPr marL="0" indent="0">
              <a:buNone/>
            </a:pPr>
            <a:r>
              <a:rPr lang="en-US" sz="1800" dirty="0" smtClean="0"/>
              <a:t>		x</a:t>
            </a:r>
            <a:r>
              <a:rPr lang="en-US" sz="1800" baseline="-25000" dirty="0" smtClean="0"/>
              <a:t>11</a:t>
            </a:r>
            <a:r>
              <a:rPr lang="en-US" sz="1800" dirty="0" smtClean="0"/>
              <a:t>+	        x</a:t>
            </a:r>
            <a:r>
              <a:rPr lang="en-US" sz="1800" baseline="-25000" dirty="0" smtClean="0"/>
              <a:t>21</a:t>
            </a:r>
            <a:r>
              <a:rPr lang="en-US" sz="1800" dirty="0" smtClean="0"/>
              <a:t>+ . . .	+x</a:t>
            </a:r>
            <a:r>
              <a:rPr lang="en-US" sz="1800" baseline="-25000" dirty="0" smtClean="0"/>
              <a:t>21	</a:t>
            </a:r>
            <a:r>
              <a:rPr lang="en-US" sz="1800" dirty="0" smtClean="0"/>
              <a:t> = 1 (n +1)</a:t>
            </a:r>
            <a:endParaRPr lang="en-US" sz="1800" baseline="-25000" dirty="0" smtClean="0"/>
          </a:p>
          <a:p>
            <a:pPr marL="0" indent="0">
              <a:buNone/>
            </a:pPr>
            <a:r>
              <a:rPr lang="en-US" sz="1800" dirty="0" smtClean="0"/>
              <a:t>		         x</a:t>
            </a:r>
            <a:r>
              <a:rPr lang="en-US" sz="1800" baseline="-25000" dirty="0" smtClean="0"/>
              <a:t>12</a:t>
            </a:r>
            <a:r>
              <a:rPr lang="en-US" sz="1800" dirty="0" smtClean="0"/>
              <a:t>+	                 x</a:t>
            </a:r>
            <a:r>
              <a:rPr lang="en-US" sz="1800" baseline="-25000" dirty="0" smtClean="0"/>
              <a:t>22</a:t>
            </a:r>
            <a:r>
              <a:rPr lang="en-US" sz="1800" dirty="0" smtClean="0"/>
              <a:t>+ . . . 	        +x</a:t>
            </a:r>
            <a:r>
              <a:rPr lang="en-US" sz="1800" baseline="-25000" dirty="0" smtClean="0"/>
              <a:t>n2	</a:t>
            </a:r>
            <a:r>
              <a:rPr lang="en-US" sz="1800" dirty="0" smtClean="0"/>
              <a:t> = 1 (n + 2)</a:t>
            </a:r>
            <a:endParaRPr lang="en-US" sz="1800" baseline="-25000" dirty="0" smtClean="0"/>
          </a:p>
          <a:p>
            <a:pPr marL="0" indent="0">
              <a:buNone/>
            </a:pPr>
            <a:r>
              <a:rPr lang="en-US" sz="1800" dirty="0" smtClean="0"/>
              <a:t>				.		           .</a:t>
            </a:r>
          </a:p>
          <a:p>
            <a:pPr marL="0" indent="0">
              <a:buNone/>
            </a:pPr>
            <a:r>
              <a:rPr lang="en-US" sz="1800" dirty="0" smtClean="0"/>
              <a:t>				    .		           .</a:t>
            </a:r>
          </a:p>
          <a:p>
            <a:pPr marL="0" indent="0">
              <a:buNone/>
            </a:pPr>
            <a:r>
              <a:rPr lang="en-US" sz="1800" dirty="0" smtClean="0"/>
              <a:t>			x</a:t>
            </a:r>
            <a:r>
              <a:rPr lang="en-US" sz="1800" baseline="-25000" dirty="0" smtClean="0"/>
              <a:t>1n</a:t>
            </a:r>
            <a:r>
              <a:rPr lang="en-US" sz="1800" dirty="0" smtClean="0"/>
              <a:t>+	       x</a:t>
            </a:r>
            <a:r>
              <a:rPr lang="en-US" sz="1800" baseline="-25000" dirty="0" smtClean="0"/>
              <a:t>2n</a:t>
            </a:r>
            <a:r>
              <a:rPr lang="en-US" sz="1800" dirty="0" smtClean="0"/>
              <a:t>+	          +</a:t>
            </a:r>
            <a:r>
              <a:rPr lang="en-US" sz="1800" dirty="0" err="1" smtClean="0"/>
              <a:t>x</a:t>
            </a:r>
            <a:r>
              <a:rPr lang="en-US" sz="1800" baseline="-25000" dirty="0" err="1" smtClean="0"/>
              <a:t>nn</a:t>
            </a:r>
            <a:r>
              <a:rPr lang="en-US" sz="1800" baseline="-25000" dirty="0" smtClean="0"/>
              <a:t>	</a:t>
            </a:r>
            <a:r>
              <a:rPr lang="en-US" sz="1800" dirty="0" smtClean="0"/>
              <a:t>= 1 (n + n)</a:t>
            </a:r>
          </a:p>
          <a:p>
            <a:pPr marL="0" indent="0">
              <a:buNone/>
            </a:pPr>
            <a:endParaRPr lang="en-US" sz="1800" baseline="-25000" dirty="0" smtClean="0"/>
          </a:p>
          <a:p>
            <a:pPr marL="0" indent="0">
              <a:buNone/>
            </a:pPr>
            <a:r>
              <a:rPr lang="en-US" sz="1800" baseline="-25000" dirty="0" smtClean="0"/>
              <a:t>				</a:t>
            </a:r>
            <a:r>
              <a:rPr lang="en-US" sz="1800" dirty="0" smtClean="0"/>
              <a:t>   	</a:t>
            </a:r>
            <a:r>
              <a:rPr lang="en-US" sz="1800" dirty="0" err="1" smtClean="0"/>
              <a:t>x</a:t>
            </a:r>
            <a:r>
              <a:rPr lang="en-US" sz="1800" baseline="-25000" dirty="0" err="1" smtClean="0"/>
              <a:t>ij</a:t>
            </a:r>
            <a:r>
              <a:rPr lang="en-US" sz="1800" dirty="0" smtClean="0"/>
              <a:t> = 0 or 1 for all </a:t>
            </a:r>
            <a:r>
              <a:rPr lang="en-US" sz="1800" dirty="0" err="1" smtClean="0"/>
              <a:t>i</a:t>
            </a:r>
            <a:r>
              <a:rPr lang="en-US" sz="1800" dirty="0" smtClean="0"/>
              <a:t> and j</a:t>
            </a:r>
            <a:endParaRPr lang="en-US" sz="1800" baseline="-25000" dirty="0" smtClean="0"/>
          </a:p>
          <a:p>
            <a:pPr marL="0" indent="0">
              <a:buNone/>
            </a:pPr>
            <a:endParaRPr lang="en-US" baseline="-25000" dirty="0"/>
          </a:p>
        </p:txBody>
      </p:sp>
      <p:sp>
        <p:nvSpPr>
          <p:cNvPr id="4" name="Right Brace 3"/>
          <p:cNvSpPr/>
          <p:nvPr/>
        </p:nvSpPr>
        <p:spPr>
          <a:xfrm>
            <a:off x="7162800" y="1295400"/>
            <a:ext cx="152400" cy="16002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7162800" y="3200400"/>
            <a:ext cx="152400" cy="16002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7391400" y="1600200"/>
            <a:ext cx="1499128" cy="923330"/>
          </a:xfrm>
          <a:prstGeom prst="rect">
            <a:avLst/>
          </a:prstGeom>
          <a:noFill/>
        </p:spPr>
        <p:txBody>
          <a:bodyPr wrap="none" rtlCol="0">
            <a:spAutoFit/>
          </a:bodyPr>
          <a:lstStyle/>
          <a:p>
            <a:r>
              <a:rPr lang="en-US" dirty="0" smtClean="0"/>
              <a:t>each resource</a:t>
            </a:r>
          </a:p>
          <a:p>
            <a:r>
              <a:rPr lang="en-US" dirty="0" smtClean="0"/>
              <a:t>assigned to</a:t>
            </a:r>
          </a:p>
          <a:p>
            <a:r>
              <a:rPr lang="en-US" dirty="0" smtClean="0"/>
              <a:t>one task</a:t>
            </a:r>
            <a:endParaRPr lang="en-US" dirty="0"/>
          </a:p>
        </p:txBody>
      </p:sp>
      <p:sp>
        <p:nvSpPr>
          <p:cNvPr id="8" name="TextBox 7"/>
          <p:cNvSpPr txBox="1"/>
          <p:nvPr/>
        </p:nvSpPr>
        <p:spPr>
          <a:xfrm>
            <a:off x="7391400" y="3505200"/>
            <a:ext cx="1465466" cy="923330"/>
          </a:xfrm>
          <a:prstGeom prst="rect">
            <a:avLst/>
          </a:prstGeom>
          <a:noFill/>
        </p:spPr>
        <p:txBody>
          <a:bodyPr wrap="none" rtlCol="0">
            <a:spAutoFit/>
          </a:bodyPr>
          <a:lstStyle/>
          <a:p>
            <a:r>
              <a:rPr lang="en-US" dirty="0" smtClean="0"/>
              <a:t>each task</a:t>
            </a:r>
          </a:p>
          <a:p>
            <a:r>
              <a:rPr lang="en-US" dirty="0" smtClean="0"/>
              <a:t>assigned to</a:t>
            </a:r>
          </a:p>
          <a:p>
            <a:r>
              <a:rPr lang="en-US" dirty="0" smtClean="0"/>
              <a:t>one resource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838200"/>
            <a:ext cx="8229600" cy="5181600"/>
          </a:xfrm>
        </p:spPr>
        <p:txBody>
          <a:bodyPr/>
          <a:lstStyle/>
          <a:p>
            <a:pPr marL="0" indent="0" algn="just">
              <a:buNone/>
            </a:pPr>
            <a:r>
              <a:rPr lang="en-US" dirty="0" smtClean="0"/>
              <a:t>one resource. According to assumption 3, the number of resources must equal the number of tasks for purposes of solving the problem. As with the transportation model, this condition might have to be artificially imposed for a given problem. Finally, notice that all right-hand-side constants, which are equivalent to </a:t>
            </a:r>
            <a:r>
              <a:rPr lang="en-US" dirty="0" err="1" smtClean="0"/>
              <a:t>s</a:t>
            </a:r>
            <a:r>
              <a:rPr lang="en-US" baseline="-25000" dirty="0" err="1" smtClean="0"/>
              <a:t>i</a:t>
            </a:r>
            <a:r>
              <a:rPr lang="en-US" dirty="0" smtClean="0"/>
              <a:t> and </a:t>
            </a:r>
            <a:r>
              <a:rPr lang="en-US" dirty="0" err="1" smtClean="0"/>
              <a:t>d</a:t>
            </a:r>
            <a:r>
              <a:rPr lang="en-US" baseline="-25000" dirty="0" err="1" smtClean="0"/>
              <a:t>j</a:t>
            </a:r>
            <a:r>
              <a:rPr lang="en-US" dirty="0" smtClean="0"/>
              <a:t> values is the transportation model, equal 1. The supply of each resource is 1 unit and the demand for each task is 1 unit.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066800" y="1600200"/>
          <a:ext cx="7010400" cy="3429002"/>
        </p:xfrm>
        <a:graphic>
          <a:graphicData uri="http://schemas.openxmlformats.org/drawingml/2006/table">
            <a:tbl>
              <a:tblPr firstRow="1" bandRow="1">
                <a:tableStyleId>{2D5ABB26-0587-4C30-8999-92F81FD0307C}</a:tableStyleId>
              </a:tblPr>
              <a:tblGrid>
                <a:gridCol w="1892808"/>
                <a:gridCol w="1261872"/>
                <a:gridCol w="1226820"/>
                <a:gridCol w="1226820"/>
                <a:gridCol w="1402080"/>
              </a:tblGrid>
              <a:tr h="509811">
                <a:tc>
                  <a:txBody>
                    <a:bodyPr/>
                    <a:lstStyle/>
                    <a:p>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a:r>
                        <a:rPr lang="en-US" b="1" dirty="0" smtClean="0"/>
                        <a:t>Regional Tournament </a:t>
                      </a:r>
                      <a:r>
                        <a:rPr lang="en-US" b="1" dirty="0" err="1" smtClean="0"/>
                        <a:t>Assignement</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879947">
                <a:tc>
                  <a:txBody>
                    <a:bodyPr/>
                    <a:lstStyle/>
                    <a:p>
                      <a:r>
                        <a:rPr lang="en-US" b="1" dirty="0" smtClean="0"/>
                        <a:t>Team of</a:t>
                      </a:r>
                    </a:p>
                    <a:p>
                      <a:r>
                        <a:rPr lang="en-US" b="1" dirty="0" smtClean="0"/>
                        <a:t>Officials</a:t>
                      </a:r>
                      <a:endParaRPr lang="en-US" b="1" dirty="0"/>
                    </a:p>
                  </a:txBody>
                  <a:tcPr>
                    <a:lnB w="12700" cap="flat" cmpd="sng" algn="ctr">
                      <a:solidFill>
                        <a:schemeClr val="tx1"/>
                      </a:solidFill>
                      <a:prstDash val="solid"/>
                      <a:round/>
                      <a:headEnd type="none" w="med" len="med"/>
                      <a:tailEnd type="none" w="med" len="med"/>
                    </a:lnB>
                  </a:tcPr>
                </a:tc>
                <a:tc>
                  <a:txBody>
                    <a:bodyPr/>
                    <a:lstStyle/>
                    <a:p>
                      <a:r>
                        <a:rPr lang="en-US" b="1" dirty="0" smtClean="0"/>
                        <a:t>(1)</a:t>
                      </a:r>
                    </a:p>
                    <a:p>
                      <a:r>
                        <a:rPr lang="en-US" b="1" dirty="0" smtClean="0"/>
                        <a:t>East</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a:t>
                      </a:r>
                    </a:p>
                    <a:p>
                      <a:r>
                        <a:rPr lang="en-US" b="1" dirty="0" smtClean="0"/>
                        <a:t>Midwest</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a:t>
                      </a:r>
                    </a:p>
                    <a:p>
                      <a:r>
                        <a:rPr lang="en-US" b="1" dirty="0" smtClean="0"/>
                        <a:t>Far West</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(4)</a:t>
                      </a:r>
                    </a:p>
                    <a:p>
                      <a:r>
                        <a:rPr lang="en-US" b="1" dirty="0" smtClean="0"/>
                        <a:t>Southwest</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9811">
                <a:tc>
                  <a:txBody>
                    <a:bodyPr/>
                    <a:lstStyle/>
                    <a:p>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r"/>
                      <a:r>
                        <a:rPr lang="en-US" dirty="0" smtClean="0"/>
                        <a:t>$6,600</a:t>
                      </a:r>
                      <a:endParaRPr lang="en-US" dirty="0"/>
                    </a:p>
                  </a:txBody>
                  <a:tcPr>
                    <a:lnT w="12700" cap="flat" cmpd="sng" algn="ctr">
                      <a:solidFill>
                        <a:schemeClr val="tx1"/>
                      </a:solidFill>
                      <a:prstDash val="solid"/>
                      <a:round/>
                      <a:headEnd type="none" w="med" len="med"/>
                      <a:tailEnd type="none" w="med" len="med"/>
                    </a:lnT>
                  </a:tcPr>
                </a:tc>
                <a:tc>
                  <a:txBody>
                    <a:bodyPr/>
                    <a:lstStyle/>
                    <a:p>
                      <a:pPr algn="r"/>
                      <a:r>
                        <a:rPr lang="en-US" dirty="0" smtClean="0"/>
                        <a:t>$7,200</a:t>
                      </a:r>
                      <a:endParaRPr lang="en-US" dirty="0"/>
                    </a:p>
                  </a:txBody>
                  <a:tcPr>
                    <a:lnT w="12700" cap="flat" cmpd="sng" algn="ctr">
                      <a:solidFill>
                        <a:schemeClr val="tx1"/>
                      </a:solidFill>
                      <a:prstDash val="solid"/>
                      <a:round/>
                      <a:headEnd type="none" w="med" len="med"/>
                      <a:tailEnd type="none" w="med" len="med"/>
                    </a:lnT>
                  </a:tcPr>
                </a:tc>
                <a:tc>
                  <a:txBody>
                    <a:bodyPr/>
                    <a:lstStyle/>
                    <a:p>
                      <a:pPr algn="r"/>
                      <a:r>
                        <a:rPr lang="en-US" dirty="0" smtClean="0"/>
                        <a:t>$6,750</a:t>
                      </a:r>
                      <a:endParaRPr lang="en-US" dirty="0"/>
                    </a:p>
                  </a:txBody>
                  <a:tcPr>
                    <a:lnT w="12700" cap="flat" cmpd="sng" algn="ctr">
                      <a:solidFill>
                        <a:schemeClr val="tx1"/>
                      </a:solidFill>
                      <a:prstDash val="solid"/>
                      <a:round/>
                      <a:headEnd type="none" w="med" len="med"/>
                      <a:tailEnd type="none" w="med" len="med"/>
                    </a:lnT>
                  </a:tcPr>
                </a:tc>
                <a:tc>
                  <a:txBody>
                    <a:bodyPr/>
                    <a:lstStyle/>
                    <a:p>
                      <a:pPr algn="r"/>
                      <a:r>
                        <a:rPr lang="en-US" dirty="0" smtClean="0"/>
                        <a:t>$7.050</a:t>
                      </a:r>
                      <a:endParaRPr lang="en-US" dirty="0"/>
                    </a:p>
                  </a:txBody>
                  <a:tcPr>
                    <a:lnT w="12700" cap="flat" cmpd="sng" algn="ctr">
                      <a:solidFill>
                        <a:schemeClr val="tx1"/>
                      </a:solidFill>
                      <a:prstDash val="solid"/>
                      <a:round/>
                      <a:headEnd type="none" w="med" len="med"/>
                      <a:tailEnd type="none" w="med" len="med"/>
                    </a:lnT>
                  </a:tcPr>
                </a:tc>
              </a:tr>
              <a:tr h="509811">
                <a:tc>
                  <a:txBody>
                    <a:bodyPr/>
                    <a:lstStyle/>
                    <a:p>
                      <a:r>
                        <a:rPr lang="en-US" b="1" dirty="0" smtClean="0"/>
                        <a:t>2</a:t>
                      </a:r>
                      <a:endParaRPr lang="en-US" b="1" dirty="0"/>
                    </a:p>
                  </a:txBody>
                  <a:tcPr/>
                </a:tc>
                <a:tc>
                  <a:txBody>
                    <a:bodyPr/>
                    <a:lstStyle/>
                    <a:p>
                      <a:pPr algn="r"/>
                      <a:r>
                        <a:rPr lang="en-US" dirty="0" smtClean="0"/>
                        <a:t>6,400</a:t>
                      </a:r>
                      <a:endParaRPr lang="en-US" dirty="0"/>
                    </a:p>
                  </a:txBody>
                  <a:tcPr/>
                </a:tc>
                <a:tc>
                  <a:txBody>
                    <a:bodyPr/>
                    <a:lstStyle/>
                    <a:p>
                      <a:pPr algn="r"/>
                      <a:r>
                        <a:rPr lang="en-US" dirty="0" smtClean="0"/>
                        <a:t>6,800</a:t>
                      </a:r>
                      <a:endParaRPr lang="en-US" dirty="0"/>
                    </a:p>
                  </a:txBody>
                  <a:tcPr/>
                </a:tc>
                <a:tc>
                  <a:txBody>
                    <a:bodyPr/>
                    <a:lstStyle/>
                    <a:p>
                      <a:pPr algn="r"/>
                      <a:r>
                        <a:rPr lang="en-US" dirty="0" smtClean="0"/>
                        <a:t>7,250</a:t>
                      </a:r>
                      <a:endParaRPr lang="en-US" dirty="0"/>
                    </a:p>
                  </a:txBody>
                  <a:tcPr/>
                </a:tc>
                <a:tc>
                  <a:txBody>
                    <a:bodyPr/>
                    <a:lstStyle/>
                    <a:p>
                      <a:pPr algn="r"/>
                      <a:r>
                        <a:rPr lang="en-US" dirty="0" smtClean="0"/>
                        <a:t>7,400</a:t>
                      </a:r>
                      <a:endParaRPr lang="en-US" dirty="0"/>
                    </a:p>
                  </a:txBody>
                  <a:tcPr/>
                </a:tc>
              </a:tr>
              <a:tr h="509811">
                <a:tc>
                  <a:txBody>
                    <a:bodyPr/>
                    <a:lstStyle/>
                    <a:p>
                      <a:r>
                        <a:rPr lang="en-US" b="1" dirty="0" smtClean="0"/>
                        <a:t>3</a:t>
                      </a:r>
                      <a:endParaRPr lang="en-US" b="1" dirty="0"/>
                    </a:p>
                  </a:txBody>
                  <a:tcPr/>
                </a:tc>
                <a:tc>
                  <a:txBody>
                    <a:bodyPr/>
                    <a:lstStyle/>
                    <a:p>
                      <a:pPr algn="r"/>
                      <a:r>
                        <a:rPr lang="en-US" dirty="0" smtClean="0"/>
                        <a:t>6,950</a:t>
                      </a:r>
                      <a:endParaRPr lang="en-US" dirty="0"/>
                    </a:p>
                  </a:txBody>
                  <a:tcPr/>
                </a:tc>
                <a:tc>
                  <a:txBody>
                    <a:bodyPr/>
                    <a:lstStyle/>
                    <a:p>
                      <a:pPr algn="r"/>
                      <a:r>
                        <a:rPr lang="en-US" dirty="0" smtClean="0"/>
                        <a:t>7,000</a:t>
                      </a:r>
                      <a:endParaRPr lang="en-US" dirty="0"/>
                    </a:p>
                  </a:txBody>
                  <a:tcPr/>
                </a:tc>
                <a:tc>
                  <a:txBody>
                    <a:bodyPr/>
                    <a:lstStyle/>
                    <a:p>
                      <a:pPr algn="r"/>
                      <a:r>
                        <a:rPr lang="en-US" dirty="0" smtClean="0"/>
                        <a:t>7,400</a:t>
                      </a:r>
                      <a:endParaRPr lang="en-US" dirty="0"/>
                    </a:p>
                  </a:txBody>
                  <a:tcPr/>
                </a:tc>
                <a:tc>
                  <a:txBody>
                    <a:bodyPr/>
                    <a:lstStyle/>
                    <a:p>
                      <a:pPr algn="r"/>
                      <a:r>
                        <a:rPr lang="en-US" dirty="0" smtClean="0"/>
                        <a:t>6,950</a:t>
                      </a:r>
                      <a:endParaRPr lang="en-US" dirty="0"/>
                    </a:p>
                  </a:txBody>
                  <a:tcPr/>
                </a:tc>
              </a:tr>
              <a:tr h="509811">
                <a:tc>
                  <a:txBody>
                    <a:bodyPr/>
                    <a:lstStyle/>
                    <a:p>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r"/>
                      <a:r>
                        <a:rPr lang="en-US" dirty="0" smtClean="0"/>
                        <a:t>7,600</a:t>
                      </a:r>
                      <a:endParaRPr lang="en-US" dirty="0"/>
                    </a:p>
                  </a:txBody>
                  <a:tcPr>
                    <a:lnB w="38100" cap="flat" cmpd="sng" algn="ctr">
                      <a:solidFill>
                        <a:schemeClr val="tx1"/>
                      </a:solidFill>
                      <a:prstDash val="solid"/>
                      <a:round/>
                      <a:headEnd type="none" w="med" len="med"/>
                      <a:tailEnd type="none" w="med" len="med"/>
                    </a:lnB>
                  </a:tcPr>
                </a:tc>
                <a:tc>
                  <a:txBody>
                    <a:bodyPr/>
                    <a:lstStyle/>
                    <a:p>
                      <a:pPr algn="r"/>
                      <a:r>
                        <a:rPr lang="en-US" dirty="0" smtClean="0"/>
                        <a:t>6,900</a:t>
                      </a:r>
                      <a:endParaRPr lang="en-US" dirty="0"/>
                    </a:p>
                  </a:txBody>
                  <a:tcPr>
                    <a:lnB w="38100" cap="flat" cmpd="sng" algn="ctr">
                      <a:solidFill>
                        <a:schemeClr val="tx1"/>
                      </a:solidFill>
                      <a:prstDash val="solid"/>
                      <a:round/>
                      <a:headEnd type="none" w="med" len="med"/>
                      <a:tailEnd type="none" w="med" len="med"/>
                    </a:lnB>
                  </a:tcPr>
                </a:tc>
                <a:tc>
                  <a:txBody>
                    <a:bodyPr/>
                    <a:lstStyle/>
                    <a:p>
                      <a:pPr algn="r"/>
                      <a:r>
                        <a:rPr lang="en-US" dirty="0" smtClean="0"/>
                        <a:t>7,300</a:t>
                      </a:r>
                      <a:endParaRPr lang="en-US" dirty="0"/>
                    </a:p>
                  </a:txBody>
                  <a:tcPr>
                    <a:lnB w="38100" cap="flat" cmpd="sng" algn="ctr">
                      <a:solidFill>
                        <a:schemeClr val="tx1"/>
                      </a:solidFill>
                      <a:prstDash val="solid"/>
                      <a:round/>
                      <a:headEnd type="none" w="med" len="med"/>
                      <a:tailEnd type="none" w="med" len="med"/>
                    </a:lnB>
                  </a:tcPr>
                </a:tc>
                <a:tc>
                  <a:txBody>
                    <a:bodyPr/>
                    <a:lstStyle/>
                    <a:p>
                      <a:pPr algn="r"/>
                      <a:r>
                        <a:rPr lang="en-US" dirty="0" smtClean="0"/>
                        <a:t>7,00</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4" name="Content Placeholder 5"/>
          <p:cNvSpPr txBox="1">
            <a:spLocks/>
          </p:cNvSpPr>
          <p:nvPr/>
        </p:nvSpPr>
        <p:spPr>
          <a:xfrm>
            <a:off x="457200" y="609600"/>
            <a:ext cx="8229600" cy="685800"/>
          </a:xfrm>
          <a:prstGeom prst="rect">
            <a:avLst/>
          </a:prstGeom>
        </p:spPr>
        <p:txBody>
          <a:bodyPr vert="horz" lIns="91440" tIns="45720" rIns="91440" bIns="45720" rtlCol="0">
            <a:normAutofit fontScale="925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3200" b="1" dirty="0" smtClean="0">
                <a:solidFill>
                  <a:schemeClr val="tx2"/>
                </a:solidFill>
              </a:rPr>
              <a:t>(NCAA Referee Assignments; Motivating Scenario)</a:t>
            </a:r>
            <a:endParaRPr kumimoji="0" lang="en-US" sz="3200" b="1"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457200" y="685800"/>
            <a:ext cx="8229600" cy="5638800"/>
          </a:xfrm>
        </p:spPr>
        <p:txBody>
          <a:bodyPr>
            <a:normAutofit/>
          </a:bodyPr>
          <a:lstStyle/>
          <a:p>
            <a:pPr marL="0" indent="0" algn="just">
              <a:buNone/>
            </a:pPr>
            <a:r>
              <a:rPr lang="en-US" dirty="0" smtClean="0"/>
              <a:t>This problem can be formulated as an assignment model. Let</a:t>
            </a:r>
          </a:p>
          <a:p>
            <a:pPr marL="0" indent="0" algn="just">
              <a:buNone/>
            </a:pPr>
            <a:endParaRPr lang="en-US" dirty="0" smtClean="0"/>
          </a:p>
          <a:p>
            <a:pPr marL="0" indent="0" algn="just">
              <a:buNone/>
            </a:pPr>
            <a:r>
              <a:rPr lang="en-US" dirty="0" smtClean="0"/>
              <a:t>	1	if team </a:t>
            </a:r>
            <a:r>
              <a:rPr lang="en-US" dirty="0" err="1" smtClean="0"/>
              <a:t>i</a:t>
            </a:r>
            <a:r>
              <a:rPr lang="en-US" dirty="0" smtClean="0"/>
              <a:t> is assigned to tournament</a:t>
            </a:r>
          </a:p>
          <a:p>
            <a:pPr marL="1828800" indent="-914400">
              <a:buNone/>
            </a:pPr>
            <a:r>
              <a:rPr lang="en-US" dirty="0" smtClean="0"/>
              <a:t>0	if team </a:t>
            </a:r>
            <a:r>
              <a:rPr lang="en-US" dirty="0" err="1" smtClean="0"/>
              <a:t>i</a:t>
            </a:r>
            <a:r>
              <a:rPr lang="en-US" dirty="0" smtClean="0"/>
              <a:t> is not assigned to tournament j</a:t>
            </a:r>
          </a:p>
          <a:p>
            <a:pPr marL="0" indent="0" algn="just">
              <a:buNone/>
            </a:pPr>
            <a:endParaRPr lang="en-US" dirty="0" smtClean="0"/>
          </a:p>
          <a:p>
            <a:pPr marL="0" indent="0" algn="just">
              <a:buNone/>
            </a:pPr>
            <a:r>
              <a:rPr lang="en-US" dirty="0" smtClean="0"/>
              <a:t>	The problem formulation is as follows:</a:t>
            </a:r>
          </a:p>
          <a:p>
            <a:pPr marL="0" indent="0" algn="just">
              <a:buNone/>
            </a:pPr>
            <a:endParaRPr lang="en-US" dirty="0"/>
          </a:p>
        </p:txBody>
      </p:sp>
      <p:sp>
        <p:nvSpPr>
          <p:cNvPr id="3" name="Rectangle 2"/>
          <p:cNvSpPr/>
          <p:nvPr/>
        </p:nvSpPr>
        <p:spPr>
          <a:xfrm>
            <a:off x="381000" y="2667000"/>
            <a:ext cx="914400" cy="584775"/>
          </a:xfrm>
          <a:prstGeom prst="rect">
            <a:avLst/>
          </a:prstGeom>
        </p:spPr>
        <p:txBody>
          <a:bodyPr wrap="square">
            <a:spAutoFit/>
          </a:bodyPr>
          <a:lstStyle/>
          <a:p>
            <a:r>
              <a:rPr lang="en-US" sz="3200" dirty="0" err="1" smtClean="0"/>
              <a:t>x</a:t>
            </a:r>
            <a:r>
              <a:rPr lang="en-US" sz="3200" baseline="-25000" dirty="0" err="1" smtClean="0"/>
              <a:t>ij</a:t>
            </a:r>
            <a:r>
              <a:rPr lang="en-US" sz="3200" dirty="0" smtClean="0"/>
              <a:t> =</a:t>
            </a:r>
            <a:endParaRPr lang="en-US" sz="3200" dirty="0"/>
          </a:p>
        </p:txBody>
      </p:sp>
      <p:sp>
        <p:nvSpPr>
          <p:cNvPr id="4" name="Left Brace 3"/>
          <p:cNvSpPr/>
          <p:nvPr/>
        </p:nvSpPr>
        <p:spPr>
          <a:xfrm>
            <a:off x="1219200" y="2438400"/>
            <a:ext cx="228600" cy="1143000"/>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838200"/>
            <a:ext cx="8229600" cy="5334000"/>
          </a:xfrm>
        </p:spPr>
        <p:txBody>
          <a:bodyPr>
            <a:normAutofit/>
          </a:bodyPr>
          <a:lstStyle/>
          <a:p>
            <a:pPr marL="0" indent="0" algn="just">
              <a:buNone/>
            </a:pPr>
            <a:r>
              <a:rPr lang="en-US" sz="2000" dirty="0" smtClean="0"/>
              <a:t>Maximize z = 6,600x</a:t>
            </a:r>
            <a:r>
              <a:rPr lang="en-US" sz="2000" baseline="-25000" dirty="0" smtClean="0"/>
              <a:t>11</a:t>
            </a:r>
            <a:r>
              <a:rPr lang="en-US" sz="2000" dirty="0" smtClean="0"/>
              <a:t>+7,200x</a:t>
            </a:r>
            <a:r>
              <a:rPr lang="en-US" sz="2000" baseline="-25000" dirty="0" smtClean="0"/>
              <a:t>12</a:t>
            </a:r>
            <a:r>
              <a:rPr lang="en-US" sz="2000" dirty="0" smtClean="0"/>
              <a:t>+6,750x</a:t>
            </a:r>
            <a:r>
              <a:rPr lang="en-US" sz="2000" baseline="-25000" dirty="0" smtClean="0"/>
              <a:t>13</a:t>
            </a:r>
            <a:r>
              <a:rPr lang="en-US" sz="2000" dirty="0" smtClean="0"/>
              <a:t>+ 7,050x</a:t>
            </a:r>
            <a:r>
              <a:rPr lang="en-US" sz="2000" baseline="-25000" dirty="0" smtClean="0"/>
              <a:t>14</a:t>
            </a:r>
            <a:r>
              <a:rPr lang="en-US" sz="2000" dirty="0" smtClean="0"/>
              <a:t>+ 6,400x</a:t>
            </a:r>
            <a:r>
              <a:rPr lang="en-US" sz="2000" baseline="-25000" dirty="0" smtClean="0"/>
              <a:t>21</a:t>
            </a:r>
            <a:r>
              <a:rPr lang="en-US" sz="2000" dirty="0" smtClean="0"/>
              <a:t>+. . . +7,000x</a:t>
            </a:r>
            <a:r>
              <a:rPr lang="en-US" sz="2000" baseline="-25000" dirty="0" smtClean="0"/>
              <a:t>44</a:t>
            </a:r>
          </a:p>
          <a:p>
            <a:pPr marL="0" indent="0" algn="just">
              <a:buNone/>
            </a:pPr>
            <a:endParaRPr lang="en-US" sz="2000" dirty="0" smtClean="0"/>
          </a:p>
          <a:p>
            <a:pPr marL="0" indent="0" algn="just">
              <a:buNone/>
            </a:pPr>
            <a:r>
              <a:rPr lang="en-US" sz="2000" dirty="0" smtClean="0"/>
              <a:t>subject to </a:t>
            </a:r>
            <a:endParaRPr lang="en-US" sz="2000" baseline="-25000" dirty="0" smtClean="0"/>
          </a:p>
          <a:p>
            <a:pPr marL="0" indent="0" algn="just">
              <a:buNone/>
            </a:pPr>
            <a:r>
              <a:rPr lang="en-US" sz="2000" dirty="0" smtClean="0"/>
              <a:t>	x</a:t>
            </a:r>
            <a:r>
              <a:rPr lang="en-US" sz="2000" baseline="-25000" dirty="0" smtClean="0"/>
              <a:t>11</a:t>
            </a:r>
            <a:r>
              <a:rPr lang="en-US" sz="2000" dirty="0" smtClean="0"/>
              <a:t> + x</a:t>
            </a:r>
            <a:r>
              <a:rPr lang="en-US" sz="2000" baseline="-25000" dirty="0" smtClean="0"/>
              <a:t>12</a:t>
            </a:r>
            <a:r>
              <a:rPr lang="en-US" sz="2000" dirty="0" smtClean="0"/>
              <a:t> + x</a:t>
            </a:r>
            <a:r>
              <a:rPr lang="en-US" sz="2000" baseline="-25000" dirty="0" smtClean="0"/>
              <a:t>13</a:t>
            </a:r>
            <a:r>
              <a:rPr lang="en-US" sz="2000" dirty="0" smtClean="0"/>
              <a:t> + x</a:t>
            </a:r>
            <a:r>
              <a:rPr lang="en-US" sz="2000" baseline="-25000" dirty="0" smtClean="0"/>
              <a:t>14</a:t>
            </a:r>
            <a:r>
              <a:rPr lang="en-US" sz="2000" dirty="0" smtClean="0"/>
              <a:t>   				       =  1  (1)</a:t>
            </a:r>
            <a:endParaRPr lang="en-US" sz="2000" baseline="-25000" dirty="0" smtClean="0"/>
          </a:p>
          <a:p>
            <a:pPr marL="0" indent="0" algn="just">
              <a:buNone/>
            </a:pPr>
            <a:r>
              <a:rPr lang="en-US" sz="2000" dirty="0" smtClean="0"/>
              <a:t>		x</a:t>
            </a:r>
            <a:r>
              <a:rPr lang="en-US" sz="2000" baseline="-25000" dirty="0" smtClean="0"/>
              <a:t>21</a:t>
            </a:r>
            <a:r>
              <a:rPr lang="en-US" sz="2000" dirty="0" smtClean="0"/>
              <a:t> + x</a:t>
            </a:r>
            <a:r>
              <a:rPr lang="en-US" sz="2000" baseline="-25000" dirty="0" smtClean="0"/>
              <a:t>22</a:t>
            </a:r>
            <a:r>
              <a:rPr lang="en-US" sz="2000" dirty="0" smtClean="0"/>
              <a:t> + x</a:t>
            </a:r>
            <a:r>
              <a:rPr lang="en-US" sz="2000" baseline="-25000" dirty="0" smtClean="0"/>
              <a:t>23</a:t>
            </a:r>
            <a:r>
              <a:rPr lang="en-US" sz="2000" dirty="0" smtClean="0"/>
              <a:t> + x</a:t>
            </a:r>
            <a:r>
              <a:rPr lang="en-US" sz="2000" baseline="-25000" dirty="0" smtClean="0"/>
              <a:t>24</a:t>
            </a:r>
            <a:r>
              <a:rPr lang="en-US" sz="2000" dirty="0" smtClean="0"/>
              <a:t>  			       =  1  (2)</a:t>
            </a:r>
            <a:endParaRPr lang="en-US" sz="2000" baseline="-25000" dirty="0" smtClean="0"/>
          </a:p>
          <a:p>
            <a:pPr marL="0" indent="0" algn="just">
              <a:buNone/>
            </a:pPr>
            <a:r>
              <a:rPr lang="en-US" sz="2000" dirty="0" smtClean="0"/>
              <a:t>			x</a:t>
            </a:r>
            <a:r>
              <a:rPr lang="en-US" sz="2000" baseline="-25000" dirty="0" smtClean="0"/>
              <a:t>31</a:t>
            </a:r>
            <a:r>
              <a:rPr lang="en-US" sz="2000" dirty="0" smtClean="0"/>
              <a:t> + x</a:t>
            </a:r>
            <a:r>
              <a:rPr lang="en-US" sz="2000" baseline="-25000" dirty="0" smtClean="0"/>
              <a:t>32</a:t>
            </a:r>
            <a:r>
              <a:rPr lang="en-US" sz="2000" dirty="0" smtClean="0"/>
              <a:t> + x</a:t>
            </a:r>
            <a:r>
              <a:rPr lang="en-US" sz="2000" baseline="-25000" dirty="0" smtClean="0"/>
              <a:t>33</a:t>
            </a:r>
            <a:r>
              <a:rPr lang="en-US" sz="2000" dirty="0" smtClean="0"/>
              <a:t> + x</a:t>
            </a:r>
            <a:r>
              <a:rPr lang="en-US" sz="2000" baseline="-25000" dirty="0" smtClean="0"/>
              <a:t>34</a:t>
            </a:r>
            <a:r>
              <a:rPr lang="en-US" sz="2000" dirty="0" smtClean="0"/>
              <a:t>  		       =  1  (3)</a:t>
            </a:r>
            <a:endParaRPr lang="en-US" sz="2000" baseline="-25000" dirty="0" smtClean="0"/>
          </a:p>
          <a:p>
            <a:pPr marL="0" indent="0" algn="just">
              <a:buNone/>
            </a:pPr>
            <a:r>
              <a:rPr lang="en-US" sz="2000" dirty="0" smtClean="0"/>
              <a:t>				x</a:t>
            </a:r>
            <a:r>
              <a:rPr lang="en-US" sz="2000" baseline="-25000" dirty="0" smtClean="0"/>
              <a:t>41</a:t>
            </a:r>
            <a:r>
              <a:rPr lang="en-US" sz="2000" dirty="0" smtClean="0"/>
              <a:t> + x</a:t>
            </a:r>
            <a:r>
              <a:rPr lang="en-US" sz="2000" baseline="-25000" dirty="0" smtClean="0"/>
              <a:t>42</a:t>
            </a:r>
            <a:r>
              <a:rPr lang="en-US" sz="2000" dirty="0" smtClean="0"/>
              <a:t> + x</a:t>
            </a:r>
            <a:r>
              <a:rPr lang="en-US" sz="2000" baseline="-25000" dirty="0" smtClean="0"/>
              <a:t>43</a:t>
            </a:r>
            <a:r>
              <a:rPr lang="en-US" sz="2000" dirty="0" smtClean="0"/>
              <a:t> + x</a:t>
            </a:r>
            <a:r>
              <a:rPr lang="en-US" sz="2000" baseline="-25000" dirty="0" smtClean="0"/>
              <a:t>44</a:t>
            </a:r>
            <a:r>
              <a:rPr lang="en-US" sz="2000" dirty="0" smtClean="0"/>
              <a:t>	       =  1  (4)</a:t>
            </a:r>
            <a:endParaRPr lang="en-US" sz="2000" baseline="-25000" dirty="0" smtClean="0"/>
          </a:p>
          <a:p>
            <a:pPr marL="0" indent="0" algn="just">
              <a:buNone/>
            </a:pPr>
            <a:r>
              <a:rPr lang="en-US" sz="2000" dirty="0" smtClean="0"/>
              <a:t>	x</a:t>
            </a:r>
            <a:r>
              <a:rPr lang="en-US" sz="2000" baseline="-25000" dirty="0" smtClean="0"/>
              <a:t>11	</a:t>
            </a:r>
            <a:r>
              <a:rPr lang="en-US" sz="2000" dirty="0" smtClean="0"/>
              <a:t> +x</a:t>
            </a:r>
            <a:r>
              <a:rPr lang="en-US" sz="2000" baseline="-25000" dirty="0" smtClean="0"/>
              <a:t>21	</a:t>
            </a:r>
            <a:r>
              <a:rPr lang="en-US" sz="2000" dirty="0" smtClean="0"/>
              <a:t> +x</a:t>
            </a:r>
            <a:r>
              <a:rPr lang="en-US" sz="2000" baseline="-25000" dirty="0" smtClean="0"/>
              <a:t>31	</a:t>
            </a:r>
            <a:r>
              <a:rPr lang="en-US" sz="2000" dirty="0" smtClean="0"/>
              <a:t> +x</a:t>
            </a:r>
            <a:r>
              <a:rPr lang="en-US" sz="2000" baseline="-25000" dirty="0" smtClean="0"/>
              <a:t>41		</a:t>
            </a:r>
            <a:r>
              <a:rPr lang="en-US" sz="2000" dirty="0" smtClean="0"/>
              <a:t>	       =  1  (5)</a:t>
            </a:r>
            <a:endParaRPr lang="en-US" sz="2000" baseline="-25000" dirty="0" smtClean="0"/>
          </a:p>
          <a:p>
            <a:pPr marL="0" indent="0" algn="just">
              <a:buNone/>
            </a:pPr>
            <a:r>
              <a:rPr lang="en-US" sz="2000" baseline="-25000" dirty="0" smtClean="0"/>
              <a:t>	</a:t>
            </a:r>
            <a:r>
              <a:rPr lang="en-US" sz="2000" dirty="0" smtClean="0"/>
              <a:t>         x</a:t>
            </a:r>
            <a:r>
              <a:rPr lang="en-US" sz="2000" baseline="-25000" dirty="0" smtClean="0"/>
              <a:t>12	</a:t>
            </a:r>
            <a:r>
              <a:rPr lang="en-US" sz="2000" dirty="0" smtClean="0"/>
              <a:t>        +x</a:t>
            </a:r>
            <a:r>
              <a:rPr lang="en-US" sz="2000" baseline="-25000" dirty="0" smtClean="0"/>
              <a:t>22	          </a:t>
            </a:r>
            <a:r>
              <a:rPr lang="en-US" sz="2000" dirty="0" smtClean="0"/>
              <a:t> +x</a:t>
            </a:r>
            <a:r>
              <a:rPr lang="en-US" sz="2000" baseline="-25000" dirty="0" smtClean="0"/>
              <a:t>32	</a:t>
            </a:r>
            <a:r>
              <a:rPr lang="en-US" sz="2000" dirty="0" smtClean="0"/>
              <a:t>        +x</a:t>
            </a:r>
            <a:r>
              <a:rPr lang="en-US" sz="2000" baseline="-25000" dirty="0" smtClean="0"/>
              <a:t>42	         </a:t>
            </a:r>
            <a:r>
              <a:rPr lang="en-US" sz="2000" dirty="0" smtClean="0"/>
              <a:t> 		       =  1  (6)</a:t>
            </a:r>
            <a:endParaRPr lang="en-US" sz="2000" baseline="-25000" dirty="0" smtClean="0"/>
          </a:p>
          <a:p>
            <a:pPr marL="0" indent="0" algn="just">
              <a:buNone/>
            </a:pPr>
            <a:r>
              <a:rPr lang="en-US" sz="2000" baseline="-25000" dirty="0" smtClean="0"/>
              <a:t>	                           </a:t>
            </a:r>
            <a:r>
              <a:rPr lang="en-US" sz="2000" dirty="0" smtClean="0"/>
              <a:t>x</a:t>
            </a:r>
            <a:r>
              <a:rPr lang="en-US" sz="2000" baseline="-25000" dirty="0" smtClean="0"/>
              <a:t>13	</a:t>
            </a:r>
            <a:r>
              <a:rPr lang="en-US" sz="2000" dirty="0" smtClean="0"/>
              <a:t> +x</a:t>
            </a:r>
            <a:r>
              <a:rPr lang="en-US" sz="2000" baseline="-25000" dirty="0" smtClean="0"/>
              <a:t>23	</a:t>
            </a:r>
            <a:r>
              <a:rPr lang="en-US" sz="2000" dirty="0" smtClean="0"/>
              <a:t> +x</a:t>
            </a:r>
            <a:r>
              <a:rPr lang="en-US" sz="2000" baseline="-25000" dirty="0" smtClean="0"/>
              <a:t>33	</a:t>
            </a:r>
            <a:r>
              <a:rPr lang="en-US" sz="2000" dirty="0" smtClean="0"/>
              <a:t> +x</a:t>
            </a:r>
            <a:r>
              <a:rPr lang="en-US" sz="2000" baseline="-25000" dirty="0" smtClean="0"/>
              <a:t>43	</a:t>
            </a:r>
            <a:r>
              <a:rPr lang="en-US" sz="2000" dirty="0" smtClean="0"/>
              <a:t> 	       =  1  (7)</a:t>
            </a:r>
            <a:endParaRPr lang="en-US" sz="2000" baseline="-25000" dirty="0" smtClean="0"/>
          </a:p>
          <a:p>
            <a:pPr marL="0" indent="0">
              <a:buNone/>
            </a:pPr>
            <a:r>
              <a:rPr lang="en-US" sz="2000" dirty="0" smtClean="0"/>
              <a:t>	                           x</a:t>
            </a:r>
            <a:r>
              <a:rPr lang="en-US" sz="2000" baseline="-25000" dirty="0" smtClean="0"/>
              <a:t>14	</a:t>
            </a:r>
            <a:r>
              <a:rPr lang="en-US" sz="2000" dirty="0" smtClean="0"/>
              <a:t>         +x</a:t>
            </a:r>
            <a:r>
              <a:rPr lang="en-US" sz="2000" baseline="-25000" dirty="0" smtClean="0"/>
              <a:t>24           </a:t>
            </a:r>
            <a:r>
              <a:rPr lang="en-US" sz="2000" dirty="0" smtClean="0"/>
              <a:t> +x</a:t>
            </a:r>
            <a:r>
              <a:rPr lang="en-US" sz="2000" baseline="-25000" dirty="0" smtClean="0"/>
              <a:t>34	</a:t>
            </a:r>
            <a:r>
              <a:rPr lang="en-US" sz="2000" dirty="0" smtClean="0"/>
              <a:t>          +x</a:t>
            </a:r>
            <a:r>
              <a:rPr lang="en-US" sz="2000" baseline="-25000" dirty="0" smtClean="0"/>
              <a:t>44 	           </a:t>
            </a:r>
            <a:r>
              <a:rPr lang="en-US" sz="2000" dirty="0" smtClean="0"/>
              <a:t>=  1  (8)</a:t>
            </a:r>
          </a:p>
          <a:p>
            <a:pPr marL="0" indent="0">
              <a:buNone/>
            </a:pPr>
            <a:endParaRPr lang="en-US" sz="2000" dirty="0" smtClean="0"/>
          </a:p>
          <a:p>
            <a:pPr marL="0" indent="0">
              <a:buNone/>
            </a:pPr>
            <a:r>
              <a:rPr lang="en-US" sz="2000" dirty="0" smtClean="0"/>
              <a:t>					</a:t>
            </a:r>
            <a:r>
              <a:rPr lang="en-US" sz="2000" baseline="-25000" dirty="0" smtClean="0"/>
              <a:t>	</a:t>
            </a:r>
            <a:r>
              <a:rPr lang="en-US" sz="2000" dirty="0" smtClean="0"/>
              <a:t>      </a:t>
            </a:r>
            <a:r>
              <a:rPr lang="en-US" sz="2000" dirty="0" err="1" smtClean="0"/>
              <a:t>x</a:t>
            </a:r>
            <a:r>
              <a:rPr lang="en-US" sz="2000" baseline="-25000" dirty="0" err="1" smtClean="0"/>
              <a:t>ij</a:t>
            </a:r>
            <a:r>
              <a:rPr lang="en-US" sz="2000" baseline="-25000" dirty="0" smtClean="0"/>
              <a:t>  </a:t>
            </a:r>
            <a:r>
              <a:rPr lang="en-US" sz="2000" dirty="0" smtClean="0"/>
              <a:t>= 0 or 1 for</a:t>
            </a:r>
          </a:p>
          <a:p>
            <a:pPr marL="0" indent="0">
              <a:buNone/>
            </a:pPr>
            <a:r>
              <a:rPr lang="en-US" sz="2000" dirty="0" smtClean="0"/>
              <a:t>						              all </a:t>
            </a:r>
            <a:r>
              <a:rPr lang="en-US" sz="2000" dirty="0" err="1" smtClean="0"/>
              <a:t>i</a:t>
            </a:r>
            <a:r>
              <a:rPr lang="en-US" sz="2000" dirty="0" smtClean="0"/>
              <a:t> and j</a:t>
            </a:r>
            <a:endParaRPr lang="en-US" sz="2000" baseline="-25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3200400"/>
          </a:xfrm>
        </p:spPr>
        <p:txBody>
          <a:bodyPr/>
          <a:lstStyle/>
          <a:p>
            <a:pPr marL="0" indent="0" algn="just">
              <a:buNone/>
            </a:pPr>
            <a:r>
              <a:rPr lang="en-US" dirty="0" smtClean="0"/>
              <a:t>Constraints (1) to (4) assure that each team of officials is assigned to one tourney site only; constraints (5) to (8) assure that each site is assigned exactly one team of officials.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solidFill>
              </a:rPr>
              <a:t>Solution Methods</a:t>
            </a:r>
            <a:endParaRPr lang="en-US" dirty="0">
              <a:solidFill>
                <a:schemeClr val="tx2"/>
              </a:solidFill>
            </a:endParaRPr>
          </a:p>
        </p:txBody>
      </p:sp>
      <p:sp>
        <p:nvSpPr>
          <p:cNvPr id="3" name="Content Placeholder 2"/>
          <p:cNvSpPr>
            <a:spLocks noGrp="1"/>
          </p:cNvSpPr>
          <p:nvPr>
            <p:ph idx="1"/>
          </p:nvPr>
        </p:nvSpPr>
        <p:spPr/>
        <p:txBody>
          <a:bodyPr>
            <a:normAutofit lnSpcReduction="10000"/>
          </a:bodyPr>
          <a:lstStyle/>
          <a:p>
            <a:pPr marL="0" indent="0" algn="just">
              <a:buNone/>
            </a:pPr>
            <a:r>
              <a:rPr lang="en-US" dirty="0" smtClean="0"/>
              <a:t>	Assignment models can be solved using various procedures. These include total enumeration of all solutions, 0 – 1 programming methods, the simplex method, transportation methods (stepping stone), and special-purpose algorithms. These techniques are listed in an order reflecting increasing efficiency. </a:t>
            </a:r>
          </a:p>
          <a:p>
            <a:pPr marL="0" indent="0" algn="just">
              <a:buNone/>
            </a:pPr>
            <a:r>
              <a:rPr lang="en-US" dirty="0" smtClean="0"/>
              <a:t>	One of the most popular methods is the </a:t>
            </a:r>
            <a:r>
              <a:rPr lang="en-US" b="1" dirty="0" smtClean="0"/>
              <a:t>Hungarian method.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lstStyle/>
          <a:p>
            <a:r>
              <a:rPr lang="en-US" dirty="0" smtClean="0">
                <a:solidFill>
                  <a:schemeClr val="tx2"/>
                </a:solidFill>
              </a:rPr>
              <a:t>The Hungarian Method</a:t>
            </a:r>
            <a:endParaRPr lang="en-US" dirty="0">
              <a:solidFill>
                <a:schemeClr val="tx2"/>
              </a:solidFill>
            </a:endParaRPr>
          </a:p>
        </p:txBody>
      </p:sp>
      <p:sp>
        <p:nvSpPr>
          <p:cNvPr id="8" name="Content Placeholder 2"/>
          <p:cNvSpPr>
            <a:spLocks noGrp="1"/>
          </p:cNvSpPr>
          <p:nvPr>
            <p:ph idx="1"/>
          </p:nvPr>
        </p:nvSpPr>
        <p:spPr>
          <a:xfrm>
            <a:off x="457200" y="1600200"/>
            <a:ext cx="8229600" cy="4525963"/>
          </a:xfrm>
        </p:spPr>
        <p:txBody>
          <a:bodyPr>
            <a:normAutofit lnSpcReduction="10000"/>
          </a:bodyPr>
          <a:lstStyle/>
          <a:p>
            <a:pPr marL="0" indent="0" algn="just">
              <a:buNone/>
            </a:pPr>
            <a:r>
              <a:rPr lang="en-US" dirty="0" smtClean="0"/>
              <a:t>	The Hungarian method is based on the concept of opportunity costs. There are three steps in implementing the method. First, an opportunity cost table is constructed from the table of assignment costs. Second, it is determined whether an optimal assignment can be made. If an optimal assignment cannot be made, the third step involves a revision of the opportunity cost table. Let’s illustrate the algorithm with the following example.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lstStyle/>
          <a:p>
            <a:r>
              <a:rPr lang="en-US" dirty="0" smtClean="0">
                <a:solidFill>
                  <a:schemeClr val="tx2"/>
                </a:solidFill>
              </a:rPr>
              <a:t>Court Scheduling</a:t>
            </a:r>
            <a:endParaRPr lang="en-US" dirty="0">
              <a:solidFill>
                <a:schemeClr val="tx2"/>
              </a:solidFill>
            </a:endParaRPr>
          </a:p>
        </p:txBody>
      </p:sp>
      <p:sp>
        <p:nvSpPr>
          <p:cNvPr id="7" name="Content Placeholder 6"/>
          <p:cNvSpPr>
            <a:spLocks noGrp="1"/>
          </p:cNvSpPr>
          <p:nvPr>
            <p:ph idx="1"/>
          </p:nvPr>
        </p:nvSpPr>
        <p:spPr/>
        <p:txBody>
          <a:bodyPr/>
          <a:lstStyle/>
          <a:p>
            <a:pPr marL="0" indent="0" algn="just">
              <a:buNone/>
            </a:pPr>
            <a:r>
              <a:rPr lang="en-US" dirty="0" smtClean="0"/>
              <a:t>A court administration is in the process of scheduling four court dockets. Four judge are available to be assigned, one judge to each docket. The court administration has information regarding the type of cases on each of the dockets as well as data indicating the relative efficiently of each of the judges in processing different types of court cases.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752600" y="2514600"/>
          <a:ext cx="5638800" cy="24384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14</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17</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14</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16</a:t>
                      </a:r>
                      <a:endParaRPr lang="en-US" dirty="0"/>
                    </a:p>
                  </a:txBody>
                  <a:tcPr/>
                </a:tc>
                <a:tc>
                  <a:txBody>
                    <a:bodyPr/>
                    <a:lstStyle/>
                    <a:p>
                      <a:pPr algn="ctr" rtl="0"/>
                      <a:r>
                        <a:rPr lang="en-US" dirty="0" smtClean="0"/>
                        <a:t>15</a:t>
                      </a:r>
                      <a:endParaRPr lang="en-US" dirty="0"/>
                    </a:p>
                  </a:txBody>
                  <a:tcPr/>
                </a:tc>
                <a:tc>
                  <a:txBody>
                    <a:bodyPr/>
                    <a:lstStyle/>
                    <a:p>
                      <a:pPr algn="ctr" rtl="0"/>
                      <a:r>
                        <a:rPr lang="en-US" dirty="0" smtClean="0"/>
                        <a:t>16</a:t>
                      </a:r>
                      <a:endParaRPr lang="en-US" dirty="0"/>
                    </a:p>
                  </a:txBody>
                  <a:tcPr/>
                </a:tc>
                <a:tc>
                  <a:txBody>
                    <a:bodyPr/>
                    <a:lstStyle/>
                    <a:p>
                      <a:pPr algn="ctr" rtl="0"/>
                      <a:r>
                        <a:rPr lang="en-US" dirty="0" smtClean="0"/>
                        <a:t>15</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18</a:t>
                      </a:r>
                      <a:endParaRPr lang="en-US" dirty="0"/>
                    </a:p>
                  </a:txBody>
                  <a:tcPr/>
                </a:tc>
                <a:tc>
                  <a:txBody>
                    <a:bodyPr/>
                    <a:lstStyle/>
                    <a:p>
                      <a:pPr algn="ctr" rtl="0"/>
                      <a:r>
                        <a:rPr lang="en-US" dirty="0" smtClean="0"/>
                        <a:t>14</a:t>
                      </a:r>
                      <a:endParaRPr lang="en-US" dirty="0"/>
                    </a:p>
                  </a:txBody>
                  <a:tcPr/>
                </a:tc>
                <a:tc>
                  <a:txBody>
                    <a:bodyPr/>
                    <a:lstStyle/>
                    <a:p>
                      <a:pPr algn="ctr" rtl="0"/>
                      <a:r>
                        <a:rPr lang="en-US" dirty="0" smtClean="0"/>
                        <a:t>20</a:t>
                      </a:r>
                      <a:endParaRPr lang="en-US" dirty="0"/>
                    </a:p>
                  </a:txBody>
                  <a:tcPr/>
                </a:tc>
                <a:tc>
                  <a:txBody>
                    <a:bodyPr/>
                    <a:lstStyle/>
                    <a:p>
                      <a:pPr algn="ctr" rtl="0"/>
                      <a:r>
                        <a:rPr lang="en-US" dirty="0" smtClean="0"/>
                        <a:t>17</a:t>
                      </a:r>
                      <a:endParaRPr lang="en-US" dirty="0"/>
                    </a:p>
                  </a:txBody>
                  <a:tcPr/>
                </a:tc>
              </a:tr>
              <a:tr h="4064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20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13</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15</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18</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7" name="Title 1"/>
          <p:cNvSpPr>
            <a:spLocks noGrp="1"/>
          </p:cNvSpPr>
          <p:nvPr>
            <p:ph type="title"/>
          </p:nvPr>
        </p:nvSpPr>
        <p:spPr>
          <a:xfrm>
            <a:off x="457200" y="427038"/>
            <a:ext cx="8229600" cy="1143000"/>
          </a:xfrm>
        </p:spPr>
        <p:txBody>
          <a:bodyPr/>
          <a:lstStyle/>
          <a:p>
            <a:r>
              <a:rPr lang="en-US" dirty="0" smtClean="0">
                <a:solidFill>
                  <a:schemeClr val="tx2"/>
                </a:solidFill>
              </a:rPr>
              <a:t>Estimated Days to Clear Docket</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85800"/>
            <a:ext cx="8229600" cy="5715000"/>
          </a:xfrm>
        </p:spPr>
        <p:txBody>
          <a:bodyPr/>
          <a:lstStyle/>
          <a:p>
            <a:pPr marL="0" indent="0" algn="just">
              <a:buNone/>
            </a:pPr>
            <a:r>
              <a:rPr lang="en-US" dirty="0" smtClean="0"/>
              <a:t>	Based upon this information, the court administrator has compiled the data in the above table. The above table shows estimates of the number of court-days each judge would require in order to completely process each court docket. The court administrator would like to assign the four judges so as to minimize the total number of court-days needed to process all four dockets.</a:t>
            </a:r>
          </a:p>
          <a:p>
            <a:pPr marL="0" indent="0" algn="just">
              <a:buNone/>
            </a:pPr>
            <a:r>
              <a:rPr lang="en-US" b="1" dirty="0" smtClean="0"/>
              <a:t>SOLUTION:</a:t>
            </a:r>
          </a:p>
          <a:p>
            <a:pPr marL="0" indent="0" algn="just">
              <a:buNone/>
            </a:pPr>
            <a:r>
              <a:rPr lang="en-US" b="1" dirty="0" smtClean="0"/>
              <a:t>Step 1: Determine the opportunity cost table.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5"/>
          <p:cNvGraphicFramePr>
            <a:graphicFrameLocks noGrp="1"/>
          </p:cNvGraphicFramePr>
          <p:nvPr>
            <p:ph idx="1"/>
          </p:nvPr>
        </p:nvGraphicFramePr>
        <p:xfrm>
          <a:off x="1752600" y="2514600"/>
          <a:ext cx="5638800" cy="24384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4</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1</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1</a:t>
                      </a:r>
                      <a:endParaRPr lang="en-US" dirty="0"/>
                    </a:p>
                  </a:txBody>
                  <a:tcPr/>
                </a:tc>
                <a:tc>
                  <a:txBody>
                    <a:bodyPr/>
                    <a:lstStyle/>
                    <a:p>
                      <a:pPr algn="ctr" rtl="0"/>
                      <a:r>
                        <a:rPr lang="en-US" dirty="0" smtClean="0"/>
                        <a:t>0</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4</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6</a:t>
                      </a:r>
                      <a:endParaRPr lang="en-US" dirty="0"/>
                    </a:p>
                  </a:txBody>
                  <a:tcPr/>
                </a:tc>
                <a:tc>
                  <a:txBody>
                    <a:bodyPr/>
                    <a:lstStyle/>
                    <a:p>
                      <a:pPr algn="ctr" rtl="0"/>
                      <a:r>
                        <a:rPr lang="en-US" dirty="0" smtClean="0"/>
                        <a:t>3</a:t>
                      </a:r>
                      <a:endParaRPr lang="en-US" dirty="0"/>
                    </a:p>
                  </a:txBody>
                  <a:tcPr/>
                </a:tc>
              </a:tr>
              <a:tr h="4064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7</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2</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5</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8" name="Title 1"/>
          <p:cNvSpPr>
            <a:spLocks noGrp="1"/>
          </p:cNvSpPr>
          <p:nvPr>
            <p:ph type="title"/>
          </p:nvPr>
        </p:nvSpPr>
        <p:spPr>
          <a:xfrm>
            <a:off x="457200" y="427038"/>
            <a:ext cx="8229600" cy="1143000"/>
          </a:xfrm>
        </p:spPr>
        <p:txBody>
          <a:bodyPr/>
          <a:lstStyle/>
          <a:p>
            <a:r>
              <a:rPr lang="en-US" dirty="0" smtClean="0">
                <a:solidFill>
                  <a:schemeClr val="tx2"/>
                </a:solidFill>
              </a:rPr>
              <a:t>Row-Reduced Cost Table</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752600" y="2514600"/>
          <a:ext cx="5638800" cy="24384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3</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5</a:t>
                      </a:r>
                      <a:endParaRPr lang="en-US" dirty="0"/>
                    </a:p>
                  </a:txBody>
                  <a:tcPr/>
                </a:tc>
                <a:tc>
                  <a:txBody>
                    <a:bodyPr/>
                    <a:lstStyle/>
                    <a:p>
                      <a:pPr algn="ctr" rtl="0"/>
                      <a:r>
                        <a:rPr lang="en-US" dirty="0" smtClean="0"/>
                        <a:t>3</a:t>
                      </a:r>
                      <a:endParaRPr lang="en-US" dirty="0"/>
                    </a:p>
                  </a:txBody>
                  <a:tcPr/>
                </a:tc>
              </a:tr>
              <a:tr h="4064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6</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5</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7" name="Title 1"/>
          <p:cNvSpPr>
            <a:spLocks noGrp="1"/>
          </p:cNvSpPr>
          <p:nvPr>
            <p:ph type="title"/>
          </p:nvPr>
        </p:nvSpPr>
        <p:spPr>
          <a:xfrm>
            <a:off x="457200" y="427038"/>
            <a:ext cx="8229600" cy="1143000"/>
          </a:xfrm>
        </p:spPr>
        <p:txBody>
          <a:bodyPr/>
          <a:lstStyle/>
          <a:p>
            <a:r>
              <a:rPr lang="en-US" dirty="0" smtClean="0">
                <a:solidFill>
                  <a:schemeClr val="tx2"/>
                </a:solidFill>
              </a:rPr>
              <a:t>Opportunity Cost Table</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33400"/>
            <a:ext cx="8229600" cy="1828800"/>
          </a:xfrm>
        </p:spPr>
        <p:txBody>
          <a:bodyPr>
            <a:normAutofit/>
          </a:bodyPr>
          <a:lstStyle/>
          <a:p>
            <a:pPr marL="1828800" indent="-1828800">
              <a:buNone/>
            </a:pPr>
            <a:r>
              <a:rPr lang="en-US" b="1" dirty="0" smtClean="0"/>
              <a:t>Step 2: 	Determine whether an optimal assignment can be made</a:t>
            </a:r>
          </a:p>
          <a:p>
            <a:pPr marL="0" indent="0" algn="just">
              <a:buNone/>
            </a:pPr>
            <a:r>
              <a:rPr lang="en-US" b="1" dirty="0" smtClean="0"/>
              <a:t>Step 3:	Revise the opportunity cost table.</a:t>
            </a:r>
            <a:endParaRPr lang="en-US" dirty="0" smtClean="0"/>
          </a:p>
        </p:txBody>
      </p:sp>
      <p:graphicFrame>
        <p:nvGraphicFramePr>
          <p:cNvPr id="3" name="Content Placeholder 5"/>
          <p:cNvGraphicFramePr>
            <a:graphicFrameLocks/>
          </p:cNvGraphicFramePr>
          <p:nvPr/>
        </p:nvGraphicFramePr>
        <p:xfrm>
          <a:off x="1752600" y="2895600"/>
          <a:ext cx="5638800" cy="24384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3</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5</a:t>
                      </a:r>
                      <a:endParaRPr lang="en-US" dirty="0"/>
                    </a:p>
                  </a:txBody>
                  <a:tcPr/>
                </a:tc>
                <a:tc>
                  <a:txBody>
                    <a:bodyPr/>
                    <a:lstStyle/>
                    <a:p>
                      <a:pPr algn="ctr" rtl="0"/>
                      <a:r>
                        <a:rPr lang="en-US" dirty="0" smtClean="0"/>
                        <a:t>3</a:t>
                      </a:r>
                      <a:endParaRPr lang="en-US" dirty="0"/>
                    </a:p>
                  </a:txBody>
                  <a:tcPr/>
                </a:tc>
              </a:tr>
              <a:tr h="4064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6</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5</a:t>
                      </a:r>
                      <a:endParaRPr lang="en-US" dirty="0"/>
                    </a:p>
                  </a:txBody>
                  <a:tcPr>
                    <a:lnB w="38100" cap="flat" cmpd="sng" algn="ctr">
                      <a:solidFill>
                        <a:schemeClr val="tx1"/>
                      </a:solidFill>
                      <a:prstDash val="solid"/>
                      <a:round/>
                      <a:headEnd type="none" w="med" len="med"/>
                      <a:tailEnd type="none" w="med" len="med"/>
                    </a:lnB>
                  </a:tcPr>
                </a:tc>
              </a:tr>
            </a:tbl>
          </a:graphicData>
        </a:graphic>
      </p:graphicFrame>
      <p:cxnSp>
        <p:nvCxnSpPr>
          <p:cNvPr id="6" name="Straight Connector 5"/>
          <p:cNvCxnSpPr/>
          <p:nvPr/>
        </p:nvCxnSpPr>
        <p:spPr>
          <a:xfrm>
            <a:off x="4572000" y="3733800"/>
            <a:ext cx="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76600" y="3886200"/>
            <a:ext cx="3733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276600" y="4267200"/>
            <a:ext cx="3733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p:cNvGraphicFramePr>
            <a:graphicFrameLocks noGrp="1"/>
          </p:cNvGraphicFramePr>
          <p:nvPr>
            <p:ph idx="1"/>
          </p:nvPr>
        </p:nvGraphicFramePr>
        <p:xfrm>
          <a:off x="1752600" y="2514600"/>
          <a:ext cx="5638800" cy="2438400"/>
        </p:xfrm>
        <a:graphic>
          <a:graphicData uri="http://schemas.openxmlformats.org/drawingml/2006/table">
            <a:tbl>
              <a:tblPr firstRow="1" bandRow="1">
                <a:tableStyleId>{2D5ABB26-0587-4C30-8999-92F81FD0307C}</a:tableStyleId>
              </a:tblPr>
              <a:tblGrid>
                <a:gridCol w="1127760"/>
                <a:gridCol w="1127760"/>
                <a:gridCol w="1127760"/>
                <a:gridCol w="1127760"/>
                <a:gridCol w="1127760"/>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0</a:t>
                      </a:r>
                      <a:endParaRPr lang="en-US" dirty="0"/>
                    </a:p>
                  </a:txBody>
                  <a:tcPr/>
                </a:tc>
                <a:tc>
                  <a:txBody>
                    <a:bodyPr/>
                    <a:lstStyle/>
                    <a:p>
                      <a:pPr algn="ctr" rtl="0"/>
                      <a:r>
                        <a:rPr lang="en-US" dirty="0" smtClean="0"/>
                        <a:t>1</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2</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4</a:t>
                      </a:r>
                      <a:endParaRPr lang="en-US" dirty="0"/>
                    </a:p>
                  </a:txBody>
                  <a:tcPr/>
                </a:tc>
                <a:tc>
                  <a:txBody>
                    <a:bodyPr/>
                    <a:lstStyle/>
                    <a:p>
                      <a:pPr algn="ctr" rtl="0"/>
                      <a:r>
                        <a:rPr lang="en-US" dirty="0" smtClean="0"/>
                        <a:t>2</a:t>
                      </a:r>
                      <a:endParaRPr lang="en-US" dirty="0"/>
                    </a:p>
                  </a:txBody>
                  <a:tcPr/>
                </a:tc>
              </a:tr>
              <a:tr h="406400">
                <a:tc>
                  <a:txBody>
                    <a:bodyPr/>
                    <a:lstStyle/>
                    <a:p>
                      <a:pPr algn="ctr" rtl="0"/>
                      <a:r>
                        <a:rPr lang="en-US" b="1" dirty="0" smtClean="0"/>
                        <a:t>4</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5</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0</a:t>
                      </a:r>
                      <a:endParaRPr lang="en-US"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4</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6" name="Title 1"/>
          <p:cNvSpPr>
            <a:spLocks noGrp="1"/>
          </p:cNvSpPr>
          <p:nvPr>
            <p:ph type="title"/>
          </p:nvPr>
        </p:nvSpPr>
        <p:spPr>
          <a:xfrm>
            <a:off x="457200" y="427038"/>
            <a:ext cx="8229600" cy="1143000"/>
          </a:xfrm>
        </p:spPr>
        <p:txBody>
          <a:bodyPr/>
          <a:lstStyle/>
          <a:p>
            <a:r>
              <a:rPr lang="en-US" dirty="0" smtClean="0">
                <a:solidFill>
                  <a:schemeClr val="tx2"/>
                </a:solidFill>
              </a:rPr>
              <a:t>Revised Opportunity Cost Table</a:t>
            </a:r>
            <a:endParaRPr lang="en-US" dirty="0">
              <a:solidFill>
                <a:schemeClr val="tx2"/>
              </a:solidFill>
            </a:endParaRPr>
          </a:p>
        </p:txBody>
      </p:sp>
      <p:cxnSp>
        <p:nvCxnSpPr>
          <p:cNvPr id="7" name="Straight Connector 6"/>
          <p:cNvCxnSpPr/>
          <p:nvPr/>
        </p:nvCxnSpPr>
        <p:spPr>
          <a:xfrm>
            <a:off x="4572000" y="3352800"/>
            <a:ext cx="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276600" y="3886200"/>
            <a:ext cx="3733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429000" y="3352800"/>
            <a:ext cx="0" cy="160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76600" y="4724400"/>
            <a:ext cx="3733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533400"/>
            <a:ext cx="8229600" cy="1219200"/>
          </a:xfrm>
        </p:spPr>
        <p:txBody>
          <a:bodyPr>
            <a:normAutofit/>
          </a:bodyPr>
          <a:lstStyle/>
          <a:p>
            <a:pPr marL="1828800" indent="-1828800">
              <a:buNone/>
            </a:pPr>
            <a:r>
              <a:rPr lang="en-US" b="1" dirty="0" smtClean="0"/>
              <a:t>Step 2: 	Determine whether an optimal assignment can be made</a:t>
            </a:r>
          </a:p>
          <a:p>
            <a:pPr marL="0" indent="0" algn="just">
              <a:buNone/>
            </a:pPr>
            <a:endParaRPr lang="en-US" dirty="0" smtClean="0"/>
          </a:p>
        </p:txBody>
      </p:sp>
      <p:graphicFrame>
        <p:nvGraphicFramePr>
          <p:cNvPr id="6" name="Content Placeholder 5"/>
          <p:cNvGraphicFramePr>
            <a:graphicFrameLocks/>
          </p:cNvGraphicFramePr>
          <p:nvPr/>
        </p:nvGraphicFramePr>
        <p:xfrm>
          <a:off x="838200" y="3429000"/>
          <a:ext cx="7391401" cy="2844800"/>
        </p:xfrm>
        <a:graphic>
          <a:graphicData uri="http://schemas.openxmlformats.org/drawingml/2006/table">
            <a:tbl>
              <a:tblPr firstRow="1" bandRow="1">
                <a:tableStyleId>{2D5ABB26-0587-4C30-8999-92F81FD0307C}</a:tableStyleId>
              </a:tblPr>
              <a:tblGrid>
                <a:gridCol w="752003"/>
                <a:gridCol w="752003"/>
                <a:gridCol w="752003"/>
                <a:gridCol w="752003"/>
                <a:gridCol w="752003"/>
                <a:gridCol w="507184"/>
                <a:gridCol w="2209800"/>
                <a:gridCol w="914402"/>
              </a:tblGrid>
              <a:tr h="406400">
                <a:tc>
                  <a:txBody>
                    <a:bodyPr/>
                    <a:lstStyle/>
                    <a:p>
                      <a:pPr algn="ctr" rtl="0"/>
                      <a:endParaRPr lang="en-US" b="1" dirty="0"/>
                    </a:p>
                  </a:txBody>
                  <a:tcPr>
                    <a:lnT w="38100" cap="flat" cmpd="sng" algn="ctr">
                      <a:solidFill>
                        <a:schemeClr val="tx1"/>
                      </a:solidFill>
                      <a:prstDash val="solid"/>
                      <a:round/>
                      <a:headEnd type="none" w="med" len="med"/>
                      <a:tailEnd type="none" w="med" len="med"/>
                    </a:lnT>
                  </a:tcPr>
                </a:tc>
                <a:tc gridSpan="4">
                  <a:txBody>
                    <a:bodyPr/>
                    <a:lstStyle/>
                    <a:p>
                      <a:pPr algn="ctr" rtl="0"/>
                      <a:r>
                        <a:rPr lang="en-US" b="1" baseline="0" dirty="0" smtClean="0"/>
                        <a:t>Docket </a:t>
                      </a:r>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pPr algn="ctr" rtl="0"/>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endParaRPr lang="en-US" b="1" dirty="0"/>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Judge</a:t>
                      </a:r>
                      <a:endParaRPr lang="en-US" b="1" dirty="0"/>
                    </a:p>
                  </a:txBody>
                  <a:tcPr>
                    <a:lnB w="12700" cap="flat" cmpd="sng" algn="ctr">
                      <a:solidFill>
                        <a:schemeClr val="tx1"/>
                      </a:solidFill>
                      <a:prstDash val="solid"/>
                      <a:round/>
                      <a:headEnd type="none" w="med" len="med"/>
                      <a:tailEnd type="none" w="med" len="med"/>
                    </a:lnB>
                  </a:tcPr>
                </a:tc>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Final Assignments</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a:r>
                        <a:rPr lang="en-US" b="1" dirty="0" smtClean="0"/>
                        <a:t>Days</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400">
                <a:tc>
                  <a:txBody>
                    <a:bodyPr/>
                    <a:lstStyle/>
                    <a:p>
                      <a:pPr algn="ctr" rtl="0"/>
                      <a:r>
                        <a:rPr lang="en-US" b="1" dirty="0" smtClean="0"/>
                        <a:t>1</a:t>
                      </a:r>
                      <a:endParaRPr lang="en-US" b="1"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0</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3</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Judge</a:t>
                      </a:r>
                      <a:r>
                        <a:rPr lang="en-US" baseline="0" dirty="0" smtClean="0"/>
                        <a:t> 1 – Docket 1</a:t>
                      </a:r>
                      <a:endParaRPr lang="en-US" dirty="0"/>
                    </a:p>
                  </a:txBody>
                  <a:tcPr>
                    <a:lnT w="12700" cap="flat" cmpd="sng" algn="ctr">
                      <a:solidFill>
                        <a:schemeClr val="tx1"/>
                      </a:solidFill>
                      <a:prstDash val="solid"/>
                      <a:round/>
                      <a:headEnd type="none" w="med" len="med"/>
                      <a:tailEnd type="none" w="med" len="med"/>
                    </a:lnT>
                  </a:tcPr>
                </a:tc>
                <a:tc>
                  <a:txBody>
                    <a:bodyPr/>
                    <a:lstStyle/>
                    <a:p>
                      <a:pPr algn="ctr" rtl="0"/>
                      <a:r>
                        <a:rPr lang="en-US" dirty="0" smtClean="0"/>
                        <a:t>14</a:t>
                      </a:r>
                      <a:endParaRPr lang="en-US" dirty="0"/>
                    </a:p>
                  </a:txBody>
                  <a:tcPr>
                    <a:lnT w="12700" cap="flat" cmpd="sng" algn="ctr">
                      <a:solidFill>
                        <a:schemeClr val="tx1"/>
                      </a:solidFill>
                      <a:prstDash val="solid"/>
                      <a:round/>
                      <a:headEnd type="none" w="med" len="med"/>
                      <a:tailEnd type="none" w="med" len="med"/>
                    </a:lnT>
                  </a:tcPr>
                </a:tc>
              </a:tr>
              <a:tr h="406400">
                <a:tc>
                  <a:txBody>
                    <a:bodyPr/>
                    <a:lstStyle/>
                    <a:p>
                      <a:pPr algn="ctr" rtl="0"/>
                      <a:r>
                        <a:rPr lang="en-US" b="1" dirty="0" smtClean="0"/>
                        <a:t>2</a:t>
                      </a:r>
                      <a:endParaRPr lang="en-US" b="1" dirty="0"/>
                    </a:p>
                  </a:txBody>
                  <a:tcPr/>
                </a:tc>
                <a:tc>
                  <a:txBody>
                    <a:bodyPr/>
                    <a:lstStyle/>
                    <a:p>
                      <a:pPr algn="ctr" rtl="0"/>
                      <a:r>
                        <a:rPr lang="en-US" dirty="0" smtClean="0"/>
                        <a:t>0</a:t>
                      </a:r>
                      <a:endParaRPr lang="en-US" dirty="0"/>
                    </a:p>
                  </a:txBody>
                  <a:tcPr/>
                </a:tc>
                <a:tc>
                  <a:txBody>
                    <a:bodyPr/>
                    <a:lstStyle/>
                    <a:p>
                      <a:pPr algn="ctr" rtl="0"/>
                      <a:r>
                        <a:rPr lang="en-US" dirty="0" smtClean="0"/>
                        <a:t>1</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endParaRPr lang="en-US" dirty="0"/>
                    </a:p>
                  </a:txBody>
                  <a:tcPr/>
                </a:tc>
                <a:tc>
                  <a:txBody>
                    <a:bodyPr/>
                    <a:lstStyle/>
                    <a:p>
                      <a:pPr algn="ctr" rtl="0"/>
                      <a:r>
                        <a:rPr lang="en-US" dirty="0" smtClean="0"/>
                        <a:t>Judge</a:t>
                      </a:r>
                      <a:r>
                        <a:rPr lang="en-US" baseline="0" dirty="0" smtClean="0"/>
                        <a:t> 2 – Docket 4</a:t>
                      </a:r>
                      <a:endParaRPr lang="en-US" dirty="0"/>
                    </a:p>
                  </a:txBody>
                  <a:tcPr/>
                </a:tc>
                <a:tc>
                  <a:txBody>
                    <a:bodyPr/>
                    <a:lstStyle/>
                    <a:p>
                      <a:pPr algn="ctr" rtl="0"/>
                      <a:r>
                        <a:rPr lang="en-US" dirty="0" smtClean="0"/>
                        <a:t>15</a:t>
                      </a:r>
                      <a:endParaRPr lang="en-US" dirty="0"/>
                    </a:p>
                  </a:txBody>
                  <a:tcPr/>
                </a:tc>
              </a:tr>
              <a:tr h="406400">
                <a:tc>
                  <a:txBody>
                    <a:bodyPr/>
                    <a:lstStyle/>
                    <a:p>
                      <a:pPr algn="ctr" rtl="0"/>
                      <a:r>
                        <a:rPr lang="en-US" b="1" dirty="0" smtClean="0"/>
                        <a:t>3</a:t>
                      </a:r>
                      <a:endParaRPr lang="en-US" b="1" dirty="0"/>
                    </a:p>
                  </a:txBody>
                  <a:tcPr/>
                </a:tc>
                <a:tc>
                  <a:txBody>
                    <a:bodyPr/>
                    <a:lstStyle/>
                    <a:p>
                      <a:pPr algn="ctr" rtl="0"/>
                      <a:r>
                        <a:rPr lang="en-US" dirty="0" smtClean="0"/>
                        <a:t>2</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4</a:t>
                      </a:r>
                      <a:endParaRPr lang="en-US" dirty="0"/>
                    </a:p>
                  </a:txBody>
                  <a:tcPr/>
                </a:tc>
                <a:tc>
                  <a:txBody>
                    <a:bodyPr/>
                    <a:lstStyle/>
                    <a:p>
                      <a:pPr algn="ctr" rtl="0"/>
                      <a:r>
                        <a:rPr lang="en-US" dirty="0" smtClean="0"/>
                        <a:t>2</a:t>
                      </a:r>
                      <a:endParaRPr lang="en-US" dirty="0"/>
                    </a:p>
                  </a:txBody>
                  <a:tcPr/>
                </a:tc>
                <a:tc>
                  <a:txBody>
                    <a:bodyPr/>
                    <a:lstStyle/>
                    <a:p>
                      <a:pPr algn="ctr" rtl="0"/>
                      <a:endParaRPr lang="en-US" dirty="0"/>
                    </a:p>
                  </a:txBody>
                  <a:tcPr/>
                </a:tc>
                <a:tc>
                  <a:txBody>
                    <a:bodyPr/>
                    <a:lstStyle/>
                    <a:p>
                      <a:pPr algn="ctr" rtl="0"/>
                      <a:r>
                        <a:rPr lang="en-US" dirty="0" smtClean="0"/>
                        <a:t>Judge</a:t>
                      </a:r>
                      <a:r>
                        <a:rPr lang="en-US" baseline="0" dirty="0" smtClean="0"/>
                        <a:t> 3 – Docket 2</a:t>
                      </a:r>
                      <a:endParaRPr lang="en-US" dirty="0"/>
                    </a:p>
                  </a:txBody>
                  <a:tcPr/>
                </a:tc>
                <a:tc>
                  <a:txBody>
                    <a:bodyPr/>
                    <a:lstStyle/>
                    <a:p>
                      <a:pPr algn="ctr" rtl="0"/>
                      <a:r>
                        <a:rPr lang="en-US" dirty="0" smtClean="0"/>
                        <a:t>14</a:t>
                      </a:r>
                      <a:endParaRPr lang="en-US" dirty="0"/>
                    </a:p>
                  </a:txBody>
                  <a:tcPr/>
                </a:tc>
              </a:tr>
              <a:tr h="406400">
                <a:tc>
                  <a:txBody>
                    <a:bodyPr/>
                    <a:lstStyle/>
                    <a:p>
                      <a:pPr algn="ctr" rtl="0"/>
                      <a:r>
                        <a:rPr lang="en-US" b="1" dirty="0" smtClean="0"/>
                        <a:t>4</a:t>
                      </a:r>
                      <a:endParaRPr lang="en-US" b="1" dirty="0"/>
                    </a:p>
                  </a:txBody>
                  <a:tcPr/>
                </a:tc>
                <a:tc>
                  <a:txBody>
                    <a:bodyPr/>
                    <a:lstStyle/>
                    <a:p>
                      <a:pPr algn="ctr" rtl="0"/>
                      <a:r>
                        <a:rPr lang="en-US" dirty="0" smtClean="0"/>
                        <a:t>5</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0</a:t>
                      </a:r>
                      <a:endParaRPr lang="en-US" dirty="0"/>
                    </a:p>
                  </a:txBody>
                  <a:tcPr/>
                </a:tc>
                <a:tc>
                  <a:txBody>
                    <a:bodyPr/>
                    <a:lstStyle/>
                    <a:p>
                      <a:pPr algn="ctr" rtl="0"/>
                      <a:r>
                        <a:rPr lang="en-US" dirty="0" smtClean="0"/>
                        <a:t>4</a:t>
                      </a:r>
                      <a:endParaRPr lang="en-US" dirty="0"/>
                    </a:p>
                  </a:txBody>
                  <a:tcPr/>
                </a:tc>
                <a:tc>
                  <a:txBody>
                    <a:bodyPr/>
                    <a:lstStyle/>
                    <a:p>
                      <a:pPr algn="ctr" rtl="0"/>
                      <a:endParaRPr lang="en-US" dirty="0"/>
                    </a:p>
                  </a:txBody>
                  <a:tcPr/>
                </a:tc>
                <a:tc>
                  <a:txBody>
                    <a:bodyPr/>
                    <a:lstStyle/>
                    <a:p>
                      <a:pPr algn="ctr" rtl="0"/>
                      <a:r>
                        <a:rPr lang="en-US" dirty="0" smtClean="0"/>
                        <a:t>Judge</a:t>
                      </a:r>
                      <a:r>
                        <a:rPr lang="en-US" baseline="0" dirty="0" smtClean="0"/>
                        <a:t> 4 – Docket 3</a:t>
                      </a:r>
                      <a:endParaRPr lang="en-US" dirty="0"/>
                    </a:p>
                  </a:txBody>
                  <a:tcPr/>
                </a:tc>
                <a:tc>
                  <a:txBody>
                    <a:bodyPr/>
                    <a:lstStyle/>
                    <a:p>
                      <a:pPr algn="ctr" rtl="0"/>
                      <a:r>
                        <a:rPr lang="en-US" dirty="0" smtClean="0"/>
                        <a:t>15</a:t>
                      </a:r>
                      <a:endParaRPr lang="en-US" dirty="0"/>
                    </a:p>
                  </a:txBody>
                  <a:tcPr/>
                </a:tc>
              </a:tr>
              <a:tr h="406400">
                <a:tc>
                  <a:txBody>
                    <a:bodyPr/>
                    <a:lstStyle/>
                    <a:p>
                      <a:pPr algn="ctr" rtl="0"/>
                      <a:endParaRPr lang="en-US" b="1"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ctr" rtl="0"/>
                      <a:endParaRPr lang="en-US" dirty="0"/>
                    </a:p>
                  </a:txBody>
                  <a:tcPr>
                    <a:lnB w="38100" cap="flat" cmpd="sng" algn="ctr">
                      <a:solidFill>
                        <a:schemeClr val="tx1"/>
                      </a:solidFill>
                      <a:prstDash val="solid"/>
                      <a:round/>
                      <a:headEnd type="none" w="med" len="med"/>
                      <a:tailEnd type="none" w="med" len="med"/>
                    </a:lnB>
                  </a:tcPr>
                </a:tc>
                <a:tc>
                  <a:txBody>
                    <a:bodyPr/>
                    <a:lstStyle/>
                    <a:p>
                      <a:pPr algn="r" rtl="0"/>
                      <a:r>
                        <a:rPr lang="en-US" b="1" dirty="0" smtClean="0"/>
                        <a:t>Total Days</a:t>
                      </a:r>
                      <a:endParaRPr lang="en-US" b="1" dirty="0"/>
                    </a:p>
                  </a:txBody>
                  <a:tcPr>
                    <a:lnB w="38100" cap="flat" cmpd="sng" algn="ctr">
                      <a:solidFill>
                        <a:schemeClr val="tx1"/>
                      </a:solidFill>
                      <a:prstDash val="solid"/>
                      <a:round/>
                      <a:headEnd type="none" w="med" len="med"/>
                      <a:tailEnd type="none" w="med" len="med"/>
                    </a:lnB>
                  </a:tcPr>
                </a:tc>
                <a:tc>
                  <a:txBody>
                    <a:bodyPr/>
                    <a:lstStyle/>
                    <a:p>
                      <a:pPr algn="ctr" rtl="0"/>
                      <a:r>
                        <a:rPr lang="en-US" dirty="0" smtClean="0"/>
                        <a:t>58</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7" name="Title 1"/>
          <p:cNvSpPr>
            <a:spLocks noGrp="1"/>
          </p:cNvSpPr>
          <p:nvPr>
            <p:ph type="title"/>
          </p:nvPr>
        </p:nvSpPr>
        <p:spPr>
          <a:xfrm>
            <a:off x="457200" y="1981200"/>
            <a:ext cx="8229600" cy="1143000"/>
          </a:xfrm>
        </p:spPr>
        <p:txBody>
          <a:bodyPr/>
          <a:lstStyle/>
          <a:p>
            <a:r>
              <a:rPr lang="en-US" dirty="0" smtClean="0">
                <a:solidFill>
                  <a:schemeClr val="tx2"/>
                </a:solidFill>
              </a:rPr>
              <a:t>Optimal Assignments</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953000"/>
          </a:xfrm>
        </p:spPr>
        <p:txBody>
          <a:bodyPr>
            <a:normAutofit/>
          </a:bodyPr>
          <a:lstStyle/>
          <a:p>
            <a:pPr>
              <a:buNone/>
            </a:pPr>
            <a:r>
              <a:rPr lang="en-US" b="1" dirty="0" smtClean="0"/>
              <a:t>Step 1:</a:t>
            </a:r>
            <a:r>
              <a:rPr lang="en-US" dirty="0" smtClean="0"/>
              <a:t>  Determine the opportunity cost table.</a:t>
            </a:r>
          </a:p>
          <a:p>
            <a:pPr marL="914400" indent="-914400">
              <a:buNone/>
            </a:pPr>
            <a:endParaRPr lang="en-US" b="1" dirty="0" smtClean="0"/>
          </a:p>
          <a:p>
            <a:pPr marL="914400" indent="-914400">
              <a:buNone/>
            </a:pPr>
            <a:r>
              <a:rPr lang="en-US" b="1" dirty="0" smtClean="0"/>
              <a:t>     a-</a:t>
            </a:r>
            <a:r>
              <a:rPr lang="en-US" dirty="0" smtClean="0"/>
              <a:t>	Determine the row-reduced cost table by subtracting the least cost element in each row from all elements in the same row.</a:t>
            </a:r>
          </a:p>
          <a:p>
            <a:pPr marL="914400" indent="-914400">
              <a:buNone/>
            </a:pPr>
            <a:endParaRPr lang="en-US" b="1" dirty="0" smtClean="0"/>
          </a:p>
          <a:p>
            <a:pPr marL="914400" indent="-914400">
              <a:buNone/>
            </a:pPr>
            <a:r>
              <a:rPr lang="en-US" b="1" dirty="0" smtClean="0"/>
              <a:t>     b-</a:t>
            </a:r>
            <a:r>
              <a:rPr lang="en-US" dirty="0" smtClean="0"/>
              <a:t>	Using the row-reduced cost table, identify the least cost element in each column, and subtract from all elements in that column.</a:t>
            </a:r>
            <a:endParaRPr lang="en-US" dirty="0"/>
          </a:p>
        </p:txBody>
      </p:sp>
      <p:sp>
        <p:nvSpPr>
          <p:cNvPr id="5" name="Title 1"/>
          <p:cNvSpPr>
            <a:spLocks noGrp="1"/>
          </p:cNvSpPr>
          <p:nvPr>
            <p:ph type="title"/>
          </p:nvPr>
        </p:nvSpPr>
        <p:spPr>
          <a:xfrm>
            <a:off x="457200" y="427038"/>
            <a:ext cx="8229600" cy="1143000"/>
          </a:xfrm>
        </p:spPr>
        <p:txBody>
          <a:bodyPr>
            <a:normAutofit fontScale="90000"/>
          </a:bodyPr>
          <a:lstStyle/>
          <a:p>
            <a:r>
              <a:rPr lang="en-US" dirty="0" smtClean="0">
                <a:solidFill>
                  <a:schemeClr val="tx2"/>
                </a:solidFill>
              </a:rPr>
              <a:t>Summary of the Hungarian Method</a:t>
            </a:r>
            <a:endParaRPr lang="en-US" dirty="0">
              <a:solidFill>
                <a:schemeClr val="tx2"/>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609600"/>
            <a:ext cx="8229600" cy="5638800"/>
          </a:xfrm>
        </p:spPr>
        <p:txBody>
          <a:bodyPr>
            <a:normAutofit/>
          </a:bodyPr>
          <a:lstStyle/>
          <a:p>
            <a:pPr marL="914400" indent="-914400" algn="just">
              <a:buNone/>
            </a:pPr>
            <a:r>
              <a:rPr lang="en-US" b="1" dirty="0" smtClean="0"/>
              <a:t>Step 2:</a:t>
            </a:r>
            <a:r>
              <a:rPr lang="en-US" dirty="0" smtClean="0"/>
              <a:t>  Determine whether or not an optimal assignment can be made. Draw the minimum number of straight lines necessary to cover all zero elements in the opportunity cost table. If the number of straight lines is less than the number of rows (or columns) in the table, the optimal assignment cannot be made. Go to step 3. If the number of straight lines equals the number of rows (columns), the optimal assignments can be identified.</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457200" y="533400"/>
            <a:ext cx="8229600" cy="5867400"/>
          </a:xfrm>
        </p:spPr>
        <p:txBody>
          <a:bodyPr>
            <a:normAutofit fontScale="92500"/>
          </a:bodyPr>
          <a:lstStyle/>
          <a:p>
            <a:pPr>
              <a:buNone/>
            </a:pPr>
            <a:r>
              <a:rPr lang="en-US" b="1" dirty="0" smtClean="0"/>
              <a:t>Step 3:</a:t>
            </a:r>
            <a:r>
              <a:rPr lang="en-US" dirty="0" smtClean="0"/>
              <a:t>  Revise the opportunity cost table. Identify the smallest element in the opportunity cost table not covered by a straight line.</a:t>
            </a:r>
          </a:p>
          <a:p>
            <a:pPr marL="914400" indent="-914400">
              <a:buNone/>
            </a:pPr>
            <a:endParaRPr lang="en-US" b="1" dirty="0" smtClean="0"/>
          </a:p>
          <a:p>
            <a:pPr marL="914400" indent="-914400">
              <a:buNone/>
            </a:pPr>
            <a:r>
              <a:rPr lang="en-US" b="1" dirty="0" smtClean="0"/>
              <a:t>     a-</a:t>
            </a:r>
            <a:r>
              <a:rPr lang="en-US" dirty="0" smtClean="0"/>
              <a:t>	Subtract this element from every element not covered by a straight line.</a:t>
            </a:r>
          </a:p>
          <a:p>
            <a:pPr marL="914400" indent="-914400">
              <a:buNone/>
            </a:pPr>
            <a:endParaRPr lang="en-US" b="1" dirty="0" smtClean="0"/>
          </a:p>
          <a:p>
            <a:pPr marL="914400" indent="-914400">
              <a:buNone/>
            </a:pPr>
            <a:r>
              <a:rPr lang="en-US" b="1" dirty="0" smtClean="0"/>
              <a:t>     b-</a:t>
            </a:r>
            <a:r>
              <a:rPr lang="en-US" dirty="0" smtClean="0"/>
              <a:t>	Add this element to any element(s) found at the intersection of two straight lines.</a:t>
            </a:r>
          </a:p>
          <a:p>
            <a:pPr marL="914400" indent="-914400">
              <a:buNone/>
            </a:pPr>
            <a:endParaRPr lang="en-US" dirty="0" smtClean="0"/>
          </a:p>
          <a:p>
            <a:pPr marL="914400" indent="-914400">
              <a:buNone/>
            </a:pPr>
            <a:r>
              <a:rPr lang="en-US" dirty="0" smtClean="0"/>
              <a:t>     </a:t>
            </a:r>
            <a:r>
              <a:rPr lang="en-US" b="1" dirty="0" smtClean="0"/>
              <a:t>c-</a:t>
            </a:r>
            <a:r>
              <a:rPr lang="en-US" dirty="0" smtClean="0"/>
              <a:t>	Go to step 2.</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lstStyle/>
          <a:p>
            <a:pPr marL="0" indent="0" algn="just">
              <a:buNone/>
            </a:pPr>
            <a:r>
              <a:rPr lang="en-US" dirty="0" smtClean="0"/>
              <a:t>	The Hungarian method can be used when the objective function is to be maximized. Two alternative approaches can be used in this situation. The signs on the objective function coefficients can be changed, and the objective function can be minimized, or opportunity costs can be determined by subtracting the largest element (e.g., profit) in a row or column rather than the smallest element.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Covered Sec 12.3; finished Chapter 12.</a:t>
            </a:r>
          </a:p>
          <a:p>
            <a:r>
              <a:rPr lang="en-US" dirty="0" smtClean="0"/>
              <a:t>General Form and Assumptions of Assignment  Model</a:t>
            </a:r>
          </a:p>
          <a:p>
            <a:r>
              <a:rPr lang="en-US" dirty="0" smtClean="0"/>
              <a:t>Methods of Solution to Assignment Model</a:t>
            </a:r>
          </a:p>
          <a:p>
            <a:r>
              <a:rPr lang="en-US" dirty="0" smtClean="0"/>
              <a:t>The Hungarian Method</a:t>
            </a:r>
          </a:p>
          <a:p>
            <a:endParaRPr lang="en-US" dirty="0" smtClean="0"/>
          </a:p>
          <a:p>
            <a:r>
              <a:rPr lang="en-US" dirty="0" smtClean="0"/>
              <a:t>Next, we’ll start THE CALCULUS (Ch. </a:t>
            </a:r>
            <a:r>
              <a:rPr lang="en-US" smtClean="0"/>
              <a:t>15 – 20)</a:t>
            </a:r>
            <a:endParaRPr lang="en-US" dirty="0" smtClean="0"/>
          </a:p>
          <a:p>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1587</TotalTime>
  <Words>985</Words>
  <Application>Microsoft Office PowerPoint</Application>
  <PresentationFormat>On-screen Show (4:3)</PresentationFormat>
  <Paragraphs>320</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Lecture 10</vt:lpstr>
      <vt:lpstr>Last Lecture’s Summary</vt:lpstr>
      <vt:lpstr>Today</vt:lpstr>
      <vt:lpstr>The Assignment Model and Methods of Solution</vt:lpstr>
      <vt:lpstr>General Form and Assumptions</vt:lpstr>
      <vt:lpstr>Slide 6</vt:lpstr>
      <vt:lpstr>Slide 7</vt:lpstr>
      <vt:lpstr>Slide 8</vt:lpstr>
      <vt:lpstr>Slide 9</vt:lpstr>
      <vt:lpstr>Slide 10</vt:lpstr>
      <vt:lpstr>Slide 11</vt:lpstr>
      <vt:lpstr>Slide 12</vt:lpstr>
      <vt:lpstr>Slide 13</vt:lpstr>
      <vt:lpstr>Slide 14</vt:lpstr>
      <vt:lpstr>Slide 15</vt:lpstr>
      <vt:lpstr>Solution Methods</vt:lpstr>
      <vt:lpstr>The Hungarian Method</vt:lpstr>
      <vt:lpstr>Court Scheduling</vt:lpstr>
      <vt:lpstr>Estimated Days to Clear Docket</vt:lpstr>
      <vt:lpstr>Slide 20</vt:lpstr>
      <vt:lpstr>Slide 21</vt:lpstr>
      <vt:lpstr>Row-Reduced Cost Table</vt:lpstr>
      <vt:lpstr>Slide 23</vt:lpstr>
      <vt:lpstr>Opportunity Cost Table</vt:lpstr>
      <vt:lpstr>Slide 25</vt:lpstr>
      <vt:lpstr>Slide 26</vt:lpstr>
      <vt:lpstr>Revised Opportunity Cost Table</vt:lpstr>
      <vt:lpstr>Optimal Assignments</vt:lpstr>
      <vt:lpstr>Summary of the Hungarian Method</vt:lpstr>
      <vt:lpstr>Slide 30</vt:lpstr>
      <vt:lpstr>Slide 31</vt:lpstr>
      <vt:lpstr>Slide 32</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400</cp:revision>
  <dcterms:created xsi:type="dcterms:W3CDTF">2012-08-14T18:22:23Z</dcterms:created>
  <dcterms:modified xsi:type="dcterms:W3CDTF">2012-08-30T09:11:41Z</dcterms:modified>
</cp:coreProperties>
</file>