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1" r:id="rId3"/>
    <p:sldId id="258" r:id="rId4"/>
    <p:sldId id="260" r:id="rId5"/>
    <p:sldId id="262" r:id="rId6"/>
    <p:sldId id="263" r:id="rId7"/>
    <p:sldId id="292" r:id="rId8"/>
    <p:sldId id="293" r:id="rId9"/>
    <p:sldId id="264" r:id="rId10"/>
    <p:sldId id="265" r:id="rId11"/>
    <p:sldId id="267" r:id="rId12"/>
    <p:sldId id="266" r:id="rId13"/>
    <p:sldId id="268" r:id="rId14"/>
    <p:sldId id="270" r:id="rId15"/>
    <p:sldId id="271" r:id="rId16"/>
    <p:sldId id="272" r:id="rId17"/>
    <p:sldId id="274" r:id="rId18"/>
    <p:sldId id="273" r:id="rId19"/>
    <p:sldId id="275" r:id="rId20"/>
    <p:sldId id="276" r:id="rId21"/>
    <p:sldId id="278" r:id="rId22"/>
    <p:sldId id="280" r:id="rId23"/>
    <p:sldId id="281" r:id="rId24"/>
    <p:sldId id="282" r:id="rId25"/>
    <p:sldId id="294" r:id="rId26"/>
    <p:sldId id="295" r:id="rId27"/>
    <p:sldId id="296" r:id="rId28"/>
    <p:sldId id="297" r:id="rId29"/>
    <p:sldId id="289" r:id="rId30"/>
  </p:sldIdLst>
  <p:sldSz cx="9144000" cy="6858000" type="screen4x3"/>
  <p:notesSz cx="6858000" cy="91440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2540885-86AD-4A2E-9103-6E8AE51C9875}" type="datetimeFigureOut">
              <a:rPr lang="en-US" smtClean="0"/>
              <a:pPr/>
              <a:t>8/8/2012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2540885-86AD-4A2E-9103-6E8AE51C9875}" type="datetimeFigureOut">
              <a:rPr lang="en-US" smtClean="0"/>
              <a:pPr/>
              <a:t>8/8/2012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540885-86AD-4A2E-9103-6E8AE51C9875}" type="datetimeFigureOut">
              <a:rPr lang="en-US" smtClean="0"/>
              <a:pPr/>
              <a:t>8/8/2012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2540885-86AD-4A2E-9103-6E8AE51C9875}" type="datetimeFigureOut">
              <a:rPr lang="en-US" smtClean="0"/>
              <a:pPr/>
              <a:t>8/8/2012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2540885-86AD-4A2E-9103-6E8AE51C9875}" type="datetimeFigureOut">
              <a:rPr lang="en-US" smtClean="0"/>
              <a:pPr/>
              <a:t>8/8/2012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2540885-86AD-4A2E-9103-6E8AE51C9875}" type="datetimeFigureOut">
              <a:rPr lang="en-US" smtClean="0"/>
              <a:pPr/>
              <a:t>8/8/2012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540885-86AD-4A2E-9103-6E8AE51C9875}" type="datetimeFigureOut">
              <a:rPr lang="en-US" smtClean="0"/>
              <a:pPr/>
              <a:t>8/8/2012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540885-86AD-4A2E-9103-6E8AE51C9875}" type="datetimeFigureOut">
              <a:rPr lang="en-US" smtClean="0"/>
              <a:pPr/>
              <a:t>8/8/2012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540885-86AD-4A2E-9103-6E8AE51C9875}" type="datetimeFigureOut">
              <a:rPr lang="en-US" smtClean="0"/>
              <a:pPr/>
              <a:t>8/8/2012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2540885-86AD-4A2E-9103-6E8AE51C9875}" type="datetimeFigureOut">
              <a:rPr lang="en-US" smtClean="0"/>
              <a:pPr/>
              <a:t>8/8/2012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2540885-86AD-4A2E-9103-6E8AE51C9875}" type="datetimeFigureOut">
              <a:rPr lang="en-US" smtClean="0"/>
              <a:pPr/>
              <a:t>8/8/2012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540885-86AD-4A2E-9103-6E8AE51C9875}" type="datetimeFigureOut">
              <a:rPr lang="en-US" smtClean="0"/>
              <a:pPr/>
              <a:t>8/8/2012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2EECA5-2D53-4C92-AE89-960B299ED0BF}"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84785"/>
            <a:ext cx="7772400" cy="2520280"/>
          </a:xfrm>
        </p:spPr>
        <p:txBody>
          <a:bodyPr/>
          <a:lstStyle/>
          <a:p>
            <a:r>
              <a:rPr lang="en-GB" b="1" dirty="0" smtClean="0"/>
              <a:t>MTH109</a:t>
            </a:r>
            <a:br>
              <a:rPr lang="en-GB" b="1" dirty="0" smtClean="0"/>
            </a:br>
            <a:r>
              <a:rPr lang="en-GB" b="1" dirty="0" smtClean="0"/>
              <a:t/>
            </a:r>
            <a:br>
              <a:rPr lang="en-GB" b="1" dirty="0" smtClean="0"/>
            </a:br>
            <a:r>
              <a:rPr lang="en-GB" b="1" dirty="0" smtClean="0"/>
              <a:t>Business Mathematics II</a:t>
            </a:r>
            <a:endParaRPr lang="en-GB"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600" b="0" i="0" u="sng" strike="noStrike" kern="1200" cap="none" spc="0" normalizeH="0" baseline="0" noProof="0" dirty="0" smtClean="0">
                <a:ln>
                  <a:noFill/>
                </a:ln>
                <a:solidFill>
                  <a:schemeClr val="tx2"/>
                </a:solidFill>
                <a:effectLst/>
                <a:uLnTx/>
                <a:uFillTx/>
                <a:latin typeface="+mj-lt"/>
                <a:ea typeface="+mj-ea"/>
                <a:cs typeface="+mj-cs"/>
              </a:rPr>
              <a:t>Instructor</a:t>
            </a:r>
            <a:r>
              <a:rPr kumimoji="0" lang="en-GB" sz="3600" b="0" i="0" strike="noStrike" kern="1200" cap="none" spc="0" normalizeH="0" baseline="0" noProof="0" dirty="0" smtClean="0">
                <a:ln>
                  <a:noFill/>
                </a:ln>
                <a:solidFill>
                  <a:schemeClr val="tx2"/>
                </a:solidFill>
                <a:effectLst/>
                <a:uLnTx/>
                <a:uFillTx/>
                <a:latin typeface="+mj-lt"/>
                <a:ea typeface="+mj-ea"/>
                <a:cs typeface="+mj-cs"/>
              </a:rPr>
              <a:t>:  </a:t>
            </a:r>
            <a:r>
              <a:rPr kumimoji="0" lang="en-GB" sz="3600" b="0" i="0" u="sng" strike="noStrike" kern="1200" cap="none" spc="0" normalizeH="0" baseline="0" noProof="0" dirty="0" smtClean="0">
                <a:ln>
                  <a:noFill/>
                </a:ln>
                <a:solidFill>
                  <a:schemeClr val="tx2"/>
                </a:solidFill>
                <a:effectLst/>
                <a:uLnTx/>
                <a:uFillTx/>
                <a:latin typeface="+mj-lt"/>
                <a:ea typeface="+mj-ea"/>
                <a:cs typeface="+mj-cs"/>
              </a:rPr>
              <a:t>Dr.</a:t>
            </a:r>
            <a:r>
              <a:rPr kumimoji="0" lang="en-GB" sz="3600" b="0" i="0" u="sng" strike="noStrike" kern="1200" cap="none" spc="0" normalizeH="0" noProof="0" dirty="0" smtClean="0">
                <a:ln>
                  <a:noFill/>
                </a:ln>
                <a:solidFill>
                  <a:schemeClr val="tx2"/>
                </a:solidFill>
                <a:effectLst/>
                <a:uLnTx/>
                <a:uFillTx/>
                <a:latin typeface="+mj-lt"/>
                <a:ea typeface="+mj-ea"/>
                <a:cs typeface="+mj-cs"/>
              </a:rPr>
              <a:t> </a:t>
            </a:r>
            <a:r>
              <a:rPr kumimoji="0" lang="en-GB" sz="3600" b="0" i="0" u="sng" strike="noStrike" kern="1200" cap="none" spc="0" normalizeH="0" noProof="0" dirty="0" err="1" smtClean="0">
                <a:ln>
                  <a:noFill/>
                </a:ln>
                <a:solidFill>
                  <a:schemeClr val="tx2"/>
                </a:solidFill>
                <a:effectLst/>
                <a:uLnTx/>
                <a:uFillTx/>
                <a:latin typeface="+mj-lt"/>
                <a:ea typeface="+mj-ea"/>
                <a:cs typeface="+mj-cs"/>
              </a:rPr>
              <a:t>Saleem</a:t>
            </a:r>
            <a:r>
              <a:rPr kumimoji="0" lang="en-GB" sz="3600" b="0" i="0" u="sng" strike="noStrike" kern="1200" cap="none" spc="0" normalizeH="0" noProof="0" dirty="0" smtClean="0">
                <a:ln>
                  <a:noFill/>
                </a:ln>
                <a:solidFill>
                  <a:schemeClr val="tx2"/>
                </a:solidFill>
                <a:effectLst/>
                <a:uLnTx/>
                <a:uFillTx/>
                <a:latin typeface="+mj-lt"/>
                <a:ea typeface="+mj-ea"/>
                <a:cs typeface="+mj-cs"/>
              </a:rPr>
              <a:t> Ahmed</a:t>
            </a:r>
            <a:r>
              <a:rPr kumimoji="0" lang="en-GB" sz="3600" b="0" i="0" u="sng" strike="noStrike" kern="1200" cap="none" spc="0" normalizeH="0" baseline="0" noProof="0" dirty="0" smtClean="0">
                <a:ln>
                  <a:noFill/>
                </a:ln>
                <a:solidFill>
                  <a:schemeClr val="tx2"/>
                </a:solidFill>
                <a:effectLst/>
                <a:uLnTx/>
                <a:uFillTx/>
                <a:latin typeface="+mj-lt"/>
                <a:ea typeface="+mj-ea"/>
                <a:cs typeface="+mj-cs"/>
              </a:rPr>
              <a:t> </a:t>
            </a:r>
            <a:endParaRPr kumimoji="0" lang="en-GB" sz="3600" b="0" i="0" u="sng" strike="noStrike" kern="1200" cap="none" spc="0" normalizeH="0" baseline="0" noProof="0" dirty="0">
              <a:ln>
                <a:noFill/>
              </a:ln>
              <a:solidFill>
                <a:schemeClr val="tx2"/>
              </a:solidFill>
              <a:effectLst/>
              <a:uLnTx/>
              <a:uFillTx/>
              <a:latin typeface="+mj-lt"/>
              <a:ea typeface="+mj-ea"/>
              <a:cs typeface="+mj-cs"/>
            </a:endParaRPr>
          </a:p>
        </p:txBody>
      </p:sp>
      <p:sp>
        <p:nvSpPr>
          <p:cNvPr id="5" name="Content Placeholder 2"/>
          <p:cNvSpPr txBox="1">
            <a:spLocks/>
          </p:cNvSpPr>
          <p:nvPr/>
        </p:nvSpPr>
        <p:spPr>
          <a:xfrm>
            <a:off x="609600" y="17526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en-GB" sz="3200" u="sng" dirty="0" smtClean="0"/>
              <a:t>Assistant Professor</a:t>
            </a:r>
            <a:endParaRPr lang="en-GB" sz="3200" dirty="0" smtClean="0"/>
          </a:p>
          <a:p>
            <a:pPr marL="342900" marR="0" lvl="0" indent="-342900" algn="l" defTabSz="914400" rtl="0" eaLnBrk="1" fontAlgn="auto" latinLnBrk="0" hangingPunct="1">
              <a:lnSpc>
                <a:spcPct val="100000"/>
              </a:lnSpc>
              <a:spcBef>
                <a:spcPct val="20000"/>
              </a:spcBef>
              <a:spcAft>
                <a:spcPts val="0"/>
              </a:spcAft>
              <a:buClrTx/>
              <a:buSzTx/>
              <a:tabLst/>
              <a:defRPr/>
            </a:pPr>
            <a:r>
              <a:rPr kumimoji="0" lang="en-GB" sz="3200" b="0" i="0" strike="noStrike" kern="1200" cap="none" spc="0" normalizeH="0" baseline="0" noProof="0" dirty="0" smtClean="0">
                <a:ln>
                  <a:noFill/>
                </a:ln>
                <a:solidFill>
                  <a:schemeClr val="tx1"/>
                </a:solidFill>
                <a:effectLst/>
                <a:uLnTx/>
                <a:uFillTx/>
                <a:latin typeface="+mn-lt"/>
                <a:ea typeface="+mn-ea"/>
                <a:cs typeface="+mn-cs"/>
              </a:rPr>
              <a:t>Department of Mathematics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3200" b="0" i="0" u="none" strike="noStrike" kern="1200" cap="none" spc="0" normalizeH="0" baseline="0" noProof="0" dirty="0" smtClean="0">
                <a:ln>
                  <a:noFill/>
                </a:ln>
                <a:solidFill>
                  <a:schemeClr val="tx1"/>
                </a:solidFill>
                <a:effectLst/>
                <a:uLnTx/>
                <a:uFillTx/>
                <a:latin typeface="+mn-lt"/>
                <a:ea typeface="+mn-ea"/>
                <a:cs typeface="+mn-cs"/>
              </a:rPr>
              <a:t>COMSATS</a:t>
            </a:r>
            <a:r>
              <a:rPr kumimoji="0" lang="en-GB" sz="3200" b="0" i="0" u="none" strike="noStrike" kern="1200" cap="none" spc="0" normalizeH="0" noProof="0" dirty="0" smtClean="0">
                <a:ln>
                  <a:noFill/>
                </a:ln>
                <a:solidFill>
                  <a:schemeClr val="tx1"/>
                </a:solidFill>
                <a:effectLst/>
                <a:uLnTx/>
                <a:uFillTx/>
                <a:latin typeface="+mn-lt"/>
                <a:ea typeface="+mn-ea"/>
                <a:cs typeface="+mn-cs"/>
              </a:rPr>
              <a:t> Institute of Information Technology</a:t>
            </a:r>
            <a:endParaRPr kumimoji="0" lang="en-GB"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3200" b="0" i="1" u="none" strike="noStrike" kern="1200" cap="none" spc="0" normalizeH="0" baseline="0" noProof="0" dirty="0" smtClean="0">
                <a:ln>
                  <a:noFill/>
                </a:ln>
                <a:solidFill>
                  <a:schemeClr val="tx1"/>
                </a:solidFill>
                <a:effectLst/>
                <a:uLnTx/>
                <a:uFillTx/>
                <a:latin typeface="+mn-lt"/>
                <a:ea typeface="+mn-ea"/>
                <a:cs typeface="+mn-cs"/>
              </a:rPr>
              <a:t>Park Road, </a:t>
            </a:r>
            <a:r>
              <a:rPr kumimoji="0" lang="en-GB" sz="3200" b="0" i="1" u="none" strike="noStrike" kern="1200" cap="none" spc="0" normalizeH="0" baseline="0" noProof="0" dirty="0" err="1" smtClean="0">
                <a:ln>
                  <a:noFill/>
                </a:ln>
                <a:solidFill>
                  <a:schemeClr val="tx1"/>
                </a:solidFill>
                <a:effectLst/>
                <a:uLnTx/>
                <a:uFillTx/>
                <a:latin typeface="+mn-lt"/>
                <a:ea typeface="+mn-ea"/>
                <a:cs typeface="+mn-cs"/>
              </a:rPr>
              <a:t>Chak</a:t>
            </a:r>
            <a:r>
              <a:rPr kumimoji="0" lang="en-GB" sz="3200" b="0" i="1" u="none" strike="noStrike" kern="1200" cap="none" spc="0" normalizeH="0" noProof="0" dirty="0" smtClean="0">
                <a:ln>
                  <a:noFill/>
                </a:ln>
                <a:solidFill>
                  <a:schemeClr val="tx1"/>
                </a:solidFill>
                <a:effectLst/>
                <a:uLnTx/>
                <a:uFillTx/>
                <a:latin typeface="+mn-lt"/>
                <a:ea typeface="+mn-ea"/>
                <a:cs typeface="+mn-cs"/>
              </a:rPr>
              <a:t> </a:t>
            </a:r>
            <a:r>
              <a:rPr kumimoji="0" lang="en-GB" sz="3200" b="0" i="1" u="none" strike="noStrike" kern="1200" cap="none" spc="0" normalizeH="0" noProof="0" dirty="0" err="1" smtClean="0">
                <a:ln>
                  <a:noFill/>
                </a:ln>
                <a:solidFill>
                  <a:schemeClr val="tx1"/>
                </a:solidFill>
                <a:effectLst/>
                <a:uLnTx/>
                <a:uFillTx/>
                <a:latin typeface="+mn-lt"/>
                <a:ea typeface="+mn-ea"/>
                <a:cs typeface="+mn-cs"/>
              </a:rPr>
              <a:t>Shahzad</a:t>
            </a:r>
            <a:r>
              <a:rPr kumimoji="0" lang="en-GB" sz="3200" b="0" i="1" u="none" strike="noStrike" kern="1200" cap="none" spc="0" normalizeH="0" noProof="0" dirty="0" smtClean="0">
                <a:ln>
                  <a:noFill/>
                </a:ln>
                <a:solidFill>
                  <a:schemeClr val="tx1"/>
                </a:solidFill>
                <a:effectLst/>
                <a:uLnTx/>
                <a:uFillTx/>
                <a:latin typeface="+mn-lt"/>
                <a:ea typeface="+mn-ea"/>
                <a:cs typeface="+mn-cs"/>
              </a:rPr>
              <a:t>, </a:t>
            </a:r>
            <a:r>
              <a:rPr kumimoji="0" lang="en-GB" sz="3200" b="0" i="1" u="none" strike="noStrike" kern="1200" cap="none" spc="0" normalizeH="0" baseline="0" noProof="0" dirty="0" smtClean="0">
                <a:ln>
                  <a:noFill/>
                </a:ln>
                <a:solidFill>
                  <a:schemeClr val="tx1"/>
                </a:solidFill>
                <a:effectLst/>
                <a:uLnTx/>
                <a:uFillTx/>
                <a:latin typeface="+mn-lt"/>
                <a:ea typeface="+mn-ea"/>
                <a:cs typeface="+mn-cs"/>
              </a:rPr>
              <a:t>Islamabad</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3200" b="0" i="1"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3200" b="0" i="0" u="sng" strike="noStrike" kern="1200" cap="none" spc="0" normalizeH="0" baseline="0" noProof="0" dirty="0" smtClean="0">
                <a:ln>
                  <a:noFill/>
                </a:ln>
                <a:solidFill>
                  <a:schemeClr val="tx1"/>
                </a:solidFill>
                <a:effectLst/>
                <a:uLnTx/>
                <a:uFillTx/>
                <a:latin typeface="+mn-lt"/>
                <a:ea typeface="+mn-ea"/>
                <a:cs typeface="+mn-cs"/>
              </a:rPr>
              <a:t>Ph.D.</a:t>
            </a:r>
            <a:r>
              <a:rPr kumimoji="0" lang="en-GB" sz="3200" b="0" i="0" u="none" strike="noStrike" kern="1200" cap="none" spc="0" normalizeH="0" noProof="0" dirty="0" smtClean="0">
                <a:ln>
                  <a:noFill/>
                </a:ln>
                <a:solidFill>
                  <a:schemeClr val="tx1"/>
                </a:solidFill>
                <a:effectLst/>
                <a:uLnTx/>
                <a:uFillTx/>
                <a:latin typeface="+mn-lt"/>
                <a:ea typeface="+mn-ea"/>
                <a:cs typeface="+mn-cs"/>
              </a:rPr>
              <a:t> Applied Mathematics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3200" b="0" i="0" u="none" strike="noStrike" kern="1200" cap="none" spc="0" normalizeH="0" noProof="0" dirty="0" smtClean="0">
                <a:ln>
                  <a:noFill/>
                </a:ln>
                <a:solidFill>
                  <a:schemeClr val="tx1"/>
                </a:solidFill>
                <a:effectLst/>
                <a:uLnTx/>
                <a:uFillTx/>
                <a:latin typeface="+mn-lt"/>
                <a:ea typeface="+mn-ea"/>
                <a:cs typeface="+mn-cs"/>
              </a:rPr>
              <a:t>State University of New York, USA</a:t>
            </a:r>
            <a:endParaRPr kumimoji="0" lang="en-GB"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3200" b="0" i="0" u="sng"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Books </a:t>
            </a:r>
            <a:endParaRPr lang="en-GB" sz="3600" u="sng" dirty="0">
              <a:solidFill>
                <a:schemeClr val="tx2"/>
              </a:solidFill>
            </a:endParaRPr>
          </a:p>
        </p:txBody>
      </p:sp>
      <p:sp>
        <p:nvSpPr>
          <p:cNvPr id="3" name="Content Placeholder 2"/>
          <p:cNvSpPr>
            <a:spLocks noGrp="1"/>
          </p:cNvSpPr>
          <p:nvPr>
            <p:ph idx="1"/>
          </p:nvPr>
        </p:nvSpPr>
        <p:spPr/>
        <p:txBody>
          <a:bodyPr>
            <a:normAutofit fontScale="92500" lnSpcReduction="10000"/>
          </a:bodyPr>
          <a:lstStyle/>
          <a:p>
            <a:r>
              <a:rPr lang="en-GB" u="sng" dirty="0" smtClean="0"/>
              <a:t>Text Book</a:t>
            </a:r>
            <a:r>
              <a:rPr lang="en-GB" dirty="0" smtClean="0"/>
              <a:t>:</a:t>
            </a:r>
          </a:p>
          <a:p>
            <a:pPr>
              <a:buNone/>
            </a:pPr>
            <a:r>
              <a:rPr lang="en-GB" dirty="0" smtClean="0"/>
              <a:t>Applied Mathematics for Business, Economics, and the Social Sciences (4</a:t>
            </a:r>
            <a:r>
              <a:rPr lang="en-GB" baseline="30000" dirty="0" smtClean="0"/>
              <a:t>th</a:t>
            </a:r>
            <a:r>
              <a:rPr lang="en-GB" dirty="0" smtClean="0"/>
              <a:t> Edition); </a:t>
            </a:r>
          </a:p>
          <a:p>
            <a:pPr>
              <a:buNone/>
            </a:pPr>
            <a:r>
              <a:rPr lang="en-GB" i="1" dirty="0" smtClean="0"/>
              <a:t> by Frank S. </a:t>
            </a:r>
            <a:r>
              <a:rPr lang="en-GB" i="1" dirty="0" err="1" smtClean="0"/>
              <a:t>Budnick</a:t>
            </a:r>
            <a:endParaRPr lang="en-GB" i="1" dirty="0" smtClean="0"/>
          </a:p>
          <a:p>
            <a:pPr>
              <a:buNone/>
            </a:pPr>
            <a:endParaRPr lang="en-GB" i="1" dirty="0"/>
          </a:p>
          <a:p>
            <a:r>
              <a:rPr lang="en-GB" u="sng" dirty="0" smtClean="0"/>
              <a:t>Additional Reading:</a:t>
            </a:r>
            <a:endParaRPr lang="en-GB" dirty="0" smtClean="0"/>
          </a:p>
          <a:p>
            <a:pPr>
              <a:buNone/>
            </a:pPr>
            <a:r>
              <a:rPr lang="en-GB" dirty="0" smtClean="0"/>
              <a:t>Introductory Mathematical Analysis for Business, Economics, and the Life and Social Sciences;</a:t>
            </a:r>
          </a:p>
          <a:p>
            <a:pPr>
              <a:buNone/>
            </a:pPr>
            <a:r>
              <a:rPr lang="en-GB" dirty="0" smtClean="0"/>
              <a:t>by Ernest F. </a:t>
            </a:r>
            <a:r>
              <a:rPr lang="en-GB" dirty="0" err="1" smtClean="0"/>
              <a:t>Haeussler</a:t>
            </a:r>
            <a:r>
              <a:rPr lang="en-GB" dirty="0" smtClean="0"/>
              <a:t>, Jr. Richard S. Paul, 8</a:t>
            </a:r>
            <a:r>
              <a:rPr lang="en-GB" baseline="30000" dirty="0" smtClean="0"/>
              <a:t>th</a:t>
            </a:r>
            <a:r>
              <a:rPr lang="en-GB" dirty="0" smtClean="0"/>
              <a:t> Edition</a:t>
            </a:r>
          </a:p>
          <a:p>
            <a:endParaRPr lang="en-GB" dirty="0" smtClean="0"/>
          </a:p>
          <a:p>
            <a:endParaRPr lang="en-GB" dirty="0" smtClean="0"/>
          </a:p>
          <a:p>
            <a:pPr>
              <a:buNone/>
            </a:pPr>
            <a:endParaRPr lang="en-GB" u="sng"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Grading</a:t>
            </a:r>
            <a:endParaRPr lang="en-GB" sz="3600" u="sng" dirty="0">
              <a:solidFill>
                <a:schemeClr val="tx2"/>
              </a:solidFill>
            </a:endParaRPr>
          </a:p>
        </p:txBody>
      </p:sp>
      <p:sp>
        <p:nvSpPr>
          <p:cNvPr id="3" name="Content Placeholder 2"/>
          <p:cNvSpPr>
            <a:spLocks noGrp="1"/>
          </p:cNvSpPr>
          <p:nvPr>
            <p:ph idx="1"/>
          </p:nvPr>
        </p:nvSpPr>
        <p:spPr/>
        <p:txBody>
          <a:bodyPr/>
          <a:lstStyle/>
          <a:p>
            <a:r>
              <a:rPr lang="en-GB" dirty="0" smtClean="0"/>
              <a:t>Credit hours (3,0)</a:t>
            </a:r>
          </a:p>
          <a:p>
            <a:r>
              <a:rPr lang="en-GB" dirty="0" smtClean="0"/>
              <a:t>Total </a:t>
            </a:r>
            <a:r>
              <a:rPr lang="en-GB" dirty="0" smtClean="0"/>
              <a:t>points</a:t>
            </a:r>
            <a:r>
              <a:rPr lang="en-GB" dirty="0" smtClean="0"/>
              <a:t> </a:t>
            </a:r>
            <a:r>
              <a:rPr lang="en-GB" dirty="0" smtClean="0"/>
              <a:t>= 100</a:t>
            </a:r>
          </a:p>
          <a:p>
            <a:r>
              <a:rPr lang="en-GB" dirty="0" err="1" smtClean="0"/>
              <a:t>Sessional</a:t>
            </a:r>
            <a:r>
              <a:rPr lang="en-GB" dirty="0" smtClean="0"/>
              <a:t> </a:t>
            </a:r>
            <a:r>
              <a:rPr lang="en-GB" dirty="0" smtClean="0"/>
              <a:t>1 &amp; 2 </a:t>
            </a:r>
            <a:r>
              <a:rPr lang="en-GB" dirty="0" smtClean="0"/>
              <a:t>= </a:t>
            </a:r>
            <a:r>
              <a:rPr lang="en-GB" dirty="0" smtClean="0"/>
              <a:t>25 </a:t>
            </a:r>
            <a:r>
              <a:rPr lang="en-GB" dirty="0" smtClean="0"/>
              <a:t>points</a:t>
            </a:r>
          </a:p>
          <a:p>
            <a:r>
              <a:rPr lang="en-GB" dirty="0" smtClean="0"/>
              <a:t>GDBs = 5 points</a:t>
            </a:r>
            <a:endParaRPr lang="en-GB" dirty="0" smtClean="0"/>
          </a:p>
          <a:p>
            <a:r>
              <a:rPr lang="en-GB" dirty="0" smtClean="0"/>
              <a:t>At least </a:t>
            </a:r>
            <a:r>
              <a:rPr lang="en-GB" dirty="0" smtClean="0"/>
              <a:t>4 quizzes </a:t>
            </a:r>
            <a:r>
              <a:rPr lang="en-GB" dirty="0" smtClean="0"/>
              <a:t>(MCQs only</a:t>
            </a:r>
            <a:r>
              <a:rPr lang="en-GB" dirty="0" smtClean="0"/>
              <a:t>) = 10 points</a:t>
            </a:r>
            <a:endParaRPr lang="en-GB" dirty="0" smtClean="0"/>
          </a:p>
          <a:p>
            <a:r>
              <a:rPr lang="en-GB" dirty="0" smtClean="0"/>
              <a:t>At least </a:t>
            </a:r>
            <a:r>
              <a:rPr lang="en-GB" dirty="0" smtClean="0"/>
              <a:t>4 assignments =  10 points</a:t>
            </a:r>
            <a:endParaRPr lang="en-GB" dirty="0" smtClean="0"/>
          </a:p>
          <a:p>
            <a:r>
              <a:rPr lang="en-GB" dirty="0" smtClean="0"/>
              <a:t>Final Exam = 50 points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Course Objectives</a:t>
            </a:r>
            <a:endParaRPr lang="en-GB" sz="3600" u="sng" dirty="0">
              <a:solidFill>
                <a:schemeClr val="tx2"/>
              </a:solidFill>
            </a:endParaRPr>
          </a:p>
        </p:txBody>
      </p:sp>
      <p:sp>
        <p:nvSpPr>
          <p:cNvPr id="3" name="Content Placeholder 2"/>
          <p:cNvSpPr>
            <a:spLocks noGrp="1"/>
          </p:cNvSpPr>
          <p:nvPr>
            <p:ph idx="1"/>
          </p:nvPr>
        </p:nvSpPr>
        <p:spPr>
          <a:xfrm>
            <a:off x="457200" y="1285860"/>
            <a:ext cx="8229600" cy="4840303"/>
          </a:xfrm>
        </p:spPr>
        <p:txBody>
          <a:bodyPr>
            <a:normAutofit/>
          </a:bodyPr>
          <a:lstStyle/>
          <a:p>
            <a:pPr algn="just">
              <a:buNone/>
            </a:pPr>
            <a:r>
              <a:rPr lang="en-US" dirty="0" smtClean="0"/>
              <a:t>	At the end of this course the students will be able to understand graphical representation, solutions for linear programming problems, understand differentiation, limits concept and the higher order derivatives, understand optimization problem solution, understand the basic nature of integral, rules of integration and their application.</a:t>
            </a:r>
            <a:endParaRPr lang="en-GB"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Course concepts and generalizations</a:t>
            </a:r>
            <a:endParaRPr lang="en-GB" sz="3600" u="sng" dirty="0">
              <a:solidFill>
                <a:schemeClr val="tx2"/>
              </a:solidFill>
            </a:endParaRPr>
          </a:p>
        </p:txBody>
      </p:sp>
      <p:sp>
        <p:nvSpPr>
          <p:cNvPr id="3" name="Content Placeholder 2"/>
          <p:cNvSpPr>
            <a:spLocks noGrp="1"/>
          </p:cNvSpPr>
          <p:nvPr>
            <p:ph idx="1"/>
          </p:nvPr>
        </p:nvSpPr>
        <p:spPr>
          <a:xfrm>
            <a:off x="457200" y="1495325"/>
            <a:ext cx="8229600" cy="4525963"/>
          </a:xfrm>
        </p:spPr>
        <p:txBody>
          <a:bodyPr>
            <a:normAutofit fontScale="92500"/>
          </a:bodyPr>
          <a:lstStyle/>
          <a:p>
            <a:pPr marL="514350" indent="-514350">
              <a:buFont typeface="+mj-lt"/>
              <a:buAutoNum type="arabicParenR"/>
            </a:pPr>
            <a:r>
              <a:rPr lang="en-GB" sz="2800" dirty="0"/>
              <a:t>Apply basic mathematical operations to solve problems</a:t>
            </a:r>
            <a:r>
              <a:rPr lang="en-GB" sz="2800" dirty="0" smtClean="0"/>
              <a:t>.</a:t>
            </a:r>
          </a:p>
          <a:p>
            <a:pPr marL="514350" indent="-514350">
              <a:buFont typeface="+mj-lt"/>
              <a:buAutoNum type="arabicParenR"/>
            </a:pPr>
            <a:r>
              <a:rPr lang="en-GB" sz="2800" dirty="0" smtClean="0"/>
              <a:t> </a:t>
            </a:r>
            <a:r>
              <a:rPr lang="en-GB" sz="2800" dirty="0"/>
              <a:t>Solve problems involving whole number, decimals, fractions, </a:t>
            </a:r>
            <a:r>
              <a:rPr lang="en-GB" sz="2800" dirty="0" smtClean="0"/>
              <a:t>percents, ratios</a:t>
            </a:r>
            <a:r>
              <a:rPr lang="en-GB" sz="2800" dirty="0"/>
              <a:t>, averages, and </a:t>
            </a:r>
            <a:r>
              <a:rPr lang="en-GB" sz="2800" dirty="0" smtClean="0"/>
              <a:t>proportions.</a:t>
            </a:r>
          </a:p>
          <a:p>
            <a:pPr marL="514350" indent="-514350">
              <a:buFont typeface="+mj-lt"/>
              <a:buAutoNum type="arabicParenR"/>
            </a:pPr>
            <a:r>
              <a:rPr lang="en-GB" sz="2800" dirty="0" smtClean="0"/>
              <a:t>Use </a:t>
            </a:r>
            <a:r>
              <a:rPr lang="en-GB" sz="2800" dirty="0"/>
              <a:t>algebraic operations to solve </a:t>
            </a:r>
            <a:r>
              <a:rPr lang="en-GB" sz="2800" dirty="0" smtClean="0"/>
              <a:t>problems.</a:t>
            </a:r>
          </a:p>
          <a:p>
            <a:pPr marL="514350" indent="-514350">
              <a:buFont typeface="+mj-lt"/>
              <a:buAutoNum type="arabicParenR"/>
            </a:pPr>
            <a:r>
              <a:rPr lang="en-GB" sz="2800" dirty="0" smtClean="0"/>
              <a:t>Use </a:t>
            </a:r>
            <a:r>
              <a:rPr lang="en-GB" sz="2800" dirty="0"/>
              <a:t>common international standards of measurement when </a:t>
            </a:r>
            <a:r>
              <a:rPr lang="en-GB" sz="2800" dirty="0" smtClean="0"/>
              <a:t>solving problems.</a:t>
            </a:r>
          </a:p>
          <a:p>
            <a:pPr marL="514350" indent="-514350">
              <a:buFont typeface="+mj-lt"/>
              <a:buAutoNum type="arabicParenR"/>
            </a:pPr>
            <a:r>
              <a:rPr lang="en-GB" sz="2800" dirty="0" smtClean="0"/>
              <a:t>Analyze </a:t>
            </a:r>
            <a:r>
              <a:rPr lang="en-GB" sz="2800" dirty="0"/>
              <a:t>and interpret data using common statistical </a:t>
            </a:r>
            <a:r>
              <a:rPr lang="en-GB" sz="2800" dirty="0" smtClean="0"/>
              <a:t>procedures.</a:t>
            </a:r>
          </a:p>
          <a:p>
            <a:pPr marL="514350" indent="-514350">
              <a:buFont typeface="+mj-lt"/>
              <a:buAutoNum type="arabicParenR"/>
            </a:pPr>
            <a:r>
              <a:rPr lang="en-GB" sz="2800" dirty="0" smtClean="0"/>
              <a:t>Use </a:t>
            </a:r>
            <a:r>
              <a:rPr lang="en-GB" sz="2800" dirty="0"/>
              <a:t>mathematical procedures to analyze and solve business problems.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u="sng" dirty="0" smtClean="0">
                <a:solidFill>
                  <a:schemeClr val="tx2"/>
                </a:solidFill>
              </a:rPr>
              <a:t>Course Outline</a:t>
            </a:r>
            <a:endParaRPr lang="en-US" dirty="0"/>
          </a:p>
        </p:txBody>
      </p:sp>
      <p:sp>
        <p:nvSpPr>
          <p:cNvPr id="3" name="Content Placeholder 2"/>
          <p:cNvSpPr>
            <a:spLocks noGrp="1"/>
          </p:cNvSpPr>
          <p:nvPr>
            <p:ph idx="1"/>
          </p:nvPr>
        </p:nvSpPr>
        <p:spPr/>
        <p:txBody>
          <a:bodyPr>
            <a:normAutofit fontScale="85000" lnSpcReduction="20000"/>
          </a:bodyPr>
          <a:lstStyle/>
          <a:p>
            <a:pPr algn="just">
              <a:buNone/>
            </a:pPr>
            <a:r>
              <a:rPr lang="en-US" dirty="0" smtClean="0"/>
              <a:t>Linear programming</a:t>
            </a:r>
          </a:p>
          <a:p>
            <a:pPr algn="just">
              <a:buNone/>
            </a:pPr>
            <a:r>
              <a:rPr lang="en-US" dirty="0" smtClean="0"/>
              <a:t>Graphical Method</a:t>
            </a:r>
          </a:p>
          <a:p>
            <a:pPr algn="just">
              <a:buNone/>
            </a:pPr>
            <a:r>
              <a:rPr lang="en-US" dirty="0" smtClean="0"/>
              <a:t>Simplex Method</a:t>
            </a:r>
          </a:p>
          <a:p>
            <a:pPr algn="just">
              <a:buNone/>
            </a:pPr>
            <a:r>
              <a:rPr lang="en-US" dirty="0" smtClean="0"/>
              <a:t>Special Phenomenon</a:t>
            </a:r>
          </a:p>
          <a:p>
            <a:pPr algn="just">
              <a:buNone/>
            </a:pPr>
            <a:r>
              <a:rPr lang="en-US" dirty="0" smtClean="0"/>
              <a:t>Computer Solution Method</a:t>
            </a:r>
          </a:p>
          <a:p>
            <a:pPr algn="just">
              <a:buNone/>
            </a:pPr>
            <a:r>
              <a:rPr lang="en-US" dirty="0" smtClean="0"/>
              <a:t>Dual Problem</a:t>
            </a:r>
          </a:p>
          <a:p>
            <a:pPr algn="just">
              <a:buNone/>
            </a:pPr>
            <a:r>
              <a:rPr lang="en-US" dirty="0" smtClean="0"/>
              <a:t>Transportation and Assignment Models</a:t>
            </a:r>
          </a:p>
          <a:p>
            <a:pPr algn="just">
              <a:buNone/>
            </a:pPr>
            <a:r>
              <a:rPr lang="en-US" dirty="0" smtClean="0"/>
              <a:t>Solutions to Transportation Models, Assignment Model and method of Solution</a:t>
            </a:r>
          </a:p>
          <a:p>
            <a:pPr algn="just">
              <a:buNone/>
            </a:pPr>
            <a:r>
              <a:rPr lang="en-US" dirty="0" smtClean="0"/>
              <a:t>Limits, Average Rate of change, Differentiation</a:t>
            </a:r>
          </a:p>
          <a:p>
            <a:pPr algn="just">
              <a:buNone/>
            </a:pPr>
            <a:r>
              <a:rPr lang="en-US" dirty="0" smtClean="0"/>
              <a:t>Additional Rules of Differentiation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solidFill>
                  <a:schemeClr val="tx2"/>
                </a:solidFill>
              </a:rPr>
              <a:t>Course Outline Cont’d...</a:t>
            </a:r>
            <a:endParaRPr lang="en-US" dirty="0"/>
          </a:p>
        </p:txBody>
      </p:sp>
      <p:sp>
        <p:nvSpPr>
          <p:cNvPr id="3" name="Content Placeholder 2"/>
          <p:cNvSpPr>
            <a:spLocks noGrp="1"/>
          </p:cNvSpPr>
          <p:nvPr>
            <p:ph idx="1"/>
          </p:nvPr>
        </p:nvSpPr>
        <p:spPr>
          <a:xfrm>
            <a:off x="457200" y="1672208"/>
            <a:ext cx="8229600" cy="4061048"/>
          </a:xfrm>
        </p:spPr>
        <p:txBody>
          <a:bodyPr>
            <a:normAutofit fontScale="85000" lnSpcReduction="20000"/>
          </a:bodyPr>
          <a:lstStyle/>
          <a:p>
            <a:pPr algn="just">
              <a:buNone/>
            </a:pPr>
            <a:r>
              <a:rPr lang="en-US" dirty="0" smtClean="0"/>
              <a:t>Optimization, Identification of Maxima and Minima</a:t>
            </a:r>
          </a:p>
          <a:p>
            <a:pPr algn="just">
              <a:buNone/>
            </a:pPr>
            <a:r>
              <a:rPr lang="en-US" dirty="0" smtClean="0"/>
              <a:t>Revenue, Cost, and Profit Applications</a:t>
            </a:r>
          </a:p>
          <a:p>
            <a:pPr algn="just">
              <a:buNone/>
            </a:pPr>
            <a:r>
              <a:rPr lang="en-US" dirty="0" smtClean="0"/>
              <a:t>Integration and Techniques of integration</a:t>
            </a:r>
          </a:p>
          <a:p>
            <a:pPr algn="just">
              <a:buNone/>
            </a:pPr>
            <a:r>
              <a:rPr lang="en-US" dirty="0" smtClean="0"/>
              <a:t>Definite integral, Applications of integral Calculus</a:t>
            </a:r>
          </a:p>
          <a:p>
            <a:pPr algn="just">
              <a:buNone/>
            </a:pPr>
            <a:r>
              <a:rPr lang="en-US" dirty="0" smtClean="0"/>
              <a:t>First order Differential Equations (Separable Variables and Linear equations)</a:t>
            </a:r>
          </a:p>
          <a:p>
            <a:pPr algn="just">
              <a:buNone/>
            </a:pPr>
            <a:r>
              <a:rPr lang="en-US" dirty="0" smtClean="0"/>
              <a:t>Mathematical Modeling using first order differential equations</a:t>
            </a:r>
          </a:p>
          <a:p>
            <a:pPr algn="just">
              <a:buNone/>
            </a:pPr>
            <a:r>
              <a:rPr lang="en-US" dirty="0" smtClean="0"/>
              <a:t>Functions of several variables, Partial Derivatives and its applications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908720"/>
            <a:ext cx="8229600" cy="1368152"/>
          </a:xfrm>
        </p:spPr>
        <p:txBody>
          <a:bodyPr>
            <a:normAutofit/>
          </a:bodyPr>
          <a:lstStyle/>
          <a:p>
            <a:pPr algn="l"/>
            <a:r>
              <a:rPr lang="en-GB" sz="3600" u="sng" dirty="0" smtClean="0">
                <a:solidFill>
                  <a:schemeClr val="accent1">
                    <a:lumMod val="50000"/>
                  </a:schemeClr>
                </a:solidFill>
              </a:rPr>
              <a:t>Chapter wise contents from </a:t>
            </a:r>
            <a:r>
              <a:rPr lang="en-GB" sz="3600" u="sng" dirty="0" err="1" smtClean="0">
                <a:solidFill>
                  <a:schemeClr val="accent1">
                    <a:lumMod val="50000"/>
                  </a:schemeClr>
                </a:solidFill>
              </a:rPr>
              <a:t>Budnick</a:t>
            </a:r>
            <a:r>
              <a:rPr lang="en-GB" sz="3600" dirty="0" smtClean="0">
                <a:solidFill>
                  <a:schemeClr val="accent1">
                    <a:lumMod val="50000"/>
                  </a:schemeClr>
                </a:solidFill>
              </a:rPr>
              <a:t>:</a:t>
            </a:r>
            <a:endParaRPr lang="en-GB" sz="3600" u="sng" dirty="0">
              <a:solidFill>
                <a:schemeClr val="tx2"/>
              </a:solidFill>
            </a:endParaRPr>
          </a:p>
        </p:txBody>
      </p:sp>
      <p:sp>
        <p:nvSpPr>
          <p:cNvPr id="3" name="Content Placeholder 2"/>
          <p:cNvSpPr>
            <a:spLocks noGrp="1"/>
          </p:cNvSpPr>
          <p:nvPr>
            <p:ph idx="1"/>
          </p:nvPr>
        </p:nvSpPr>
        <p:spPr>
          <a:xfrm>
            <a:off x="539552" y="2492896"/>
            <a:ext cx="8229600" cy="2681139"/>
          </a:xfrm>
        </p:spPr>
        <p:txBody>
          <a:bodyPr>
            <a:noAutofit/>
          </a:bodyPr>
          <a:lstStyle/>
          <a:p>
            <a:r>
              <a:rPr lang="en-GB" dirty="0" smtClean="0"/>
              <a:t>Chapter 10: Linear Programming</a:t>
            </a:r>
          </a:p>
          <a:p>
            <a:r>
              <a:rPr lang="en-GB" dirty="0" smtClean="0"/>
              <a:t>Chapter 11: The Simplex Method</a:t>
            </a:r>
          </a:p>
          <a:p>
            <a:r>
              <a:rPr lang="en-GB" dirty="0" smtClean="0"/>
              <a:t>Chapter 12: Transportation and Assignment 		      Models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Course Outline Cont’d...</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u="sng" dirty="0" smtClean="0"/>
              <a:t>THE CALCULUS</a:t>
            </a:r>
          </a:p>
          <a:p>
            <a:r>
              <a:rPr lang="en-GB" dirty="0" smtClean="0"/>
              <a:t>Chapter 15: Differentiation</a:t>
            </a:r>
          </a:p>
          <a:p>
            <a:r>
              <a:rPr lang="en-GB" dirty="0" smtClean="0"/>
              <a:t>Chapter 16: Optimization; Methodology</a:t>
            </a:r>
          </a:p>
          <a:p>
            <a:r>
              <a:rPr lang="en-GB" dirty="0" smtClean="0"/>
              <a:t>Chapter 17: Optimization; Applications</a:t>
            </a:r>
          </a:p>
          <a:p>
            <a:r>
              <a:rPr lang="en-GB" dirty="0" smtClean="0"/>
              <a:t>Chapter 18: Integral Calculus; An Introduction</a:t>
            </a:r>
          </a:p>
          <a:p>
            <a:r>
              <a:rPr lang="en-GB" dirty="0" smtClean="0"/>
              <a:t>Chapter 19: Integral Calculus; Applications</a:t>
            </a:r>
          </a:p>
          <a:p>
            <a:r>
              <a:rPr lang="en-GB" dirty="0" smtClean="0"/>
              <a:t>Chapter 20: Functions of Several Variables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Chapter 1</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Linear Programming</a:t>
            </a:r>
          </a:p>
          <a:p>
            <a:r>
              <a:rPr lang="en-GB" sz="4000" b="1" dirty="0" smtClean="0">
                <a:solidFill>
                  <a:schemeClr val="tx2"/>
                </a:solidFill>
              </a:rPr>
              <a:t>An Introduction</a:t>
            </a:r>
            <a:endParaRPr lang="en-GB" sz="4000" b="1" dirty="0">
              <a:solidFill>
                <a:schemeClr val="tx2"/>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Objectives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dirty="0" smtClean="0"/>
              <a:t>Provide an understanding of the structure and assumptions underlying linear programming models</a:t>
            </a:r>
          </a:p>
          <a:p>
            <a:r>
              <a:rPr lang="en-GB" dirty="0" smtClean="0"/>
              <a:t>Illustrate the graphical representation of linear inequalities</a:t>
            </a:r>
          </a:p>
          <a:p>
            <a:r>
              <a:rPr lang="en-GB" dirty="0" smtClean="0"/>
              <a:t>Provide an understanding of graphical solution procedures for linear programming models</a:t>
            </a:r>
          </a:p>
          <a:p>
            <a:r>
              <a:rPr lang="en-GB" dirty="0" smtClean="0"/>
              <a:t>Give examples of its applications</a:t>
            </a:r>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Main Topics</a:t>
            </a:r>
            <a:endParaRPr lang="en-GB" sz="3600" u="sng" dirty="0">
              <a:solidFill>
                <a:schemeClr val="tx2"/>
              </a:solidFill>
            </a:endParaRPr>
          </a:p>
        </p:txBody>
      </p:sp>
      <p:sp>
        <p:nvSpPr>
          <p:cNvPr id="3" name="Content Placeholder 2"/>
          <p:cNvSpPr>
            <a:spLocks noGrp="1"/>
          </p:cNvSpPr>
          <p:nvPr>
            <p:ph idx="1"/>
          </p:nvPr>
        </p:nvSpPr>
        <p:spPr/>
        <p:txBody>
          <a:bodyPr/>
          <a:lstStyle/>
          <a:p>
            <a:r>
              <a:rPr lang="en-GB" dirty="0" smtClean="0"/>
              <a:t>Basic concepts of Linear Programming</a:t>
            </a:r>
          </a:p>
          <a:p>
            <a:r>
              <a:rPr lang="en-GB" dirty="0" smtClean="0"/>
              <a:t>Graphical Solutions</a:t>
            </a:r>
          </a:p>
          <a:p>
            <a:r>
              <a:rPr lang="en-GB" dirty="0" smtClean="0"/>
              <a:t>Applications of Linear Programming</a:t>
            </a:r>
          </a:p>
          <a:p>
            <a:r>
              <a:rPr lang="en-GB" dirty="0" smtClean="0"/>
              <a:t>Applications in Business Industry</a:t>
            </a:r>
          </a:p>
          <a:p>
            <a:pPr>
              <a:buNone/>
            </a:pPr>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Basic Concepts</a:t>
            </a:r>
            <a:endParaRPr lang="en-GB" sz="3600" u="sng" dirty="0">
              <a:solidFill>
                <a:schemeClr val="tx2"/>
              </a:solidFill>
            </a:endParaRPr>
          </a:p>
        </p:txBody>
      </p:sp>
      <p:sp>
        <p:nvSpPr>
          <p:cNvPr id="3" name="Content Placeholder 2"/>
          <p:cNvSpPr>
            <a:spLocks noGrp="1"/>
          </p:cNvSpPr>
          <p:nvPr>
            <p:ph idx="1"/>
          </p:nvPr>
        </p:nvSpPr>
        <p:spPr>
          <a:xfrm>
            <a:off x="457200" y="1600200"/>
            <a:ext cx="8229600" cy="4709119"/>
          </a:xfrm>
        </p:spPr>
        <p:txBody>
          <a:bodyPr>
            <a:normAutofit fontScale="85000" lnSpcReduction="20000"/>
          </a:bodyPr>
          <a:lstStyle/>
          <a:p>
            <a:pPr>
              <a:buNone/>
            </a:pPr>
            <a:r>
              <a:rPr lang="en-GB" sz="2800" u="sng" dirty="0" smtClean="0">
                <a:solidFill>
                  <a:schemeClr val="tx2"/>
                </a:solidFill>
              </a:rPr>
              <a:t>Linear Programming (LP)</a:t>
            </a:r>
            <a:r>
              <a:rPr lang="en-GB" sz="2800" dirty="0" smtClean="0"/>
              <a:t> is a mathematical optimization technique.</a:t>
            </a:r>
          </a:p>
          <a:p>
            <a:pPr>
              <a:buNone/>
            </a:pPr>
            <a:r>
              <a:rPr lang="en-GB" sz="2800" dirty="0" smtClean="0"/>
              <a:t>By “</a:t>
            </a:r>
            <a:r>
              <a:rPr lang="en-GB" sz="2800" b="1" i="1" dirty="0" smtClean="0"/>
              <a:t>optimization</a:t>
            </a:r>
            <a:r>
              <a:rPr lang="en-GB" sz="2800" dirty="0" smtClean="0"/>
              <a:t>” we mean a method or procedure which attempts to maximize or minimize some objective, e.g., maximize profit or minimize cost</a:t>
            </a:r>
          </a:p>
          <a:p>
            <a:pPr>
              <a:buNone/>
            </a:pPr>
            <a:r>
              <a:rPr lang="en-GB" sz="2800" dirty="0" smtClean="0"/>
              <a:t>In any LP problem certain decisions need to be made, these are represented by </a:t>
            </a:r>
            <a:r>
              <a:rPr lang="en-GB" sz="2800" b="1" i="1" dirty="0" smtClean="0"/>
              <a:t>decision variables</a:t>
            </a:r>
            <a:r>
              <a:rPr lang="en-GB" sz="2800" b="1" dirty="0" smtClean="0"/>
              <a:t> x</a:t>
            </a:r>
            <a:endParaRPr lang="en-GB" sz="2800" u="sng" dirty="0" smtClean="0"/>
          </a:p>
          <a:p>
            <a:pPr>
              <a:buNone/>
            </a:pPr>
            <a:r>
              <a:rPr lang="en-GB" sz="2800" dirty="0" smtClean="0"/>
              <a:t>The basic structure of a LP problem is either to maximize or minimize an </a:t>
            </a:r>
            <a:r>
              <a:rPr lang="en-GB" sz="2800" b="1" i="1" dirty="0" smtClean="0"/>
              <a:t>objective function</a:t>
            </a:r>
            <a:r>
              <a:rPr lang="en-GB" sz="2800" i="1" dirty="0" smtClean="0"/>
              <a:t> </a:t>
            </a:r>
            <a:r>
              <a:rPr lang="en-GB" sz="2800" dirty="0" smtClean="0"/>
              <a:t>while satisfying a set of </a:t>
            </a:r>
            <a:r>
              <a:rPr lang="en-GB" sz="2800" b="1" i="1" dirty="0" smtClean="0"/>
              <a:t>constraints.</a:t>
            </a:r>
            <a:endParaRPr lang="en-GB" sz="2800" i="1" dirty="0" smtClean="0"/>
          </a:p>
          <a:p>
            <a:pPr>
              <a:buNone/>
            </a:pPr>
            <a:r>
              <a:rPr lang="en-GB" sz="2800" b="1" i="1" dirty="0" smtClean="0"/>
              <a:t>Objective function </a:t>
            </a:r>
            <a:r>
              <a:rPr lang="en-GB" sz="2800" dirty="0" smtClean="0"/>
              <a:t>is the mathematical representation of overall goal stated as a function of decision variables x – examples are profit levels, total revenue, total cost, pollution levels, market share etc.</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a:buNone/>
            </a:pPr>
            <a:r>
              <a:rPr lang="en-GB" sz="2800" dirty="0" smtClean="0"/>
              <a:t>The </a:t>
            </a:r>
            <a:r>
              <a:rPr lang="en-GB" sz="2800" b="1" i="1" dirty="0" smtClean="0"/>
              <a:t>Constraints</a:t>
            </a:r>
            <a:r>
              <a:rPr lang="en-GB" sz="2800" dirty="0" smtClean="0"/>
              <a:t>, also stated in terms of x, are conditions that must be satisfied when determining levels for the decision variables. They can be represented by equations or by inequalities (≤ and/or ≥ types).</a:t>
            </a:r>
          </a:p>
          <a:p>
            <a:pPr>
              <a:buNone/>
            </a:pPr>
            <a:r>
              <a:rPr lang="en-GB" sz="2800" dirty="0" smtClean="0"/>
              <a:t>The term LINEAR is due to the fact that all functions and constraints in the problem are linear.</a:t>
            </a:r>
          </a:p>
          <a:p>
            <a:pPr>
              <a:buNone/>
            </a:pPr>
            <a:r>
              <a:rPr lang="en-GB" sz="2800" dirty="0" smtClean="0"/>
              <a:t>A simple Linear Programming Problem is:</a:t>
            </a:r>
            <a:endParaRPr lang="en-GB" sz="2800" dirty="0"/>
          </a:p>
          <a:p>
            <a:pPr>
              <a:buNone/>
            </a:pPr>
            <a:endParaRPr lang="en-GB" sz="2800" dirty="0" smtClean="0"/>
          </a:p>
          <a:p>
            <a:pPr>
              <a:buNone/>
            </a:pPr>
            <a:endParaRPr lang="en-GB" sz="2800" dirty="0"/>
          </a:p>
          <a:p>
            <a:pPr>
              <a:buNone/>
            </a:pPr>
            <a:endParaRPr lang="en-GB"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a:buNone/>
            </a:pPr>
            <a:r>
              <a:rPr lang="en-GB" sz="2800" u="sng" dirty="0" smtClean="0">
                <a:solidFill>
                  <a:schemeClr val="tx2"/>
                </a:solidFill>
              </a:rPr>
              <a:t>A Scenario (an LP example)</a:t>
            </a:r>
            <a:r>
              <a:rPr lang="en-GB" sz="2800" dirty="0" smtClean="0">
                <a:solidFill>
                  <a:schemeClr val="tx2"/>
                </a:solidFill>
              </a:rPr>
              <a:t> </a:t>
            </a:r>
            <a:r>
              <a:rPr lang="en-GB" sz="2800" dirty="0" smtClean="0"/>
              <a:t>A firm manufactures two products, each of which must be processed through two departments 1 and 2.</a:t>
            </a:r>
          </a:p>
          <a:p>
            <a:pPr>
              <a:buNone/>
            </a:pPr>
            <a:endParaRPr lang="en-GB" sz="2800" dirty="0" smtClean="0"/>
          </a:p>
          <a:p>
            <a:pPr>
              <a:buNone/>
            </a:pPr>
            <a:endParaRPr lang="en-GB" sz="2800" dirty="0" smtClean="0"/>
          </a:p>
          <a:p>
            <a:pPr>
              <a:buNone/>
            </a:pPr>
            <a:endParaRPr lang="en-GB" sz="2800" dirty="0" smtClean="0"/>
          </a:p>
          <a:p>
            <a:pPr>
              <a:buNone/>
            </a:pPr>
            <a:endParaRPr lang="en-GB" sz="2800" dirty="0" smtClean="0"/>
          </a:p>
          <a:p>
            <a:pPr>
              <a:buNone/>
            </a:pPr>
            <a:r>
              <a:rPr lang="en-GB" sz="2800" dirty="0" smtClean="0"/>
              <a:t>If x  and x  are the number of units produced and sold, resp., of product A and B, then the total profit ‘z’ is</a:t>
            </a:r>
          </a:p>
          <a:p>
            <a:pPr algn="ctr">
              <a:buNone/>
            </a:pPr>
            <a:r>
              <a:rPr lang="en-GB" sz="2800" dirty="0" smtClean="0"/>
              <a:t>z = 5x  + 6x</a:t>
            </a:r>
            <a:endParaRPr lang="en-GB" sz="2800" dirty="0"/>
          </a:p>
        </p:txBody>
      </p:sp>
      <p:graphicFrame>
        <p:nvGraphicFramePr>
          <p:cNvPr id="4" name="Table 3"/>
          <p:cNvGraphicFramePr>
            <a:graphicFrameLocks noGrp="1"/>
          </p:cNvGraphicFramePr>
          <p:nvPr/>
        </p:nvGraphicFramePr>
        <p:xfrm>
          <a:off x="1475656" y="2132856"/>
          <a:ext cx="6096000" cy="175260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endParaRPr lang="en-US" dirty="0"/>
                    </a:p>
                  </a:txBody>
                  <a:tcPr/>
                </a:tc>
                <a:tc>
                  <a:txBody>
                    <a:bodyPr/>
                    <a:lstStyle/>
                    <a:p>
                      <a:r>
                        <a:rPr lang="en-US" dirty="0" smtClean="0"/>
                        <a:t>Product A</a:t>
                      </a:r>
                      <a:endParaRPr lang="en-US" dirty="0"/>
                    </a:p>
                  </a:txBody>
                  <a:tcPr/>
                </a:tc>
                <a:tc>
                  <a:txBody>
                    <a:bodyPr/>
                    <a:lstStyle/>
                    <a:p>
                      <a:r>
                        <a:rPr lang="en-US" dirty="0" smtClean="0"/>
                        <a:t>Product B</a:t>
                      </a:r>
                      <a:endParaRPr lang="en-US" dirty="0"/>
                    </a:p>
                  </a:txBody>
                  <a:tcPr/>
                </a:tc>
                <a:tc>
                  <a:txBody>
                    <a:bodyPr/>
                    <a:lstStyle/>
                    <a:p>
                      <a:r>
                        <a:rPr lang="en-US" dirty="0" smtClean="0"/>
                        <a:t>Weekly</a:t>
                      </a:r>
                      <a:r>
                        <a:rPr lang="en-US" baseline="0" dirty="0" smtClean="0"/>
                        <a:t> Labor Capacity</a:t>
                      </a:r>
                      <a:endParaRPr lang="en-US" dirty="0"/>
                    </a:p>
                  </a:txBody>
                  <a:tcPr/>
                </a:tc>
              </a:tr>
              <a:tr h="370840">
                <a:tc>
                  <a:txBody>
                    <a:bodyPr/>
                    <a:lstStyle/>
                    <a:p>
                      <a:r>
                        <a:rPr lang="en-US" dirty="0" smtClean="0"/>
                        <a:t>Department 1</a:t>
                      </a:r>
                      <a:endParaRPr lang="en-US" dirty="0"/>
                    </a:p>
                  </a:txBody>
                  <a:tcPr/>
                </a:tc>
                <a:tc>
                  <a:txBody>
                    <a:bodyPr/>
                    <a:lstStyle/>
                    <a:p>
                      <a:r>
                        <a:rPr lang="en-US" dirty="0" smtClean="0"/>
                        <a:t>3 h per unit</a:t>
                      </a:r>
                      <a:endParaRPr lang="en-US" dirty="0"/>
                    </a:p>
                  </a:txBody>
                  <a:tcPr/>
                </a:tc>
                <a:tc>
                  <a:txBody>
                    <a:bodyPr/>
                    <a:lstStyle/>
                    <a:p>
                      <a:r>
                        <a:rPr lang="en-US" dirty="0" smtClean="0"/>
                        <a:t>2 h per unit</a:t>
                      </a:r>
                      <a:endParaRPr lang="en-US" dirty="0"/>
                    </a:p>
                  </a:txBody>
                  <a:tcPr/>
                </a:tc>
                <a:tc>
                  <a:txBody>
                    <a:bodyPr/>
                    <a:lstStyle/>
                    <a:p>
                      <a:r>
                        <a:rPr lang="en-US" dirty="0" smtClean="0"/>
                        <a:t>120 h</a:t>
                      </a:r>
                      <a:endParaRPr lang="en-US" dirty="0"/>
                    </a:p>
                  </a:txBody>
                  <a:tcPr/>
                </a:tc>
              </a:tr>
              <a:tr h="370840">
                <a:tc>
                  <a:txBody>
                    <a:bodyPr/>
                    <a:lstStyle/>
                    <a:p>
                      <a:r>
                        <a:rPr lang="en-US" dirty="0" smtClean="0"/>
                        <a:t>Department 2</a:t>
                      </a:r>
                      <a:endParaRPr lang="en-US" dirty="0"/>
                    </a:p>
                  </a:txBody>
                  <a:tcPr/>
                </a:tc>
                <a:tc>
                  <a:txBody>
                    <a:bodyPr/>
                    <a:lstStyle/>
                    <a:p>
                      <a:r>
                        <a:rPr lang="en-US" dirty="0" smtClean="0"/>
                        <a:t>4 h per unit</a:t>
                      </a:r>
                      <a:endParaRPr lang="en-US" dirty="0"/>
                    </a:p>
                  </a:txBody>
                  <a:tcPr/>
                </a:tc>
                <a:tc>
                  <a:txBody>
                    <a:bodyPr/>
                    <a:lstStyle/>
                    <a:p>
                      <a:r>
                        <a:rPr lang="en-US" dirty="0" smtClean="0"/>
                        <a:t>6 h per unit</a:t>
                      </a:r>
                      <a:endParaRPr lang="en-US" dirty="0"/>
                    </a:p>
                  </a:txBody>
                  <a:tcPr/>
                </a:tc>
                <a:tc>
                  <a:txBody>
                    <a:bodyPr/>
                    <a:lstStyle/>
                    <a:p>
                      <a:r>
                        <a:rPr lang="en-US" dirty="0" smtClean="0"/>
                        <a:t>260 h</a:t>
                      </a:r>
                      <a:endParaRPr lang="en-US" dirty="0"/>
                    </a:p>
                  </a:txBody>
                  <a:tcPr/>
                </a:tc>
              </a:tr>
              <a:tr h="370840">
                <a:tc>
                  <a:txBody>
                    <a:bodyPr/>
                    <a:lstStyle/>
                    <a:p>
                      <a:r>
                        <a:rPr lang="en-US" dirty="0" smtClean="0"/>
                        <a:t>Profit Margins</a:t>
                      </a:r>
                      <a:endParaRPr lang="en-US" dirty="0"/>
                    </a:p>
                  </a:txBody>
                  <a:tcPr/>
                </a:tc>
                <a:tc>
                  <a:txBody>
                    <a:bodyPr/>
                    <a:lstStyle/>
                    <a:p>
                      <a:r>
                        <a:rPr lang="en-US" dirty="0" smtClean="0"/>
                        <a:t>$5 per unit</a:t>
                      </a:r>
                      <a:endParaRPr lang="en-US" dirty="0"/>
                    </a:p>
                  </a:txBody>
                  <a:tcPr/>
                </a:tc>
                <a:tc>
                  <a:txBody>
                    <a:bodyPr/>
                    <a:lstStyle/>
                    <a:p>
                      <a:r>
                        <a:rPr lang="en-US" dirty="0" smtClean="0"/>
                        <a:t>$6 per unit</a:t>
                      </a:r>
                      <a:endParaRPr lang="en-US" dirty="0"/>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544616"/>
          </a:xfrm>
        </p:spPr>
        <p:txBody>
          <a:bodyPr>
            <a:normAutofit lnSpcReduction="10000"/>
          </a:bodyPr>
          <a:lstStyle/>
          <a:p>
            <a:pPr marL="514350" indent="-514350">
              <a:buNone/>
            </a:pPr>
            <a:r>
              <a:rPr lang="en-GB" sz="2800" dirty="0" smtClean="0"/>
              <a:t>The restrictions in deciding the units produced are given by the inequalities:</a:t>
            </a:r>
          </a:p>
          <a:p>
            <a:pPr marL="514350" indent="-514350" algn="ctr">
              <a:buNone/>
            </a:pPr>
            <a:r>
              <a:rPr lang="en-GB" sz="2800" dirty="0" smtClean="0"/>
              <a:t>3x  + 2x  ≤ 120   (Department 1)</a:t>
            </a:r>
          </a:p>
          <a:p>
            <a:pPr marL="514350" indent="-514350" algn="ctr">
              <a:buNone/>
            </a:pPr>
            <a:r>
              <a:rPr lang="en-GB" sz="2800" dirty="0" smtClean="0"/>
              <a:t>4x  + 6x  ≤ 260   (Department 1)</a:t>
            </a:r>
          </a:p>
          <a:p>
            <a:pPr marL="514350" indent="-514350">
              <a:buNone/>
            </a:pPr>
            <a:r>
              <a:rPr lang="en-GB" sz="2800" dirty="0" smtClean="0"/>
              <a:t>We also know that x  and x  can’t be negative.</a:t>
            </a:r>
          </a:p>
          <a:p>
            <a:pPr marL="514350" indent="-514350">
              <a:buNone/>
            </a:pPr>
            <a:r>
              <a:rPr lang="en-GB" sz="2800" dirty="0" smtClean="0"/>
              <a:t>So the LP model which represents the stated problem is:</a:t>
            </a:r>
          </a:p>
          <a:p>
            <a:pPr marL="514350" indent="-514350" algn="ctr">
              <a:buNone/>
            </a:pPr>
            <a:r>
              <a:rPr lang="en-GB" sz="2800" dirty="0" smtClean="0"/>
              <a:t>Maximize         z = 5x  + 6x</a:t>
            </a:r>
          </a:p>
          <a:p>
            <a:pPr marL="514350" indent="-514350" algn="ctr">
              <a:buNone/>
            </a:pPr>
            <a:r>
              <a:rPr lang="en-GB" sz="2800" dirty="0" smtClean="0"/>
              <a:t>		Subject to	3x  + 2x  ≤ 120	(1)</a:t>
            </a:r>
          </a:p>
          <a:p>
            <a:pPr marL="514350" indent="-514350" algn="ctr">
              <a:buNone/>
            </a:pPr>
            <a:r>
              <a:rPr lang="en-GB" sz="2800" dirty="0" smtClean="0"/>
              <a:t>				4x  + 6x  ≤ 260	(2)</a:t>
            </a:r>
          </a:p>
          <a:p>
            <a:pPr marL="514350" indent="-514350" algn="ctr">
              <a:buNone/>
            </a:pPr>
            <a:r>
              <a:rPr lang="en-GB" sz="2800" dirty="0" smtClean="0"/>
              <a:t>					x  ≥ 0		(3)</a:t>
            </a:r>
          </a:p>
          <a:p>
            <a:pPr marL="514350" indent="-514350" algn="ctr">
              <a:buNone/>
            </a:pPr>
            <a:r>
              <a:rPr lang="en-GB" sz="2800" dirty="0" smtClean="0"/>
              <a:t>					x  ≥ 0		(4)</a:t>
            </a:r>
          </a:p>
          <a:p>
            <a:pPr marL="514350" indent="-514350" algn="ctr">
              <a:buNone/>
            </a:pPr>
            <a:endParaRPr lang="en-GB" sz="28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a:buNone/>
            </a:pPr>
            <a:r>
              <a:rPr lang="en-GB" sz="2800" dirty="0" smtClean="0"/>
              <a:t>Inequalities (1) and (2) are called </a:t>
            </a:r>
            <a:r>
              <a:rPr lang="en-GB" sz="2800" b="1" i="1" dirty="0" smtClean="0"/>
              <a:t>structural constraints,</a:t>
            </a:r>
            <a:r>
              <a:rPr lang="en-GB" sz="2800" dirty="0" smtClean="0"/>
              <a:t> while (3) and (4) are </a:t>
            </a:r>
            <a:r>
              <a:rPr lang="en-GB" sz="2800" b="1" i="1" dirty="0" smtClean="0"/>
              <a:t>non-negativity constraints.</a:t>
            </a:r>
          </a:p>
          <a:p>
            <a:pPr>
              <a:buNone/>
            </a:pPr>
            <a:endParaRPr lang="en-GB" sz="2800" dirty="0" smtClean="0"/>
          </a:p>
          <a:p>
            <a:pPr>
              <a:buNone/>
            </a:pPr>
            <a:r>
              <a:rPr lang="en-GB" sz="2800" dirty="0" smtClean="0"/>
              <a:t>Note that the function z is our objective function that needs to be maximized.</a:t>
            </a:r>
          </a:p>
          <a:p>
            <a:pPr>
              <a:buNone/>
            </a:pPr>
            <a:endParaRPr lang="en-GB"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Graphical Solutions</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When a LP model is stated in terms of 2 decision variables, it can be solved by graphical methods.</a:t>
            </a:r>
          </a:p>
          <a:p>
            <a:pPr>
              <a:buNone/>
            </a:pPr>
            <a:endParaRPr lang="en-GB" sz="2800" dirty="0" smtClean="0"/>
          </a:p>
          <a:p>
            <a:pPr marL="514350" indent="-514350">
              <a:buNone/>
            </a:pPr>
            <a:r>
              <a:rPr lang="en-GB" sz="2800" dirty="0" smtClean="0"/>
              <a:t>Before discussing the </a:t>
            </a:r>
            <a:r>
              <a:rPr lang="en-GB" sz="2800" u="sng" dirty="0" smtClean="0"/>
              <a:t>graphical solution method</a:t>
            </a:r>
            <a:r>
              <a:rPr lang="en-GB" sz="2800" dirty="0" smtClean="0"/>
              <a:t>, we will discuss the </a:t>
            </a:r>
            <a:r>
              <a:rPr lang="en-GB" sz="2800" u="sng" dirty="0" smtClean="0"/>
              <a:t>graphics of linear inequalities</a:t>
            </a:r>
            <a:r>
              <a:rPr lang="en-GB" sz="2800" dirty="0" smtClean="0"/>
              <a:t>.</a:t>
            </a:r>
            <a:endParaRPr lang="en-GB" sz="2800" u="sng" dirty="0"/>
          </a:p>
          <a:p>
            <a:pPr marL="514350" indent="-514350">
              <a:buFont typeface="+mj-lt"/>
              <a:buAutoNum type="arabicParenR"/>
            </a:pPr>
            <a:endParaRPr lang="en-GB" sz="2800" dirty="0" smtClean="0"/>
          </a:p>
          <a:p>
            <a:pPr marL="514350" indent="-514350">
              <a:buFont typeface="+mj-lt"/>
              <a:buAutoNum type="arabicParenR"/>
            </a:pPr>
            <a:endParaRPr lang="en-GB" sz="2800" dirty="0" smtClean="0"/>
          </a:p>
          <a:p>
            <a:pPr>
              <a:buNone/>
            </a:pPr>
            <a:endParaRPr lang="en-GB"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Graphics of Linear Inequalities</a:t>
            </a:r>
            <a:endParaRPr lang="en-GB" sz="3600" u="sng" dirty="0">
              <a:solidFill>
                <a:schemeClr val="tx2"/>
              </a:solidFill>
            </a:endParaRPr>
          </a:p>
        </p:txBody>
      </p:sp>
      <p:sp>
        <p:nvSpPr>
          <p:cNvPr id="3" name="Content Placeholder 2"/>
          <p:cNvSpPr>
            <a:spLocks noGrp="1"/>
          </p:cNvSpPr>
          <p:nvPr>
            <p:ph idx="1"/>
          </p:nvPr>
        </p:nvSpPr>
        <p:spPr>
          <a:xfrm>
            <a:off x="457200" y="1600200"/>
            <a:ext cx="8363272" cy="4525963"/>
          </a:xfrm>
        </p:spPr>
        <p:txBody>
          <a:bodyPr>
            <a:normAutofit/>
          </a:bodyPr>
          <a:lstStyle/>
          <a:p>
            <a:pPr marL="514350" indent="-514350">
              <a:buNone/>
            </a:pPr>
            <a:endParaRPr lang="en-GB" sz="2800" dirty="0" smtClean="0"/>
          </a:p>
          <a:p>
            <a:pPr marL="514350" indent="-514350">
              <a:buFont typeface="+mj-lt"/>
              <a:buAutoNum type="arabicParenR" startAt="2"/>
            </a:pPr>
            <a:endParaRPr lang="en-GB" sz="2800" dirty="0" smtClean="0"/>
          </a:p>
          <a:p>
            <a:pPr>
              <a:buNone/>
            </a:pPr>
            <a:endParaRPr lang="en-GB" sz="2800" dirty="0" smtClean="0"/>
          </a:p>
          <a:p>
            <a:pPr>
              <a:buNone/>
            </a:pPr>
            <a:endParaRPr lang="en-GB" sz="2800" dirty="0" smtClean="0"/>
          </a:p>
          <a:p>
            <a:pPr>
              <a:buNone/>
            </a:pPr>
            <a:endParaRPr lang="en-GB" sz="2800" dirty="0" smtClean="0"/>
          </a:p>
          <a:p>
            <a:pPr>
              <a:buNone/>
            </a:pPr>
            <a:endParaRPr lang="en-GB" sz="2800" dirty="0" smtClean="0"/>
          </a:p>
          <a:p>
            <a:pPr marL="514350" indent="-514350">
              <a:buAutoNum type="arabicPeriod"/>
            </a:pPr>
            <a:r>
              <a:rPr lang="en-GB" sz="2800" dirty="0" smtClean="0"/>
              <a:t>Graphs the boundary which represents the equation.</a:t>
            </a:r>
          </a:p>
          <a:p>
            <a:pPr marL="514350" indent="-514350">
              <a:buAutoNum type="arabicPeriod"/>
            </a:pPr>
            <a:r>
              <a:rPr lang="en-GB" sz="2800" dirty="0" smtClean="0"/>
              <a:t>Determine the side that satisfy the strict inequality.</a:t>
            </a:r>
            <a:endParaRPr lang="en-GB"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Or you can do this...</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marL="514350" indent="-514350">
              <a:buNone/>
            </a:pPr>
            <a:r>
              <a:rPr lang="en-GB" sz="2800" dirty="0" smtClean="0"/>
              <a:t>Given the inequality of the form </a:t>
            </a:r>
            <a:r>
              <a:rPr lang="en-GB" sz="2800" dirty="0" err="1" smtClean="0"/>
              <a:t>ax+by</a:t>
            </a:r>
            <a:r>
              <a:rPr lang="en-GB" sz="2800" dirty="0" smtClean="0"/>
              <a:t> ≤ c (or ≥ c), solve for the slope-intercept form of the inequality. If the inequality has the form</a:t>
            </a:r>
          </a:p>
          <a:p>
            <a:pPr marL="514350" indent="-514350">
              <a:buAutoNum type="arabicPeriod"/>
            </a:pPr>
            <a:r>
              <a:rPr lang="en-GB" sz="2800" dirty="0" smtClean="0"/>
              <a:t>y ≤  		, the corresponding half-space lies 			  below the boundary line.</a:t>
            </a:r>
          </a:p>
          <a:p>
            <a:pPr marL="514350" indent="-514350">
              <a:buAutoNum type="arabicPeriod"/>
            </a:pPr>
            <a:r>
              <a:rPr lang="en-GB" sz="2800" dirty="0" smtClean="0"/>
              <a:t>y ≥		, the corresponding half-space lies 			  above the boundary line.</a:t>
            </a:r>
            <a:endParaRPr lang="en-GB" sz="2800" dirty="0"/>
          </a:p>
          <a:p>
            <a:pPr marL="514350" indent="-514350">
              <a:buFont typeface="+mj-lt"/>
              <a:buAutoNum type="arabicParenR"/>
            </a:pPr>
            <a:endParaRPr lang="en-GB" sz="2800" dirty="0" smtClean="0"/>
          </a:p>
          <a:p>
            <a:pPr marL="514350" indent="-514350">
              <a:buNone/>
            </a:pPr>
            <a:endParaRPr lang="en-GB" sz="2800" dirty="0" smtClean="0"/>
          </a:p>
          <a:p>
            <a:pPr>
              <a:buNone/>
            </a:pPr>
            <a:endParaRPr lang="en-GB"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System of Linear Inequalities</a:t>
            </a:r>
            <a:endParaRPr lang="en-GB" sz="3600" u="sng" dirty="0"/>
          </a:p>
        </p:txBody>
      </p:sp>
      <p:sp>
        <p:nvSpPr>
          <p:cNvPr id="3" name="Content Placeholder 2"/>
          <p:cNvSpPr>
            <a:spLocks noGrp="1"/>
          </p:cNvSpPr>
          <p:nvPr>
            <p:ph idx="1"/>
          </p:nvPr>
        </p:nvSpPr>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Cont’d...</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endParaRPr lang="en-GB" sz="280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Review of Today’s Lecture</a:t>
            </a:r>
            <a:r>
              <a:rPr lang="en-GB" sz="3600" u="sng" dirty="0" smtClean="0"/>
              <a:t> </a:t>
            </a:r>
            <a:endParaRPr lang="en-GB" sz="3600" u="sng" dirty="0"/>
          </a:p>
        </p:txBody>
      </p:sp>
      <p:sp>
        <p:nvSpPr>
          <p:cNvPr id="3" name="Content Placeholder 2"/>
          <p:cNvSpPr>
            <a:spLocks noGrp="1"/>
          </p:cNvSpPr>
          <p:nvPr>
            <p:ph idx="1"/>
          </p:nvPr>
        </p:nvSpPr>
        <p:spPr/>
        <p:txBody>
          <a:bodyPr/>
          <a:lstStyle/>
          <a:p>
            <a:r>
              <a:rPr lang="en-GB" dirty="0" smtClean="0"/>
              <a:t>Basic concepts of Linear Programming Problem and it’s Modelling.</a:t>
            </a:r>
          </a:p>
          <a:p>
            <a:r>
              <a:rPr lang="en-GB" dirty="0" smtClean="0"/>
              <a:t>Graphical Solution of Inequalities</a:t>
            </a:r>
          </a:p>
          <a:p>
            <a:r>
              <a:rPr lang="en-GB" dirty="0" smtClean="0"/>
              <a:t>Graphical Solutions of LP problem</a:t>
            </a:r>
          </a:p>
          <a:p>
            <a:r>
              <a:rPr lang="en-GB" dirty="0" smtClean="0"/>
              <a:t>We Covered Sec 10.1 and 10.2</a:t>
            </a:r>
          </a:p>
          <a:p>
            <a:r>
              <a:rPr lang="en-GB" dirty="0" smtClean="0"/>
              <a:t>Next time, we will continue with 10.2 and 10.3 to wrap up this chapter.</a:t>
            </a:r>
            <a:endParaRPr lang="en-GB"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1260</TotalTime>
  <Words>873</Words>
  <Application>Microsoft Office PowerPoint</Application>
  <PresentationFormat>On-screen Show (4:3)</PresentationFormat>
  <Paragraphs>152</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MTH109  Business Mathematics II</vt:lpstr>
      <vt:lpstr>Slide 2</vt:lpstr>
      <vt:lpstr>Books </vt:lpstr>
      <vt:lpstr>Grading</vt:lpstr>
      <vt:lpstr>Course Objectives</vt:lpstr>
      <vt:lpstr>Course concepts and generalizations</vt:lpstr>
      <vt:lpstr>Course Outline</vt:lpstr>
      <vt:lpstr>Course Outline Cont’d...</vt:lpstr>
      <vt:lpstr>Chapter wise contents from Budnick:</vt:lpstr>
      <vt:lpstr>Course Outline Cont’d...</vt:lpstr>
      <vt:lpstr>Chapter 1</vt:lpstr>
      <vt:lpstr>Objectives </vt:lpstr>
      <vt:lpstr>Main Topics</vt:lpstr>
      <vt:lpstr>Basic Concepts</vt:lpstr>
      <vt:lpstr>Slide 15</vt:lpstr>
      <vt:lpstr>Slide 16</vt:lpstr>
      <vt:lpstr>Slide 17</vt:lpstr>
      <vt:lpstr>Slide 18</vt:lpstr>
      <vt:lpstr>Graphical Solutions</vt:lpstr>
      <vt:lpstr>Graphics of Linear Inequalities</vt:lpstr>
      <vt:lpstr>Or you can do this...</vt:lpstr>
      <vt:lpstr>Examples </vt:lpstr>
      <vt:lpstr>System of Linear Inequalities</vt:lpstr>
      <vt:lpstr>Cont’d... </vt:lpstr>
      <vt:lpstr>Slide 25</vt:lpstr>
      <vt:lpstr>Slide 26</vt:lpstr>
      <vt:lpstr>Slide 27</vt:lpstr>
      <vt:lpstr>Slide 28</vt:lpstr>
      <vt:lpstr>Review of Today’s Lecture </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MTH108 Business Mathematics I</dc:title>
  <dc:creator>Tazeen athar</dc:creator>
  <cp:lastModifiedBy>NTS</cp:lastModifiedBy>
  <cp:revision>146</cp:revision>
  <dcterms:created xsi:type="dcterms:W3CDTF">2012-06-13T07:25:30Z</dcterms:created>
  <dcterms:modified xsi:type="dcterms:W3CDTF">2012-08-08T09:11:32Z</dcterms:modified>
</cp:coreProperties>
</file>