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6" r:id="rId19"/>
    <p:sldId id="277" r:id="rId20"/>
    <p:sldId id="278" r:id="rId21"/>
    <p:sldId id="279" r:id="rId22"/>
    <p:sldId id="273" r:id="rId23"/>
    <p:sldId id="274" r:id="rId24"/>
    <p:sldId id="275" r:id="rId25"/>
    <p:sldId id="280" r:id="rId26"/>
    <p:sldId id="281" r:id="rId27"/>
    <p:sldId id="286" r:id="rId28"/>
    <p:sldId id="287" r:id="rId29"/>
    <p:sldId id="282" r:id="rId30"/>
    <p:sldId id="283" r:id="rId31"/>
    <p:sldId id="284" r:id="rId32"/>
    <p:sldId id="285" r:id="rId33"/>
    <p:sldId id="288" r:id="rId34"/>
    <p:sldId id="290" r:id="rId35"/>
    <p:sldId id="293" r:id="rId36"/>
    <p:sldId id="291" r:id="rId37"/>
    <p:sldId id="292" r:id="rId38"/>
    <p:sldId id="289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B13CFC-9ABA-4639-A050-AB020D5EC8C9}" type="datetimeFigureOut">
              <a:rPr lang="en-US" smtClean="0"/>
              <a:pPr/>
              <a:t>5/25/2012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1C672E-D011-4FED-AF7B-B37F1E8711E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1C672E-D011-4FED-AF7B-B37F1E8711E1}" type="slidenum">
              <a:rPr lang="en-GB" smtClean="0"/>
              <a:pPr/>
              <a:t>22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5E85-F254-421E-8B43-796572A66953}" type="datetimeFigureOut">
              <a:rPr lang="en-US" smtClean="0"/>
              <a:pPr/>
              <a:t>5/25/2012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E286-9AD3-4E30-9DF9-F51A385B47D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5E85-F254-421E-8B43-796572A66953}" type="datetimeFigureOut">
              <a:rPr lang="en-US" smtClean="0"/>
              <a:pPr/>
              <a:t>5/25/2012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E286-9AD3-4E30-9DF9-F51A385B47D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5E85-F254-421E-8B43-796572A66953}" type="datetimeFigureOut">
              <a:rPr lang="en-US" smtClean="0"/>
              <a:pPr/>
              <a:t>5/25/2012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E286-9AD3-4E30-9DF9-F51A385B47D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5E85-F254-421E-8B43-796572A66953}" type="datetimeFigureOut">
              <a:rPr lang="en-US" smtClean="0"/>
              <a:pPr/>
              <a:t>5/25/2012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E286-9AD3-4E30-9DF9-F51A385B47D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5E85-F254-421E-8B43-796572A66953}" type="datetimeFigureOut">
              <a:rPr lang="en-US" smtClean="0"/>
              <a:pPr/>
              <a:t>5/25/2012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E286-9AD3-4E30-9DF9-F51A385B47D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5E85-F254-421E-8B43-796572A66953}" type="datetimeFigureOut">
              <a:rPr lang="en-US" smtClean="0"/>
              <a:pPr/>
              <a:t>5/25/2012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E286-9AD3-4E30-9DF9-F51A385B47D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5E85-F254-421E-8B43-796572A66953}" type="datetimeFigureOut">
              <a:rPr lang="en-US" smtClean="0"/>
              <a:pPr/>
              <a:t>5/25/2012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E286-9AD3-4E30-9DF9-F51A385B47D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5E85-F254-421E-8B43-796572A66953}" type="datetimeFigureOut">
              <a:rPr lang="en-US" smtClean="0"/>
              <a:pPr/>
              <a:t>5/25/2012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E286-9AD3-4E30-9DF9-F51A385B47D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5E85-F254-421E-8B43-796572A66953}" type="datetimeFigureOut">
              <a:rPr lang="en-US" smtClean="0"/>
              <a:pPr/>
              <a:t>5/25/2012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E286-9AD3-4E30-9DF9-F51A385B47D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5E85-F254-421E-8B43-796572A66953}" type="datetimeFigureOut">
              <a:rPr lang="en-US" smtClean="0"/>
              <a:pPr/>
              <a:t>5/25/2012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E286-9AD3-4E30-9DF9-F51A385B47D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35E85-F254-421E-8B43-796572A66953}" type="datetimeFigureOut">
              <a:rPr lang="en-US" smtClean="0"/>
              <a:pPr/>
              <a:t>5/25/2012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3E286-9AD3-4E30-9DF9-F51A385B47D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35E85-F254-421E-8B43-796572A66953}" type="datetimeFigureOut">
              <a:rPr lang="en-US" smtClean="0"/>
              <a:pPr/>
              <a:t>5/25/2012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3E286-9AD3-4E30-9DF9-F51A385B47D7}" type="slidenum">
              <a:rPr lang="en-GB" smtClean="0"/>
              <a:pPr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MTH108 Business Math I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smtClean="0">
                <a:solidFill>
                  <a:schemeClr val="tx2"/>
                </a:solidFill>
              </a:rPr>
              <a:t>Lecture 8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Chapter 4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Mathematical Functions</a:t>
            </a:r>
            <a:endParaRPr lang="en-GB" sz="4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GB" dirty="0" smtClean="0"/>
              <a:t>Some Preliminaries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Linear equations</a:t>
            </a:r>
          </a:p>
          <a:p>
            <a:pPr>
              <a:buFont typeface="Wingdings" pitchFamily="2" charset="2"/>
              <a:buChar char="Ø"/>
            </a:pPr>
            <a:r>
              <a:rPr lang="en-GB" dirty="0" smtClean="0"/>
              <a:t>Systems of Linear Equations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Objectives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Enable the reader to understand the nature and notation of mathematical functions</a:t>
            </a:r>
          </a:p>
          <a:p>
            <a:r>
              <a:rPr lang="en-GB" sz="2800" dirty="0" smtClean="0"/>
              <a:t>Provide illustrations of the application of mathematical functions</a:t>
            </a:r>
          </a:p>
          <a:p>
            <a:r>
              <a:rPr lang="en-GB" sz="2800" dirty="0" smtClean="0"/>
              <a:t>Provide a brief overview of important types of functions and their characteristics</a:t>
            </a:r>
          </a:p>
          <a:p>
            <a:r>
              <a:rPr lang="en-GB" sz="2800" dirty="0" smtClean="0"/>
              <a:t>Discuss the graphical representation of functions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/>
              <a:t>Today’s Topics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Functions</a:t>
            </a:r>
          </a:p>
          <a:p>
            <a:r>
              <a:rPr lang="en-GB" dirty="0" smtClean="0"/>
              <a:t>Domain and Range of a function</a:t>
            </a:r>
          </a:p>
          <a:p>
            <a:r>
              <a:rPr lang="en-GB" dirty="0" smtClean="0"/>
              <a:t>Multivariate functions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/>
          </a:bodyPr>
          <a:lstStyle/>
          <a:p>
            <a:r>
              <a:rPr lang="en-GB" sz="2800" dirty="0" smtClean="0"/>
              <a:t>To identify the relevant mathematical representation of the real world phenomenon is done by </a:t>
            </a:r>
            <a:r>
              <a:rPr lang="en-GB" sz="2800" i="1" dirty="0" smtClean="0"/>
              <a:t>mathematical modelling</a:t>
            </a:r>
            <a:r>
              <a:rPr lang="en-GB" sz="2800" dirty="0" smtClean="0"/>
              <a:t>.</a:t>
            </a:r>
          </a:p>
          <a:p>
            <a:r>
              <a:rPr lang="en-GB" sz="2800" dirty="0" smtClean="0"/>
              <a:t>If a model is a good approximation, it can be very useful in studying the reality and making decisions related to it.</a:t>
            </a:r>
          </a:p>
          <a:p>
            <a:r>
              <a:rPr lang="en-GB" sz="2800" dirty="0" smtClean="0"/>
              <a:t>In mathematical models, the significant relationships are typically represented by </a:t>
            </a:r>
            <a:r>
              <a:rPr lang="en-GB" sz="2800" i="1" dirty="0" smtClean="0"/>
              <a:t>mathematical functions</a:t>
            </a:r>
            <a:r>
              <a:rPr lang="en-GB" sz="2800" dirty="0" smtClean="0"/>
              <a:t>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r>
              <a:rPr lang="en-GB" sz="2800" dirty="0" smtClean="0"/>
              <a:t>A function can be viewed as an input-output device.</a:t>
            </a:r>
          </a:p>
          <a:p>
            <a:r>
              <a:rPr lang="en-GB" sz="2800" dirty="0" smtClean="0"/>
              <a:t>A (set of) input(s) is provided to a mathematical rule which transforms the input(s) into a specific output.</a:t>
            </a:r>
          </a:p>
          <a:p>
            <a:r>
              <a:rPr lang="en-GB" sz="2800" dirty="0" smtClean="0"/>
              <a:t>Consider the equation </a:t>
            </a:r>
            <a:r>
              <a:rPr lang="en-GB" sz="2800" dirty="0" smtClean="0">
                <a:latin typeface="MMa CenturyB" pitchFamily="18" charset="0"/>
              </a:rPr>
              <a:t>y=x</a:t>
            </a:r>
            <a:r>
              <a:rPr lang="en-GB" sz="2800" dirty="0" smtClean="0"/>
              <a:t>,</a:t>
            </a:r>
          </a:p>
          <a:p>
            <a:r>
              <a:rPr lang="en-GB" sz="2800" dirty="0" smtClean="0"/>
              <a:t>Input: selected values of </a:t>
            </a:r>
            <a:r>
              <a:rPr lang="en-GB" sz="2800" dirty="0" smtClean="0">
                <a:latin typeface="MMa CenturyB" pitchFamily="18" charset="0"/>
              </a:rPr>
              <a:t>x</a:t>
            </a:r>
            <a:endParaRPr lang="en-GB" sz="2800" dirty="0" smtClean="0"/>
          </a:p>
          <a:p>
            <a:r>
              <a:rPr lang="en-GB" sz="2800" dirty="0" smtClean="0"/>
              <a:t>Mathematical rule: </a:t>
            </a:r>
            <a:r>
              <a:rPr lang="en-GB" sz="2800" dirty="0" smtClean="0">
                <a:latin typeface="MMa CenturyB" pitchFamily="18" charset="0"/>
              </a:rPr>
              <a:t>x</a:t>
            </a:r>
            <a:endParaRPr lang="en-GB" sz="2800" dirty="0" smtClean="0"/>
          </a:p>
          <a:p>
            <a:r>
              <a:rPr lang="en-GB" sz="2800" dirty="0" smtClean="0"/>
              <a:t>Output: corresponding values of </a:t>
            </a:r>
            <a:r>
              <a:rPr lang="en-GB" sz="2800" dirty="0" smtClean="0">
                <a:latin typeface="MMa CenturyB" pitchFamily="18" charset="0"/>
              </a:rPr>
              <a:t>y</a:t>
            </a:r>
            <a:r>
              <a:rPr lang="en-GB" sz="2800" dirty="0" smtClean="0"/>
              <a:t> obtained from the equation/mathematical rule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Function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b="1" u="sng" dirty="0" smtClean="0"/>
              <a:t>Definition:</a:t>
            </a:r>
            <a:r>
              <a:rPr lang="en-GB" sz="2800" dirty="0" smtClean="0"/>
              <a:t> A </a:t>
            </a:r>
            <a:r>
              <a:rPr lang="en-GB" sz="2800" i="1" dirty="0" smtClean="0">
                <a:solidFill>
                  <a:schemeClr val="tx2"/>
                </a:solidFill>
              </a:rPr>
              <a:t>function</a:t>
            </a:r>
            <a:r>
              <a:rPr lang="en-GB" sz="2800" dirty="0" smtClean="0"/>
              <a:t> is a mathematical rule that assigns to each input value </a:t>
            </a:r>
            <a:r>
              <a:rPr lang="en-GB" sz="2800" i="1" u="sng" dirty="0" smtClean="0"/>
              <a:t>one and only one</a:t>
            </a:r>
            <a:r>
              <a:rPr lang="en-GB" sz="2800" dirty="0" smtClean="0"/>
              <a:t> output value.</a:t>
            </a:r>
          </a:p>
          <a:p>
            <a:r>
              <a:rPr lang="en-GB" sz="2800" b="1" u="sng" dirty="0" smtClean="0"/>
              <a:t>Definition:</a:t>
            </a:r>
            <a:r>
              <a:rPr lang="en-GB" sz="2800" dirty="0" smtClean="0"/>
              <a:t> The </a:t>
            </a:r>
            <a:r>
              <a:rPr lang="en-GB" sz="2800" i="1" dirty="0" smtClean="0">
                <a:solidFill>
                  <a:schemeClr val="tx2"/>
                </a:solidFill>
              </a:rPr>
              <a:t>domain</a:t>
            </a:r>
            <a:r>
              <a:rPr lang="en-GB" sz="2800" dirty="0" smtClean="0"/>
              <a:t> of a function is the set consisting of all possible input values.</a:t>
            </a:r>
          </a:p>
          <a:p>
            <a:pPr>
              <a:buNone/>
            </a:pPr>
            <a:r>
              <a:rPr lang="en-GB" sz="2800" dirty="0" smtClean="0"/>
              <a:t>     The </a:t>
            </a:r>
            <a:r>
              <a:rPr lang="en-GB" sz="2800" i="1" dirty="0" smtClean="0">
                <a:solidFill>
                  <a:schemeClr val="tx2"/>
                </a:solidFill>
              </a:rPr>
              <a:t>range</a:t>
            </a:r>
            <a:r>
              <a:rPr lang="en-GB" sz="2800" dirty="0" smtClean="0"/>
              <a:t> of a function is the set of all possible output values. </a:t>
            </a:r>
            <a:endParaRPr lang="en-GB" sz="2800" b="1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Explanation</a:t>
            </a:r>
            <a:endParaRPr lang="en-GB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dirty="0" smtClean="0">
                <a:solidFill>
                  <a:schemeClr val="tx2"/>
                </a:solidFill>
              </a:rPr>
              <a:t>Some examples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The size of crowds at the beach may depend upon the temperature and the day of the week.</a:t>
            </a:r>
          </a:p>
          <a:p>
            <a:r>
              <a:rPr lang="en-GB" sz="2800" dirty="0" smtClean="0"/>
              <a:t>The price of taxi depend upon the distance and the day of the week.</a:t>
            </a:r>
          </a:p>
          <a:p>
            <a:r>
              <a:rPr lang="en-GB" sz="2800" dirty="0" smtClean="0"/>
              <a:t>The fee structure depend upon the program and the type of education (on campus/off campus) you are admitting in.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Notation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3000" dirty="0" smtClean="0"/>
              <a:t>From all these examples we have seen that the language of mathematics in particular, mathematical functions describes how variables are functionally related.</a:t>
            </a:r>
          </a:p>
          <a:p>
            <a:r>
              <a:rPr lang="en-GB" sz="3000" dirty="0" smtClean="0"/>
              <a:t>The assigning of output values to corresponding input values is often called as </a:t>
            </a:r>
            <a:r>
              <a:rPr lang="en-GB" sz="3000" i="1" dirty="0" smtClean="0"/>
              <a:t>mapping</a:t>
            </a:r>
            <a:r>
              <a:rPr lang="en-GB" sz="3000" dirty="0" smtClean="0"/>
              <a:t>. The notation </a:t>
            </a:r>
          </a:p>
          <a:p>
            <a:pPr>
              <a:buNone/>
            </a:pPr>
            <a:r>
              <a:rPr lang="en-GB" sz="3000" dirty="0" smtClean="0"/>
              <a:t> </a:t>
            </a:r>
          </a:p>
          <a:p>
            <a:pPr>
              <a:buNone/>
            </a:pPr>
            <a:r>
              <a:rPr lang="en-GB" sz="3000" dirty="0" smtClean="0"/>
              <a:t>represents the mapping of the set of input values of </a:t>
            </a:r>
            <a:r>
              <a:rPr lang="en-GB" sz="3000" dirty="0" smtClean="0">
                <a:latin typeface="MMa CenturyB" pitchFamily="18" charset="0"/>
              </a:rPr>
              <a:t>x</a:t>
            </a:r>
            <a:r>
              <a:rPr lang="en-GB" sz="3000" dirty="0" smtClean="0"/>
              <a:t> into the set of output values </a:t>
            </a:r>
            <a:r>
              <a:rPr lang="en-GB" sz="3000" dirty="0" smtClean="0">
                <a:latin typeface="MMa CenturyB" pitchFamily="18" charset="0"/>
              </a:rPr>
              <a:t>y</a:t>
            </a:r>
            <a:r>
              <a:rPr lang="en-GB" sz="3000" dirty="0" smtClean="0"/>
              <a:t>, using the mapping rule.   </a:t>
            </a:r>
          </a:p>
          <a:p>
            <a:pPr algn="ctr">
              <a:buNone/>
            </a:pPr>
            <a:r>
              <a:rPr lang="en-GB" sz="2800" dirty="0" smtClean="0"/>
              <a:t>                                </a:t>
            </a:r>
          </a:p>
          <a:p>
            <a:pPr>
              <a:buNone/>
            </a:pP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  <a:latin typeface="+mn-lt"/>
              </a:rPr>
              <a:t>Notation</a:t>
            </a:r>
            <a:r>
              <a:rPr lang="en-GB" sz="3600" dirty="0" smtClean="0">
                <a:solidFill>
                  <a:schemeClr val="tx2"/>
                </a:solidFill>
              </a:rPr>
              <a:t> (contd.)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The equation</a:t>
            </a:r>
          </a:p>
          <a:p>
            <a:pPr algn="ctr">
              <a:buNone/>
            </a:pPr>
            <a:r>
              <a:rPr lang="en-GB" sz="2800" dirty="0" smtClean="0"/>
              <a:t> </a:t>
            </a:r>
            <a:r>
              <a:rPr lang="en-GB" sz="2800" dirty="0" smtClean="0">
                <a:latin typeface="MMa CenturyB" pitchFamily="18" charset="0"/>
              </a:rPr>
              <a:t>y = f(x)</a:t>
            </a:r>
          </a:p>
          <a:p>
            <a:pPr>
              <a:buNone/>
            </a:pPr>
            <a:r>
              <a:rPr lang="en-GB" sz="2800" dirty="0" smtClean="0"/>
              <a:t>	denotes a functional relationship between the variables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 and </a:t>
            </a:r>
            <a:r>
              <a:rPr lang="en-GB" sz="2800" dirty="0" smtClean="0">
                <a:latin typeface="MMa CenturyB" pitchFamily="18" charset="0"/>
              </a:rPr>
              <a:t>y</a:t>
            </a:r>
            <a:r>
              <a:rPr lang="en-GB" sz="2800" dirty="0" smtClean="0"/>
              <a:t>.</a:t>
            </a:r>
          </a:p>
          <a:p>
            <a:r>
              <a:rPr lang="en-GB" sz="2800" dirty="0" smtClean="0"/>
              <a:t>Translation: ‘</a:t>
            </a:r>
            <a:r>
              <a:rPr lang="en-GB" sz="2800" i="1" dirty="0" smtClean="0">
                <a:latin typeface="MMa CenturyB" pitchFamily="18" charset="0"/>
              </a:rPr>
              <a:t>y</a:t>
            </a:r>
            <a:r>
              <a:rPr lang="en-GB" sz="2800" i="1" dirty="0" smtClean="0"/>
              <a:t> equals f of </a:t>
            </a:r>
            <a:r>
              <a:rPr lang="en-GB" sz="2800" i="1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’ or ‘</a:t>
            </a:r>
            <a:r>
              <a:rPr lang="en-GB" sz="2800" i="1" dirty="0" smtClean="0">
                <a:latin typeface="MMa CenturyB" pitchFamily="18" charset="0"/>
              </a:rPr>
              <a:t>y</a:t>
            </a:r>
            <a:r>
              <a:rPr lang="en-GB" sz="2800" i="1" dirty="0" smtClean="0"/>
              <a:t> is a function of </a:t>
            </a:r>
            <a:r>
              <a:rPr lang="en-GB" sz="2800" i="1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’</a:t>
            </a:r>
          </a:p>
          <a:p>
            <a:r>
              <a:rPr lang="en-GB" sz="2800" dirty="0" smtClean="0"/>
              <a:t>Here </a:t>
            </a:r>
            <a:r>
              <a:rPr lang="en-GB" sz="2800" i="1" dirty="0" smtClean="0">
                <a:latin typeface="MMa CenturyB" pitchFamily="18" charset="0"/>
              </a:rPr>
              <a:t>x </a:t>
            </a:r>
            <a:r>
              <a:rPr lang="en-GB" sz="2800" dirty="0" smtClean="0"/>
              <a:t>means the </a:t>
            </a:r>
            <a:r>
              <a:rPr lang="en-GB" sz="2800" i="1" dirty="0" smtClean="0"/>
              <a:t>input</a:t>
            </a:r>
            <a:r>
              <a:rPr lang="en-GB" sz="2800" dirty="0" smtClean="0"/>
              <a:t> variable and </a:t>
            </a:r>
            <a:r>
              <a:rPr lang="en-GB" sz="2800" i="1" dirty="0" smtClean="0">
                <a:latin typeface="MMa CenturyB" pitchFamily="18" charset="0"/>
              </a:rPr>
              <a:t>y</a:t>
            </a:r>
            <a:r>
              <a:rPr lang="en-GB" sz="2800" dirty="0" smtClean="0"/>
              <a:t> means the </a:t>
            </a:r>
            <a:r>
              <a:rPr lang="en-GB" sz="2800" i="1" dirty="0" smtClean="0"/>
              <a:t>output </a:t>
            </a:r>
            <a:r>
              <a:rPr lang="en-GB" sz="2800" dirty="0" smtClean="0"/>
              <a:t>variable, i.e. the value of </a:t>
            </a:r>
            <a:r>
              <a:rPr lang="en-GB" sz="2800" i="1" dirty="0" smtClean="0">
                <a:latin typeface="MMa CenturyB" pitchFamily="18" charset="0"/>
              </a:rPr>
              <a:t>y</a:t>
            </a:r>
            <a:r>
              <a:rPr lang="en-GB" sz="2800" dirty="0" smtClean="0"/>
              <a:t> depends upon and uniquely determined by the values of </a:t>
            </a:r>
            <a:r>
              <a:rPr lang="en-GB" sz="2800" i="1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.</a:t>
            </a:r>
            <a:r>
              <a:rPr lang="en-GB" sz="2800" i="1" dirty="0" smtClean="0">
                <a:latin typeface="MMa CenturyB" pitchFamily="18" charset="0"/>
              </a:rPr>
              <a:t>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r>
              <a:rPr lang="en-GB" sz="2800" dirty="0" smtClean="0"/>
              <a:t>The input variable is called the </a:t>
            </a:r>
            <a:r>
              <a:rPr lang="en-GB" sz="2800" i="1" dirty="0" smtClean="0">
                <a:solidFill>
                  <a:schemeClr val="tx2"/>
                </a:solidFill>
              </a:rPr>
              <a:t>independent variable</a:t>
            </a:r>
            <a:r>
              <a:rPr lang="en-GB" sz="2800" dirty="0" smtClean="0"/>
              <a:t> and the output variable is called the </a:t>
            </a:r>
            <a:r>
              <a:rPr lang="en-GB" sz="2800" i="1" dirty="0" smtClean="0">
                <a:solidFill>
                  <a:schemeClr val="tx2"/>
                </a:solidFill>
              </a:rPr>
              <a:t>dependent variable</a:t>
            </a:r>
            <a:r>
              <a:rPr lang="en-GB" sz="2800" dirty="0" smtClean="0"/>
              <a:t>.</a:t>
            </a:r>
          </a:p>
          <a:p>
            <a:r>
              <a:rPr lang="en-GB" sz="2800" dirty="0" smtClean="0"/>
              <a:t>Note that </a:t>
            </a:r>
            <a:r>
              <a:rPr lang="en-GB" sz="2800" i="1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 is not always the independent variable, </a:t>
            </a:r>
            <a:r>
              <a:rPr lang="en-GB" sz="2800" i="1" dirty="0" smtClean="0">
                <a:latin typeface="MMa CenturyB" pitchFamily="18" charset="0"/>
              </a:rPr>
              <a:t>y</a:t>
            </a:r>
            <a:r>
              <a:rPr lang="en-GB" sz="2800" dirty="0" smtClean="0"/>
              <a:t> is not always the dependent variable and f is not always the rule relating </a:t>
            </a:r>
            <a:r>
              <a:rPr lang="en-GB" sz="2800" i="1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 and </a:t>
            </a:r>
            <a:r>
              <a:rPr lang="en-GB" sz="2800" i="1" dirty="0" smtClean="0">
                <a:latin typeface="MMa CenturyB" pitchFamily="18" charset="0"/>
              </a:rPr>
              <a:t>y</a:t>
            </a:r>
            <a:r>
              <a:rPr lang="en-GB" sz="2800" dirty="0" smtClean="0"/>
              <a:t>. </a:t>
            </a:r>
          </a:p>
          <a:p>
            <a:r>
              <a:rPr lang="en-GB" sz="2800" dirty="0" smtClean="0"/>
              <a:t>Once the notation of function is clear then, from the given notation, we can easily identify the input variable, output variable and the rule relating them, e.g. </a:t>
            </a:r>
            <a:r>
              <a:rPr lang="en-GB" sz="2800" i="1" dirty="0" smtClean="0">
                <a:latin typeface="MMa CenturyB" pitchFamily="18" charset="0"/>
              </a:rPr>
              <a:t> u=g(v)</a:t>
            </a:r>
            <a:endParaRPr lang="en-GB" sz="2800" dirty="0" smtClean="0"/>
          </a:p>
          <a:p>
            <a:pPr>
              <a:buNone/>
            </a:pPr>
            <a:r>
              <a:rPr lang="en-GB" sz="2800" i="1" dirty="0" smtClean="0">
                <a:latin typeface="MMa CenturyB" pitchFamily="18" charset="0"/>
              </a:rPr>
              <a:t>v</a:t>
            </a:r>
            <a:r>
              <a:rPr lang="en-GB" sz="2800" dirty="0" smtClean="0"/>
              <a:t> = input variable, </a:t>
            </a:r>
            <a:r>
              <a:rPr lang="en-GB" sz="2800" i="1" dirty="0" smtClean="0">
                <a:latin typeface="MMa CenturyB" pitchFamily="18" charset="0"/>
              </a:rPr>
              <a:t>u</a:t>
            </a:r>
            <a:r>
              <a:rPr lang="en-GB" sz="2800" dirty="0" smtClean="0"/>
              <a:t>= output variable</a:t>
            </a:r>
          </a:p>
          <a:p>
            <a:pPr>
              <a:buNone/>
            </a:pPr>
            <a:r>
              <a:rPr lang="en-GB" sz="2800" i="1" dirty="0" smtClean="0">
                <a:latin typeface="MMa CenturyB" pitchFamily="18" charset="0"/>
              </a:rPr>
              <a:t>g</a:t>
            </a:r>
            <a:r>
              <a:rPr lang="en-GB" sz="2800" dirty="0" smtClean="0"/>
              <a:t>= rule relating </a:t>
            </a:r>
            <a:r>
              <a:rPr lang="en-GB" sz="2800" i="1" dirty="0" smtClean="0">
                <a:latin typeface="MMa CenturyB" pitchFamily="18" charset="0"/>
              </a:rPr>
              <a:t>u</a:t>
            </a:r>
            <a:r>
              <a:rPr lang="en-GB" sz="2800" dirty="0" smtClean="0"/>
              <a:t> and </a:t>
            </a:r>
            <a:r>
              <a:rPr lang="en-GB" sz="2800" i="1" dirty="0" smtClean="0">
                <a:latin typeface="MMa CenturyB" pitchFamily="18" charset="0"/>
              </a:rPr>
              <a:t>v</a:t>
            </a:r>
            <a:r>
              <a:rPr lang="en-GB" sz="2800" dirty="0" smtClean="0"/>
              <a:t> 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dirty="0" smtClean="0">
                <a:solidFill>
                  <a:schemeClr val="tx2"/>
                </a:solidFill>
              </a:rPr>
              <a:t>-Weekly Salary Function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Imagine that you have taken a job as a salesperson. Your employer has stated that your salary will depend upon the number of units you sell per each week.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Then, dependency of weekly salary on the units sold per week can be represented as: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where f is the name of the salary function. 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dirty="0" smtClean="0">
                <a:solidFill>
                  <a:schemeClr val="tx2"/>
                </a:solidFill>
              </a:rPr>
              <a:t> (contd.)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Suppose your employer has given you the following equation for determining your weekly salary: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Given any value of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 will result in the value of </a:t>
            </a:r>
            <a:r>
              <a:rPr lang="en-GB" sz="2800" dirty="0" smtClean="0">
                <a:latin typeface="MMa CenturyB" pitchFamily="18" charset="0"/>
              </a:rPr>
              <a:t>y</a:t>
            </a:r>
            <a:r>
              <a:rPr lang="en-GB" sz="2800" dirty="0" smtClean="0"/>
              <a:t> w. r. t. the function </a:t>
            </a:r>
            <a:r>
              <a:rPr lang="en-GB" sz="2800" dirty="0" smtClean="0">
                <a:latin typeface="MMa CenturyB" pitchFamily="18" charset="0"/>
              </a:rPr>
              <a:t>f.</a:t>
            </a:r>
          </a:p>
          <a:p>
            <a:pPr>
              <a:buNone/>
            </a:pPr>
            <a:r>
              <a:rPr lang="en-GB" sz="2800" dirty="0" smtClean="0"/>
              <a:t>e.g. if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=100, then </a:t>
            </a:r>
            <a:r>
              <a:rPr lang="en-GB" sz="2800" dirty="0" smtClean="0">
                <a:latin typeface="MMa CenturyB" pitchFamily="18" charset="0"/>
              </a:rPr>
              <a:t>y</a:t>
            </a:r>
            <a:r>
              <a:rPr lang="en-GB" sz="2800" dirty="0" smtClean="0"/>
              <a:t>=</a:t>
            </a:r>
          </a:p>
          <a:p>
            <a:pPr>
              <a:buNone/>
            </a:pPr>
            <a:r>
              <a:rPr lang="en-GB" sz="2800" dirty="0" smtClean="0"/>
              <a:t>In this case, </a:t>
            </a:r>
            <a:r>
              <a:rPr lang="en-GB" sz="2800" dirty="0" smtClean="0">
                <a:latin typeface="MMa CenturyB" pitchFamily="18" charset="0"/>
              </a:rPr>
              <a:t>y</a:t>
            </a:r>
            <a:r>
              <a:rPr lang="en-GB" sz="2800" dirty="0" smtClean="0"/>
              <a:t>=</a:t>
            </a:r>
            <a:r>
              <a:rPr lang="en-GB" sz="2800" dirty="0" smtClean="0">
                <a:latin typeface="MMa CenturyB" pitchFamily="18" charset="0"/>
              </a:rPr>
              <a:t> f</a:t>
            </a:r>
            <a:r>
              <a:rPr lang="en-GB" sz="2800" dirty="0" smtClean="0"/>
              <a:t>(100)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Given the functional relationship</a:t>
            </a:r>
          </a:p>
          <a:p>
            <a:pPr>
              <a:buNone/>
            </a:pPr>
            <a:r>
              <a:rPr lang="en-GB" sz="2800" dirty="0" smtClean="0"/>
              <a:t>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Given the relation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Ways to define a function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In words:</a:t>
            </a:r>
          </a:p>
          <a:p>
            <a:pPr>
              <a:buNone/>
            </a:pPr>
            <a:r>
              <a:rPr lang="en-GB" sz="2800" dirty="0" smtClean="0"/>
              <a:t>The output function is square of the input function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The output function is square of the input function plus 1</a:t>
            </a:r>
          </a:p>
          <a:p>
            <a:pPr>
              <a:buNone/>
            </a:pPr>
            <a:r>
              <a:rPr lang="en-GB" sz="2800" dirty="0" smtClean="0"/>
              <a:t>This method is not easy and practical when functions involve more variables or more terms e.g.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r>
              <a:rPr lang="en-GB" sz="2800" dirty="0" smtClean="0"/>
              <a:t>By using a formula: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In this case, we know the input variable and the corresponding values will be the output values</a:t>
            </a:r>
          </a:p>
          <a:p>
            <a:r>
              <a:rPr lang="en-GB" sz="2800" dirty="0" smtClean="0"/>
              <a:t>A mapping diagram: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endParaRPr lang="en-GB" sz="2800" dirty="0" smtClean="0"/>
          </a:p>
          <a:p>
            <a:r>
              <a:rPr lang="en-GB" sz="2800" dirty="0" smtClean="0"/>
              <a:t>Using an equation: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In this from, we can easily identify the dependent and the independent variable.</a:t>
            </a:r>
          </a:p>
          <a:p>
            <a:pPr>
              <a:buNone/>
            </a:pPr>
            <a:endParaRPr lang="en-GB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Domain and Range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We will focus upon </a:t>
            </a:r>
            <a:r>
              <a:rPr lang="en-GB" sz="2800" i="1" dirty="0" smtClean="0"/>
              <a:t>real-valued</a:t>
            </a:r>
            <a:r>
              <a:rPr lang="en-GB" sz="2800" dirty="0" smtClean="0"/>
              <a:t> functions, so the domain consists of all real values of the independent variable for which the dependent variable is defined and real.</a:t>
            </a:r>
          </a:p>
          <a:p>
            <a:r>
              <a:rPr lang="en-GB" sz="2800" dirty="0" smtClean="0"/>
              <a:t>To find the domain of a function, we look at few examples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None/>
            </a:pPr>
            <a:r>
              <a:rPr lang="en-GB" sz="2800" dirty="0" smtClean="0"/>
              <a:t>1)</a:t>
            </a:r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r>
              <a:rPr lang="en-GB" sz="2800" dirty="0" smtClean="0"/>
              <a:t>In this case, any real value of </a:t>
            </a:r>
            <a:r>
              <a:rPr lang="en-GB" sz="2800" dirty="0" smtClean="0">
                <a:latin typeface="MMa CenturyB" pitchFamily="18" charset="0"/>
              </a:rPr>
              <a:t>x</a:t>
            </a:r>
            <a:r>
              <a:rPr lang="en-GB" sz="2800" dirty="0" smtClean="0"/>
              <a:t> will result in the corresponding unique value of </a:t>
            </a:r>
            <a:r>
              <a:rPr lang="en-GB" sz="2800" dirty="0" smtClean="0">
                <a:latin typeface="MMa CenturyB" pitchFamily="18" charset="0"/>
              </a:rPr>
              <a:t>y</a:t>
            </a:r>
            <a:r>
              <a:rPr lang="en-GB" sz="2800" dirty="0" smtClean="0"/>
              <a:t>. In particular, if D denotes the domain of a function </a:t>
            </a:r>
            <a:r>
              <a:rPr lang="en-GB" sz="2800" dirty="0" smtClean="0">
                <a:latin typeface="MMa CenturyB" pitchFamily="18" charset="0"/>
              </a:rPr>
              <a:t>f</a:t>
            </a:r>
            <a:r>
              <a:rPr lang="en-GB" sz="2800" dirty="0" smtClean="0"/>
              <a:t>, then</a:t>
            </a:r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r>
              <a:rPr lang="en-GB" sz="2800" dirty="0" smtClean="0"/>
              <a:t>2) </a:t>
            </a:r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endParaRPr lang="en-GB" sz="2800" dirty="0" smtClean="0"/>
          </a:p>
          <a:p>
            <a:pPr marL="514350" indent="-514350"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Clearly, the points where the function is not defined will not include in the domain of a function. Here, the function is not defined for some values when denominator is zero, i.e. when 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The domain of the given function is: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Since square root is not allowed to be of a negative number, as we are considering only real valued functions, so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dirty="0" smtClean="0"/>
              <a:t>Restricted domain and range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Up to now we have solved mathematically to find the domains of some types of functions.</a:t>
            </a:r>
          </a:p>
          <a:p>
            <a:r>
              <a:rPr lang="en-GB" sz="2800" dirty="0" smtClean="0"/>
              <a:t>But, for some real world problems, there may be more restriction on the domain e.g. in the weekly salary equation </a:t>
            </a:r>
          </a:p>
          <a:p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Clearly, the number of units sold per week can not be negative. Also, they can not be in fractions, so the domain in this case will be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483245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Further, the employer can also put the condition on the maximum number of units sold per week. In this case, the domain will be defined as: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Where u </a:t>
            </a:r>
            <a:r>
              <a:rPr lang="en-GB" sz="2800" dirty="0" err="1" smtClean="0"/>
              <a:t>ia</a:t>
            </a:r>
            <a:r>
              <a:rPr lang="en-GB" sz="2800" dirty="0" smtClean="0"/>
              <a:t> the upper limit.</a:t>
            </a:r>
          </a:p>
          <a:p>
            <a:pPr>
              <a:buNone/>
            </a:pPr>
            <a:r>
              <a:rPr lang="en-GB" sz="2800" dirty="0" smtClean="0"/>
              <a:t>Here, the range will also be integer values, and not less than zero, i.e. if R denotes the range then,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Multivariate Functions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For many mathematical functions, the value of the dependent variable depends upon more than one independent variable.</a:t>
            </a:r>
          </a:p>
          <a:p>
            <a:r>
              <a:rPr lang="en-GB" sz="2800" dirty="0" smtClean="0"/>
              <a:t>Functions which contain more than one independent variable are called </a:t>
            </a:r>
            <a:r>
              <a:rPr lang="en-GB" sz="2800" i="1" dirty="0" smtClean="0">
                <a:solidFill>
                  <a:schemeClr val="tx2"/>
                </a:solidFill>
              </a:rPr>
              <a:t>multivariate functions.</a:t>
            </a:r>
          </a:p>
          <a:p>
            <a:r>
              <a:rPr lang="en-GB" sz="2800" dirty="0" smtClean="0"/>
              <a:t>In most real world problems many variables interact with one another.</a:t>
            </a:r>
          </a:p>
          <a:p>
            <a:r>
              <a:rPr lang="en-GB" sz="2800" dirty="0" smtClean="0"/>
              <a:t> A function having two independent variables is called </a:t>
            </a:r>
            <a:r>
              <a:rPr lang="en-GB" sz="2800" i="1" dirty="0" err="1" smtClean="0">
                <a:solidFill>
                  <a:schemeClr val="tx2"/>
                </a:solidFill>
              </a:rPr>
              <a:t>bivariate</a:t>
            </a:r>
            <a:r>
              <a:rPr lang="en-GB" sz="2800" i="1" dirty="0" smtClean="0">
                <a:solidFill>
                  <a:schemeClr val="tx2"/>
                </a:solidFill>
              </a:rPr>
              <a:t> function.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r>
              <a:rPr lang="en-GB" sz="2800" dirty="0" smtClean="0"/>
              <a:t>They are denoted by </a:t>
            </a:r>
          </a:p>
          <a:p>
            <a:pPr>
              <a:buNone/>
            </a:pPr>
            <a:r>
              <a:rPr lang="en-GB" sz="2800" dirty="0" smtClean="0"/>
              <a:t>Where x and y are the independent variables and z is the dependent variable e.g.</a:t>
            </a:r>
          </a:p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u="sng" dirty="0" smtClean="0">
                <a:solidFill>
                  <a:schemeClr val="tx2"/>
                </a:solidFill>
              </a:rPr>
              <a:t>Example</a:t>
            </a: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endParaRPr lang="en-GB" sz="2800" u="sng" dirty="0" smtClean="0">
              <a:solidFill>
                <a:schemeClr val="tx2"/>
              </a:solidFill>
            </a:endParaRPr>
          </a:p>
          <a:p>
            <a:pPr>
              <a:buNone/>
            </a:pPr>
            <a:r>
              <a:rPr lang="en-GB" sz="2800" dirty="0" smtClean="0"/>
              <a:t>The numerator is defined for all ordered pairs (</a:t>
            </a:r>
            <a:r>
              <a:rPr lang="en-GB" sz="2800" dirty="0" err="1" smtClean="0"/>
              <a:t>x,y</a:t>
            </a:r>
            <a:r>
              <a:rPr lang="en-GB" sz="2800" dirty="0" smtClean="0"/>
              <a:t>). However, the denominator is not defined for all values of x and y.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Thus, we have,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29600" cy="562612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For the case of more than two independent variables, the multivariate function is written as:</a:t>
            </a:r>
          </a:p>
          <a:p>
            <a:pPr>
              <a:buNone/>
            </a:pPr>
            <a:r>
              <a:rPr lang="en-GB" sz="2800" dirty="0" smtClean="0"/>
              <a:t> 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Functions</a:t>
            </a:r>
          </a:p>
          <a:p>
            <a:r>
              <a:rPr lang="en-GB" sz="2800" dirty="0" smtClean="0"/>
              <a:t>Ways to define a function</a:t>
            </a:r>
          </a:p>
          <a:p>
            <a:r>
              <a:rPr lang="en-GB" sz="2800" dirty="0" smtClean="0"/>
              <a:t>Domain and range of a function</a:t>
            </a:r>
          </a:p>
          <a:p>
            <a:r>
              <a:rPr lang="en-GB" sz="2800" dirty="0" smtClean="0"/>
              <a:t>Examples to find the domain of a function</a:t>
            </a:r>
          </a:p>
          <a:p>
            <a:r>
              <a:rPr lang="en-GB" sz="2800" dirty="0" smtClean="0"/>
              <a:t>Multivariate functions</a:t>
            </a:r>
            <a:endParaRPr lang="en-GB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</TotalTime>
  <Words>1132</Words>
  <Application>Microsoft Office PowerPoint</Application>
  <PresentationFormat>On-screen Show (4:3)</PresentationFormat>
  <Paragraphs>146</Paragraphs>
  <Slides>38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Office Theme</vt:lpstr>
      <vt:lpstr>MTH108 Business Math I</vt:lpstr>
      <vt:lpstr>Chapter 4</vt:lpstr>
      <vt:lpstr>Review</vt:lpstr>
      <vt:lpstr>Objectives</vt:lpstr>
      <vt:lpstr>Today’s Topics</vt:lpstr>
      <vt:lpstr>Slide 6</vt:lpstr>
      <vt:lpstr>Slide 7</vt:lpstr>
      <vt:lpstr>Function</vt:lpstr>
      <vt:lpstr>Explanation</vt:lpstr>
      <vt:lpstr>Some examples</vt:lpstr>
      <vt:lpstr>Notation</vt:lpstr>
      <vt:lpstr>Notation (contd.)</vt:lpstr>
      <vt:lpstr>Slide 13</vt:lpstr>
      <vt:lpstr>Example-Weekly Salary Function</vt:lpstr>
      <vt:lpstr>Example (contd.)</vt:lpstr>
      <vt:lpstr>Example</vt:lpstr>
      <vt:lpstr>Example</vt:lpstr>
      <vt:lpstr>Ways to define a function</vt:lpstr>
      <vt:lpstr>Slide 19</vt:lpstr>
      <vt:lpstr>Slide 20</vt:lpstr>
      <vt:lpstr>Slide 21</vt:lpstr>
      <vt:lpstr>Domain and Range</vt:lpstr>
      <vt:lpstr>Examples</vt:lpstr>
      <vt:lpstr>Slide 24</vt:lpstr>
      <vt:lpstr>Slide 25</vt:lpstr>
      <vt:lpstr>Slide 26</vt:lpstr>
      <vt:lpstr>Slide 27</vt:lpstr>
      <vt:lpstr>Slide 28</vt:lpstr>
      <vt:lpstr>Restricted domain and range</vt:lpstr>
      <vt:lpstr>Slide 30</vt:lpstr>
      <vt:lpstr>Multivariate Functions</vt:lpstr>
      <vt:lpstr>Slide 32</vt:lpstr>
      <vt:lpstr>Slide 33</vt:lpstr>
      <vt:lpstr>Slide 34</vt:lpstr>
      <vt:lpstr>Slide 35</vt:lpstr>
      <vt:lpstr>Review</vt:lpstr>
      <vt:lpstr>Slide 37</vt:lpstr>
      <vt:lpstr>Slide 38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MTH108 Business Math I</dc:title>
  <dc:creator>Tazeen athar</dc:creator>
  <cp:lastModifiedBy>NTS</cp:lastModifiedBy>
  <cp:revision>50</cp:revision>
  <dcterms:created xsi:type="dcterms:W3CDTF">2012-05-24T09:58:26Z</dcterms:created>
  <dcterms:modified xsi:type="dcterms:W3CDTF">2012-05-25T11:56:29Z</dcterms:modified>
</cp:coreProperties>
</file>