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59" r:id="rId5"/>
    <p:sldId id="260" r:id="rId6"/>
    <p:sldId id="262" r:id="rId7"/>
    <p:sldId id="263" r:id="rId8"/>
    <p:sldId id="264" r:id="rId9"/>
    <p:sldId id="267" r:id="rId10"/>
    <p:sldId id="265" r:id="rId11"/>
    <p:sldId id="266" r:id="rId12"/>
    <p:sldId id="268" r:id="rId13"/>
    <p:sldId id="269" r:id="rId14"/>
    <p:sldId id="277" r:id="rId15"/>
    <p:sldId id="278" r:id="rId16"/>
    <p:sldId id="279" r:id="rId17"/>
    <p:sldId id="280" r:id="rId18"/>
    <p:sldId id="282" r:id="rId19"/>
    <p:sldId id="283" r:id="rId20"/>
    <p:sldId id="284" r:id="rId21"/>
    <p:sldId id="285" r:id="rId22"/>
    <p:sldId id="270" r:id="rId23"/>
    <p:sldId id="271" r:id="rId24"/>
    <p:sldId id="286" r:id="rId25"/>
    <p:sldId id="287" r:id="rId26"/>
    <p:sldId id="288" r:id="rId27"/>
    <p:sldId id="289" r:id="rId28"/>
    <p:sldId id="290" r:id="rId29"/>
    <p:sldId id="291" r:id="rId30"/>
    <p:sldId id="272" r:id="rId31"/>
    <p:sldId id="273" r:id="rId32"/>
    <p:sldId id="274" r:id="rId33"/>
    <p:sldId id="275" r:id="rId34"/>
    <p:sldId id="276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F9435-1C7D-4E88-9C6E-CFC2F1F7B70D}" type="datetimeFigureOut">
              <a:rPr lang="en-US" smtClean="0"/>
              <a:t>5/18/2012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B6EFC-F786-49B9-96ED-79C2AE52873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F9435-1C7D-4E88-9C6E-CFC2F1F7B70D}" type="datetimeFigureOut">
              <a:rPr lang="en-US" smtClean="0"/>
              <a:t>5/18/2012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B6EFC-F786-49B9-96ED-79C2AE52873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F9435-1C7D-4E88-9C6E-CFC2F1F7B70D}" type="datetimeFigureOut">
              <a:rPr lang="en-US" smtClean="0"/>
              <a:t>5/18/2012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B6EFC-F786-49B9-96ED-79C2AE52873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F9435-1C7D-4E88-9C6E-CFC2F1F7B70D}" type="datetimeFigureOut">
              <a:rPr lang="en-US" smtClean="0"/>
              <a:t>5/18/2012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B6EFC-F786-49B9-96ED-79C2AE52873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F9435-1C7D-4E88-9C6E-CFC2F1F7B70D}" type="datetimeFigureOut">
              <a:rPr lang="en-US" smtClean="0"/>
              <a:t>5/18/2012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B6EFC-F786-49B9-96ED-79C2AE52873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F9435-1C7D-4E88-9C6E-CFC2F1F7B70D}" type="datetimeFigureOut">
              <a:rPr lang="en-US" smtClean="0"/>
              <a:t>5/18/2012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B6EFC-F786-49B9-96ED-79C2AE52873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F9435-1C7D-4E88-9C6E-CFC2F1F7B70D}" type="datetimeFigureOut">
              <a:rPr lang="en-US" smtClean="0"/>
              <a:t>5/18/2012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B6EFC-F786-49B9-96ED-79C2AE52873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F9435-1C7D-4E88-9C6E-CFC2F1F7B70D}" type="datetimeFigureOut">
              <a:rPr lang="en-US" smtClean="0"/>
              <a:t>5/18/2012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B6EFC-F786-49B9-96ED-79C2AE52873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F9435-1C7D-4E88-9C6E-CFC2F1F7B70D}" type="datetimeFigureOut">
              <a:rPr lang="en-US" smtClean="0"/>
              <a:t>5/18/2012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B6EFC-F786-49B9-96ED-79C2AE52873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F9435-1C7D-4E88-9C6E-CFC2F1F7B70D}" type="datetimeFigureOut">
              <a:rPr lang="en-US" smtClean="0"/>
              <a:t>5/18/2012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B6EFC-F786-49B9-96ED-79C2AE52873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CF9435-1C7D-4E88-9C6E-CFC2F1F7B70D}" type="datetimeFigureOut">
              <a:rPr lang="en-US" smtClean="0"/>
              <a:t>5/18/2012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2B6EFC-F786-49B9-96ED-79C2AE528737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CF9435-1C7D-4E88-9C6E-CFC2F1F7B70D}" type="datetimeFigureOut">
              <a:rPr lang="en-US" smtClean="0"/>
              <a:t>5/18/2012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2B6EFC-F786-49B9-96ED-79C2AE528737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dirty="0" smtClean="0"/>
              <a:t>MTH108 Business Math I</a:t>
            </a:r>
            <a:endParaRPr lang="en-GB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z="4400" b="1" dirty="0" smtClean="0">
                <a:solidFill>
                  <a:schemeClr val="tx2"/>
                </a:solidFill>
              </a:rPr>
              <a:t>Lecture 7</a:t>
            </a:r>
            <a:endParaRPr lang="en-GB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dirty="0" smtClean="0"/>
              <a:t>Chapter 3</a:t>
            </a:r>
            <a:endParaRPr lang="en-GB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z="4400" b="1" dirty="0" smtClean="0">
                <a:solidFill>
                  <a:schemeClr val="tx2"/>
                </a:solidFill>
              </a:rPr>
              <a:t>Systems of Linear Equations</a:t>
            </a:r>
            <a:endParaRPr lang="en-GB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Review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Two variable systems of equations</a:t>
            </a:r>
          </a:p>
          <a:p>
            <a:r>
              <a:rPr lang="en-GB" dirty="0" smtClean="0"/>
              <a:t>Solution sets</a:t>
            </a:r>
          </a:p>
          <a:p>
            <a:r>
              <a:rPr lang="en-GB" dirty="0" smtClean="0"/>
              <a:t>Graphical analysis</a:t>
            </a:r>
          </a:p>
          <a:p>
            <a:r>
              <a:rPr lang="en-GB" dirty="0" smtClean="0"/>
              <a:t>The elimination procedure</a:t>
            </a:r>
          </a:p>
          <a:p>
            <a:r>
              <a:rPr lang="en-GB" dirty="0" smtClean="0"/>
              <a:t>Systems of more than two equations with two variables only</a:t>
            </a:r>
            <a:endParaRPr lang="en-GB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Today’s Topics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Gaussian elimination method</a:t>
            </a:r>
          </a:p>
          <a:p>
            <a:r>
              <a:rPr lang="en-GB" dirty="0" smtClean="0"/>
              <a:t>N-variable systems n &gt;3</a:t>
            </a:r>
          </a:p>
          <a:p>
            <a:pPr>
              <a:buNone/>
            </a:pPr>
            <a:endParaRPr lang="en-GB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Gaussian Elimination Method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sz="2800" dirty="0" smtClean="0"/>
              <a:t>It is </a:t>
            </a:r>
            <a:r>
              <a:rPr lang="en-GB" sz="2800" dirty="0" err="1" smtClean="0"/>
              <a:t>generalizable</a:t>
            </a:r>
            <a:r>
              <a:rPr lang="en-GB" sz="2800" dirty="0" smtClean="0"/>
              <a:t> to solve systems of any size.</a:t>
            </a:r>
          </a:p>
          <a:p>
            <a:r>
              <a:rPr lang="en-GB" sz="2800" dirty="0" smtClean="0"/>
              <a:t>The method begins with the original system of equations</a:t>
            </a:r>
          </a:p>
          <a:p>
            <a:r>
              <a:rPr lang="en-GB" sz="2800" dirty="0" smtClean="0"/>
              <a:t>Using row operations, it transforms the original system into an equivalent system from which the solution may be obtained easily</a:t>
            </a:r>
          </a:p>
          <a:p>
            <a:r>
              <a:rPr lang="en-GB" sz="2800" dirty="0" smtClean="0"/>
              <a:t>Recall that an </a:t>
            </a:r>
            <a:r>
              <a:rPr lang="en-GB" sz="2800" i="1" dirty="0" smtClean="0">
                <a:solidFill>
                  <a:schemeClr val="tx2"/>
                </a:solidFill>
              </a:rPr>
              <a:t>equivalent system</a:t>
            </a:r>
            <a:r>
              <a:rPr lang="en-GB" sz="2800" dirty="0" smtClean="0"/>
              <a:t> is one which has the same solution as the original system.</a:t>
            </a:r>
          </a:p>
          <a:p>
            <a:r>
              <a:rPr lang="en-GB" sz="2800" dirty="0"/>
              <a:t>I</a:t>
            </a:r>
            <a:r>
              <a:rPr lang="en-GB" sz="2800" dirty="0" smtClean="0"/>
              <a:t>n contrast to the Elimination procedure, the transformed system maintain </a:t>
            </a:r>
            <a:r>
              <a:rPr lang="en-GB" sz="2800" dirty="0" err="1" smtClean="0"/>
              <a:t>m×n</a:t>
            </a:r>
            <a:r>
              <a:rPr lang="en-GB" sz="2800" dirty="0" smtClean="0"/>
              <a:t> dimension </a:t>
            </a:r>
            <a:endParaRPr lang="en-GB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/>
          <a:lstStyle/>
          <a:p>
            <a:endParaRPr lang="en-GB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Basic Row Operations</a:t>
            </a:r>
            <a:r>
              <a:rPr lang="en-GB" sz="3600" b="1" u="sng" dirty="0" smtClean="0"/>
              <a:t> </a:t>
            </a:r>
            <a:endParaRPr lang="en-GB" sz="3600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71500" indent="-571500">
              <a:buFont typeface="+mj-lt"/>
              <a:buAutoNum type="romanUcPeriod"/>
            </a:pPr>
            <a:r>
              <a:rPr lang="en-GB" sz="2800" dirty="0" smtClean="0"/>
              <a:t>Both sides of an equation may be multiplied by a nonzero constant.</a:t>
            </a:r>
          </a:p>
          <a:p>
            <a:pPr marL="571500" indent="-571500">
              <a:buFont typeface="+mj-lt"/>
              <a:buAutoNum type="romanUcPeriod"/>
            </a:pPr>
            <a:r>
              <a:rPr lang="en-GB" sz="2800" dirty="0" smtClean="0"/>
              <a:t>Nonzero multiples of one equation may be added to another equation.</a:t>
            </a:r>
          </a:p>
          <a:p>
            <a:pPr marL="571500" indent="-571500">
              <a:buFont typeface="+mj-lt"/>
              <a:buAutoNum type="romanUcPeriod"/>
            </a:pPr>
            <a:r>
              <a:rPr lang="en-GB" sz="2800" dirty="0" smtClean="0"/>
              <a:t>The order of equations may be interchanged.</a:t>
            </a:r>
          </a:p>
          <a:p>
            <a:pPr marL="571500" indent="-571500">
              <a:buFont typeface="+mj-lt"/>
              <a:buAutoNum type="romanUcPeriod"/>
            </a:pPr>
            <a:endParaRPr lang="en-GB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GB" sz="2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</a:t>
            </a:r>
            <a:r>
              <a:rPr lang="en-GB" sz="3600" dirty="0" smtClean="0">
                <a:solidFill>
                  <a:schemeClr val="tx2"/>
                </a:solidFill>
              </a:rPr>
              <a:t> (contd.)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GB" sz="28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71480"/>
            <a:ext cx="8229600" cy="5554683"/>
          </a:xfrm>
        </p:spPr>
        <p:txBody>
          <a:bodyPr>
            <a:normAutofit/>
          </a:bodyPr>
          <a:lstStyle/>
          <a:p>
            <a:r>
              <a:rPr lang="en-GB" u="sng" dirty="0" smtClean="0"/>
              <a:t>Main point:</a:t>
            </a:r>
            <a:r>
              <a:rPr lang="en-GB" dirty="0" smtClean="0"/>
              <a:t> The general idea is to transform the original system into diagonal form.</a:t>
            </a:r>
          </a:p>
          <a:p>
            <a:r>
              <a:rPr lang="en-GB" dirty="0"/>
              <a:t>W</a:t>
            </a:r>
            <a:r>
              <a:rPr lang="en-GB" dirty="0" smtClean="0"/>
              <a:t>e can use short notations as well to solve the system</a:t>
            </a:r>
          </a:p>
          <a:p>
            <a:pPr>
              <a:buNone/>
            </a:pPr>
            <a:r>
              <a:rPr lang="en-GB" sz="2800" dirty="0" smtClean="0"/>
              <a:t>e.g.</a:t>
            </a:r>
          </a:p>
          <a:p>
            <a:pPr>
              <a:buNone/>
            </a:pPr>
            <a:endParaRPr lang="en-GB" sz="2800" dirty="0" smtClean="0"/>
          </a:p>
          <a:p>
            <a:pPr>
              <a:buNone/>
            </a:pPr>
            <a:endParaRPr lang="en-GB" sz="2800" dirty="0"/>
          </a:p>
          <a:p>
            <a:pPr>
              <a:buNone/>
            </a:pPr>
            <a:r>
              <a:rPr lang="en-GB" dirty="0" smtClean="0"/>
              <a:t>can be written as:  </a:t>
            </a:r>
          </a:p>
          <a:p>
            <a:pPr>
              <a:buNone/>
            </a:pPr>
            <a:endParaRPr lang="en-GB" dirty="0"/>
          </a:p>
          <a:p>
            <a:pPr>
              <a:buNone/>
            </a:pPr>
            <a:r>
              <a:rPr lang="en-GB" dirty="0" smtClean="0"/>
              <a:t> </a:t>
            </a:r>
            <a:endParaRPr lang="en-GB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411807"/>
          </a:xfrm>
        </p:spPr>
        <p:txBody>
          <a:bodyPr>
            <a:normAutofit/>
          </a:bodyPr>
          <a:lstStyle/>
          <a:p>
            <a:r>
              <a:rPr lang="en-GB" sz="2800" dirty="0" smtClean="0"/>
              <a:t>The vertical line is used to separate the left and right sides of an equation.</a:t>
            </a:r>
          </a:p>
          <a:p>
            <a:r>
              <a:rPr lang="en-GB" sz="2800" dirty="0" smtClean="0"/>
              <a:t>Each column to the left of the vertical line contains all the coefficients for one of the variables in the system</a:t>
            </a:r>
          </a:p>
          <a:p>
            <a:r>
              <a:rPr lang="en-GB" sz="2800" dirty="0" smtClean="0"/>
              <a:t>For a (2×2) system, the main aim is to change the array of coefficients                            into the form</a:t>
            </a:r>
          </a:p>
          <a:p>
            <a:endParaRPr lang="en-GB" sz="2800" dirty="0"/>
          </a:p>
          <a:p>
            <a:pPr>
              <a:buNone/>
            </a:pPr>
            <a:r>
              <a:rPr lang="en-GB" sz="2800" dirty="0" smtClean="0"/>
              <a:t> </a:t>
            </a:r>
            <a:endParaRPr lang="en-GB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200" u="sng" dirty="0" smtClean="0"/>
              <a:t>Summary of method:</a:t>
            </a:r>
            <a:endParaRPr lang="en-GB" sz="32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sz="2800" dirty="0" smtClean="0"/>
              <a:t>Given a </a:t>
            </a:r>
            <a:r>
              <a:rPr lang="en-GB" sz="2800" dirty="0" smtClean="0"/>
              <a:t>(2×2) system of equations, transform the original system                                             into the </a:t>
            </a:r>
          </a:p>
          <a:p>
            <a:endParaRPr lang="en-GB" sz="2800" dirty="0"/>
          </a:p>
          <a:p>
            <a:endParaRPr lang="en-GB" sz="2800" dirty="0" smtClean="0"/>
          </a:p>
          <a:p>
            <a:pPr>
              <a:buNone/>
            </a:pPr>
            <a:r>
              <a:rPr lang="en-GB" sz="2800" dirty="0"/>
              <a:t> </a:t>
            </a:r>
            <a:r>
              <a:rPr lang="en-GB" sz="2800" dirty="0" smtClean="0"/>
              <a:t>    </a:t>
            </a:r>
            <a:r>
              <a:rPr lang="en-GB" sz="2800" dirty="0" smtClean="0"/>
              <a:t>diagonal form  </a:t>
            </a:r>
          </a:p>
          <a:p>
            <a:r>
              <a:rPr lang="en-GB" sz="2800" dirty="0" smtClean="0"/>
              <a:t>For this transform the coefficients of first column</a:t>
            </a:r>
          </a:p>
          <a:p>
            <a:pPr>
              <a:buNone/>
            </a:pPr>
            <a:r>
              <a:rPr lang="en-GB" sz="2800" dirty="0" smtClean="0"/>
              <a:t>into             . Then transform the coefficients of second </a:t>
            </a:r>
          </a:p>
          <a:p>
            <a:pPr>
              <a:buNone/>
            </a:pPr>
            <a:endParaRPr lang="en-GB" sz="2800" dirty="0"/>
          </a:p>
          <a:p>
            <a:pPr>
              <a:buNone/>
            </a:pPr>
            <a:r>
              <a:rPr lang="en-GB" sz="2800" dirty="0"/>
              <a:t>c</a:t>
            </a:r>
            <a:r>
              <a:rPr lang="en-GB" sz="2800" dirty="0" smtClean="0"/>
              <a:t>olumn                into  </a:t>
            </a:r>
            <a:endParaRPr lang="en-GB" sz="2800" dirty="0" smtClean="0"/>
          </a:p>
          <a:p>
            <a:pPr>
              <a:buNone/>
            </a:pPr>
            <a:r>
              <a:rPr lang="en-GB" sz="2800" dirty="0" smtClean="0"/>
              <a:t>                                        </a:t>
            </a:r>
          </a:p>
          <a:p>
            <a:pPr>
              <a:buNone/>
            </a:pPr>
            <a:r>
              <a:rPr lang="en-GB" sz="2800" dirty="0" smtClean="0"/>
              <a:t> </a:t>
            </a:r>
            <a:endParaRPr lang="en-GB" sz="2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sz="2800" dirty="0" smtClean="0"/>
              <a:t>1)</a:t>
            </a:r>
            <a:endParaRPr lang="en-GB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</a:t>
            </a:r>
            <a:r>
              <a:rPr lang="en-GB" sz="3600" dirty="0" smtClean="0">
                <a:solidFill>
                  <a:schemeClr val="tx2"/>
                </a:solidFill>
              </a:rPr>
              <a:t> (contd.)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GB" sz="28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</a:t>
            </a:r>
            <a:r>
              <a:rPr lang="en-GB" sz="3600" dirty="0" smtClean="0">
                <a:solidFill>
                  <a:schemeClr val="tx2"/>
                </a:solidFill>
              </a:rPr>
              <a:t> (contd.)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sz="2800" dirty="0" smtClean="0"/>
              <a:t>2)</a:t>
            </a:r>
            <a:endParaRPr lang="en-GB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</a:t>
            </a:r>
            <a:r>
              <a:rPr lang="en-GB" sz="3600" dirty="0" smtClean="0">
                <a:solidFill>
                  <a:schemeClr val="tx2"/>
                </a:solidFill>
              </a:rPr>
              <a:t> (contd.)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GB" sz="28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</a:t>
            </a:r>
            <a:r>
              <a:rPr lang="en-GB" sz="3600" dirty="0" smtClean="0">
                <a:solidFill>
                  <a:schemeClr val="tx2"/>
                </a:solidFill>
              </a:rPr>
              <a:t> (contd.-graphically)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GB" sz="280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</a:t>
            </a:r>
            <a:r>
              <a:rPr lang="en-GB" sz="3600" dirty="0" smtClean="0">
                <a:solidFill>
                  <a:schemeClr val="tx2"/>
                </a:solidFill>
              </a:rPr>
              <a:t> (contd</a:t>
            </a:r>
            <a:r>
              <a:rPr lang="en-GB" sz="3600" smtClean="0">
                <a:solidFill>
                  <a:schemeClr val="tx2"/>
                </a:solidFill>
              </a:rPr>
              <a:t>.-graphically)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GB" sz="280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</a:t>
            </a:r>
            <a:r>
              <a:rPr lang="en-GB" sz="3600" dirty="0" smtClean="0">
                <a:solidFill>
                  <a:schemeClr val="tx2"/>
                </a:solidFill>
              </a:rPr>
              <a:t> (contd.)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sz="2800" dirty="0" smtClean="0"/>
              <a:t>3)</a:t>
            </a:r>
            <a:endParaRPr lang="en-GB" sz="2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</a:t>
            </a:r>
            <a:r>
              <a:rPr lang="en-GB" sz="3600" dirty="0" smtClean="0">
                <a:solidFill>
                  <a:schemeClr val="tx2"/>
                </a:solidFill>
              </a:rPr>
              <a:t> (contd.)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sz="2800" dirty="0" smtClean="0"/>
              <a:t>3)</a:t>
            </a:r>
            <a:endParaRPr lang="en-GB" sz="28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</a:t>
            </a:r>
            <a:r>
              <a:rPr lang="en-GB" sz="3600" dirty="0" smtClean="0">
                <a:solidFill>
                  <a:schemeClr val="tx2"/>
                </a:solidFill>
              </a:rPr>
              <a:t> (contd.)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GB" sz="2800" dirty="0"/>
              <a:t>4</a:t>
            </a:r>
            <a:r>
              <a:rPr lang="en-GB" sz="2800" dirty="0" smtClean="0"/>
              <a:t>)</a:t>
            </a:r>
            <a:endParaRPr lang="en-GB" sz="28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N-variable systems, n&gt;2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GB" dirty="0" smtClean="0"/>
              <a:t>Given a (3×3) system of equations, transform the original system                                             into the </a:t>
            </a:r>
          </a:p>
          <a:p>
            <a:endParaRPr lang="en-GB" dirty="0" smtClean="0"/>
          </a:p>
          <a:p>
            <a:endParaRPr lang="en-GB" dirty="0" smtClean="0"/>
          </a:p>
          <a:p>
            <a:pPr>
              <a:buNone/>
            </a:pPr>
            <a:r>
              <a:rPr lang="en-GB" dirty="0" smtClean="0"/>
              <a:t>     diagonal form  </a:t>
            </a:r>
          </a:p>
          <a:p>
            <a:endParaRPr lang="en-GB" dirty="0" smtClean="0"/>
          </a:p>
          <a:p>
            <a:r>
              <a:rPr lang="en-GB" dirty="0" smtClean="0"/>
              <a:t>For this transform the coefficients of first column</a:t>
            </a:r>
          </a:p>
          <a:p>
            <a:pPr>
              <a:buNone/>
            </a:pPr>
            <a:r>
              <a:rPr lang="en-GB" dirty="0" smtClean="0"/>
              <a:t>into             . Then transform the coefficients of second and third</a:t>
            </a:r>
          </a:p>
          <a:p>
            <a:pPr>
              <a:buNone/>
            </a:pPr>
            <a:endParaRPr lang="en-GB" dirty="0" smtClean="0"/>
          </a:p>
          <a:p>
            <a:pPr>
              <a:buNone/>
            </a:pPr>
            <a:r>
              <a:rPr lang="en-GB" dirty="0" smtClean="0"/>
              <a:t>column                                                 into  </a:t>
            </a:r>
          </a:p>
          <a:p>
            <a:pPr>
              <a:buNone/>
            </a:pPr>
            <a:r>
              <a:rPr lang="en-GB" dirty="0" smtClean="0"/>
              <a:t>                                        </a:t>
            </a:r>
          </a:p>
          <a:p>
            <a:pPr>
              <a:buNone/>
            </a:pPr>
            <a:r>
              <a:rPr lang="en-GB" dirty="0" smtClean="0"/>
              <a:t> </a:t>
            </a:r>
          </a:p>
          <a:p>
            <a:endParaRPr lang="en-GB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GB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</a:t>
            </a:r>
            <a:r>
              <a:rPr lang="en-GB" sz="3600" dirty="0" smtClean="0">
                <a:solidFill>
                  <a:schemeClr val="tx2"/>
                </a:solidFill>
              </a:rPr>
              <a:t> (contd.)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GB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</a:t>
            </a:r>
            <a:r>
              <a:rPr lang="en-GB" sz="3600" dirty="0" smtClean="0">
                <a:solidFill>
                  <a:schemeClr val="tx2"/>
                </a:solidFill>
              </a:rPr>
              <a:t> </a:t>
            </a:r>
            <a:r>
              <a:rPr lang="en-GB" sz="3600" smtClean="0">
                <a:solidFill>
                  <a:schemeClr val="tx2"/>
                </a:solidFill>
              </a:rPr>
              <a:t>(contd.)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GB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</a:t>
            </a:r>
            <a:r>
              <a:rPr lang="en-GB" sz="3600" dirty="0" smtClean="0">
                <a:solidFill>
                  <a:schemeClr val="tx2"/>
                </a:solidFill>
              </a:rPr>
              <a:t> (contd. M not equal n)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GB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</a:t>
            </a:r>
            <a:r>
              <a:rPr lang="en-GB" sz="3600" dirty="0" smtClean="0">
                <a:solidFill>
                  <a:schemeClr val="tx2"/>
                </a:solidFill>
              </a:rPr>
              <a:t> </a:t>
            </a:r>
            <a:r>
              <a:rPr lang="en-GB" sz="3600" smtClean="0">
                <a:solidFill>
                  <a:schemeClr val="tx2"/>
                </a:solidFill>
              </a:rPr>
              <a:t>(contd.)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GB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</a:t>
            </a:r>
            <a:r>
              <a:rPr lang="en-GB" sz="3600" dirty="0" smtClean="0">
                <a:solidFill>
                  <a:schemeClr val="tx2"/>
                </a:solidFill>
              </a:rPr>
              <a:t> </a:t>
            </a:r>
            <a:r>
              <a:rPr lang="en-GB" sz="3600" smtClean="0">
                <a:solidFill>
                  <a:schemeClr val="tx2"/>
                </a:solidFill>
              </a:rPr>
              <a:t>(contd.)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GB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Example</a:t>
            </a:r>
            <a:r>
              <a:rPr lang="en-GB" sz="3600" dirty="0" smtClean="0">
                <a:solidFill>
                  <a:schemeClr val="tx2"/>
                </a:solidFill>
              </a:rPr>
              <a:t> </a:t>
            </a:r>
            <a:r>
              <a:rPr lang="en-GB" sz="3600" smtClean="0">
                <a:solidFill>
                  <a:schemeClr val="tx2"/>
                </a:solidFill>
              </a:rPr>
              <a:t>(contd.)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GB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GB" sz="3600" u="sng" dirty="0" smtClean="0">
                <a:solidFill>
                  <a:schemeClr val="tx2"/>
                </a:solidFill>
              </a:rPr>
              <a:t>Summary</a:t>
            </a:r>
            <a:endParaRPr lang="en-GB" sz="3600" u="sng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smtClean="0"/>
              <a:t>Gaussian elimination method</a:t>
            </a:r>
          </a:p>
          <a:p>
            <a:r>
              <a:rPr lang="en-GB" sz="2800" dirty="0" smtClean="0"/>
              <a:t>For 2 by 2 systems</a:t>
            </a:r>
          </a:p>
          <a:p>
            <a:r>
              <a:rPr lang="en-GB" sz="2800" dirty="0" smtClean="0"/>
              <a:t>For 2 by 3 systems</a:t>
            </a:r>
          </a:p>
          <a:p>
            <a:r>
              <a:rPr lang="en-GB" sz="2800" dirty="0" smtClean="0"/>
              <a:t>For systems with m different from n</a:t>
            </a:r>
          </a:p>
          <a:p>
            <a:r>
              <a:rPr lang="en-GB" sz="2800" dirty="0" smtClean="0"/>
              <a:t>Exercise 3.3   Q.1-20</a:t>
            </a:r>
            <a:endParaRPr lang="en-GB" sz="28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186</TotalTime>
  <Words>439</Words>
  <Application>Microsoft Office PowerPoint</Application>
  <PresentationFormat>On-screen Show (4:3)</PresentationFormat>
  <Paragraphs>88</Paragraphs>
  <Slides>34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Office Theme</vt:lpstr>
      <vt:lpstr>MTH108 Business Math I</vt:lpstr>
      <vt:lpstr>Chapter 3</vt:lpstr>
      <vt:lpstr>Review</vt:lpstr>
      <vt:lpstr>Today’s Topics</vt:lpstr>
      <vt:lpstr>Gaussian Elimination Method</vt:lpstr>
      <vt:lpstr>Slide 6</vt:lpstr>
      <vt:lpstr>Basic Row Operations </vt:lpstr>
      <vt:lpstr>Example</vt:lpstr>
      <vt:lpstr>Example (contd.)</vt:lpstr>
      <vt:lpstr>Slide 10</vt:lpstr>
      <vt:lpstr>Slide 11</vt:lpstr>
      <vt:lpstr>Summary of method:</vt:lpstr>
      <vt:lpstr>Example</vt:lpstr>
      <vt:lpstr>Example (contd.)</vt:lpstr>
      <vt:lpstr>Example (contd.)</vt:lpstr>
      <vt:lpstr>Example (contd.)</vt:lpstr>
      <vt:lpstr>Example (contd.-graphically)</vt:lpstr>
      <vt:lpstr>Example (contd.-graphically)</vt:lpstr>
      <vt:lpstr>Example (contd.)</vt:lpstr>
      <vt:lpstr>Example (contd.)</vt:lpstr>
      <vt:lpstr>Example (contd.)</vt:lpstr>
      <vt:lpstr>N-variable systems, n&gt;2</vt:lpstr>
      <vt:lpstr>Example</vt:lpstr>
      <vt:lpstr>Example (contd.)</vt:lpstr>
      <vt:lpstr>Example (contd.)</vt:lpstr>
      <vt:lpstr>Example (contd. M not equal n)</vt:lpstr>
      <vt:lpstr>Example (contd.)</vt:lpstr>
      <vt:lpstr>Example (contd.)</vt:lpstr>
      <vt:lpstr>Example (contd.)</vt:lpstr>
      <vt:lpstr>Summary</vt:lpstr>
      <vt:lpstr>Slide 31</vt:lpstr>
      <vt:lpstr>Slide 32</vt:lpstr>
      <vt:lpstr>Slide 33</vt:lpstr>
      <vt:lpstr>Slide 34</vt:lpstr>
    </vt:vector>
  </TitlesOfParts>
  <Company>CIIT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MTH108 Business Math I</dc:title>
  <dc:creator>Tazeen athar</dc:creator>
  <cp:lastModifiedBy>Tazeen athar</cp:lastModifiedBy>
  <cp:revision>34</cp:revision>
  <dcterms:created xsi:type="dcterms:W3CDTF">2012-05-18T07:34:54Z</dcterms:created>
  <dcterms:modified xsi:type="dcterms:W3CDTF">2012-05-18T10:41:29Z</dcterms:modified>
</cp:coreProperties>
</file>