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7" r:id="rId6"/>
    <p:sldId id="269" r:id="rId7"/>
    <p:sldId id="261" r:id="rId8"/>
    <p:sldId id="262" r:id="rId9"/>
    <p:sldId id="263" r:id="rId10"/>
    <p:sldId id="274" r:id="rId11"/>
    <p:sldId id="264" r:id="rId12"/>
    <p:sldId id="275" r:id="rId13"/>
    <p:sldId id="265" r:id="rId14"/>
    <p:sldId id="279" r:id="rId15"/>
    <p:sldId id="270" r:id="rId16"/>
    <p:sldId id="271" r:id="rId17"/>
    <p:sldId id="280" r:id="rId18"/>
    <p:sldId id="281" r:id="rId19"/>
    <p:sldId id="282" r:id="rId20"/>
    <p:sldId id="283" r:id="rId21"/>
    <p:sldId id="284" r:id="rId22"/>
    <p:sldId id="292" r:id="rId23"/>
    <p:sldId id="285" r:id="rId24"/>
    <p:sldId id="286" r:id="rId25"/>
    <p:sldId id="287" r:id="rId26"/>
    <p:sldId id="288" r:id="rId27"/>
    <p:sldId id="293" r:id="rId28"/>
    <p:sldId id="289" r:id="rId29"/>
    <p:sldId id="294" r:id="rId30"/>
    <p:sldId id="290" r:id="rId31"/>
    <p:sldId id="291" r:id="rId32"/>
    <p:sldId id="295" r:id="rId33"/>
    <p:sldId id="278" r:id="rId34"/>
    <p:sldId id="273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00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8" autoAdjust="0"/>
    <p:restoredTop sz="94624" autoAdjust="0"/>
  </p:normalViewPr>
  <p:slideViewPr>
    <p:cSldViewPr>
      <p:cViewPr varScale="1">
        <p:scale>
          <a:sx n="66" d="100"/>
          <a:sy n="66" d="100"/>
        </p:scale>
        <p:origin x="-150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8F153-D71E-407D-932E-7410117FEE71}" type="datetimeFigureOut">
              <a:rPr lang="en-US" smtClean="0"/>
              <a:pPr/>
              <a:t>5/16/2012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9243F-4EA9-4DBD-974D-638ACCC0643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8F153-D71E-407D-932E-7410117FEE71}" type="datetimeFigureOut">
              <a:rPr lang="en-US" smtClean="0"/>
              <a:pPr/>
              <a:t>5/16/2012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9243F-4EA9-4DBD-974D-638ACCC0643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8F153-D71E-407D-932E-7410117FEE71}" type="datetimeFigureOut">
              <a:rPr lang="en-US" smtClean="0"/>
              <a:pPr/>
              <a:t>5/16/2012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9243F-4EA9-4DBD-974D-638ACCC0643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8F153-D71E-407D-932E-7410117FEE71}" type="datetimeFigureOut">
              <a:rPr lang="en-US" smtClean="0"/>
              <a:pPr/>
              <a:t>5/16/2012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9243F-4EA9-4DBD-974D-638ACCC0643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8F153-D71E-407D-932E-7410117FEE71}" type="datetimeFigureOut">
              <a:rPr lang="en-US" smtClean="0"/>
              <a:pPr/>
              <a:t>5/16/2012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9243F-4EA9-4DBD-974D-638ACCC0643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8F153-D71E-407D-932E-7410117FEE71}" type="datetimeFigureOut">
              <a:rPr lang="en-US" smtClean="0"/>
              <a:pPr/>
              <a:t>5/16/2012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9243F-4EA9-4DBD-974D-638ACCC0643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8F153-D71E-407D-932E-7410117FEE71}" type="datetimeFigureOut">
              <a:rPr lang="en-US" smtClean="0"/>
              <a:pPr/>
              <a:t>5/16/2012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9243F-4EA9-4DBD-974D-638ACCC0643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8F153-D71E-407D-932E-7410117FEE71}" type="datetimeFigureOut">
              <a:rPr lang="en-US" smtClean="0"/>
              <a:pPr/>
              <a:t>5/16/2012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9243F-4EA9-4DBD-974D-638ACCC0643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8F153-D71E-407D-932E-7410117FEE71}" type="datetimeFigureOut">
              <a:rPr lang="en-US" smtClean="0"/>
              <a:pPr/>
              <a:t>5/16/2012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9243F-4EA9-4DBD-974D-638ACCC0643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8F153-D71E-407D-932E-7410117FEE71}" type="datetimeFigureOut">
              <a:rPr lang="en-US" smtClean="0"/>
              <a:pPr/>
              <a:t>5/16/2012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9243F-4EA9-4DBD-974D-638ACCC0643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8F153-D71E-407D-932E-7410117FEE71}" type="datetimeFigureOut">
              <a:rPr lang="en-US" smtClean="0"/>
              <a:pPr/>
              <a:t>5/16/2012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9243F-4EA9-4DBD-974D-638ACCC06436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38F153-D71E-407D-932E-7410117FEE71}" type="datetimeFigureOut">
              <a:rPr lang="en-US" smtClean="0"/>
              <a:pPr/>
              <a:t>5/16/2012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99243F-4EA9-4DBD-974D-638ACCC06436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MTH108 Business Math I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4400" b="1" dirty="0" smtClean="0">
                <a:solidFill>
                  <a:schemeClr val="tx2"/>
                </a:solidFill>
              </a:rPr>
              <a:t>Lecture 5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Chapter 2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4400" b="1" dirty="0" smtClean="0">
                <a:solidFill>
                  <a:schemeClr val="tx2"/>
                </a:solidFill>
              </a:rPr>
              <a:t>Linear Equations</a:t>
            </a:r>
            <a:endParaRPr lang="en-GB" dirty="0"/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838200" y="228282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Subtitle 5"/>
          <p:cNvSpPr txBox="1">
            <a:spLocks/>
          </p:cNvSpPr>
          <p:nvPr/>
        </p:nvSpPr>
        <p:spPr>
          <a:xfrm>
            <a:off x="1524000" y="4038600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b="1" u="sng" dirty="0" smtClean="0">
                <a:solidFill>
                  <a:schemeClr val="tx2"/>
                </a:solidFill>
              </a:rPr>
              <a:t>Objectives</a:t>
            </a:r>
            <a:endParaRPr lang="en-GB" sz="3600" b="1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Provide a thorough understanding of the algebraic and graphical characteristics of linear equations</a:t>
            </a:r>
          </a:p>
          <a:p>
            <a:r>
              <a:rPr lang="en-GB" dirty="0" smtClean="0"/>
              <a:t>Provide the tools which allow one to determine the equation which represents a linear relationship</a:t>
            </a:r>
          </a:p>
          <a:p>
            <a:r>
              <a:rPr lang="en-GB" dirty="0" smtClean="0"/>
              <a:t>Illustrate some applications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b="1" u="sng" dirty="0" smtClean="0"/>
              <a:t>Review</a:t>
            </a:r>
            <a:endParaRPr lang="en-GB" sz="36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GB" dirty="0" smtClean="0">
                <a:solidFill>
                  <a:schemeClr val="tx2"/>
                </a:solidFill>
              </a:rPr>
              <a:t>Importance of Linear Equations</a:t>
            </a:r>
          </a:p>
          <a:p>
            <a:pPr>
              <a:buFont typeface="Wingdings" pitchFamily="2" charset="2"/>
              <a:buChar char="Ø"/>
            </a:pPr>
            <a:r>
              <a:rPr lang="en-GB" dirty="0" smtClean="0">
                <a:solidFill>
                  <a:schemeClr val="tx2"/>
                </a:solidFill>
              </a:rPr>
              <a:t>Characteristics of Linear Equations</a:t>
            </a:r>
          </a:p>
          <a:p>
            <a:r>
              <a:rPr lang="en-GB" sz="2800" dirty="0" smtClean="0"/>
              <a:t>Definition, Examples</a:t>
            </a:r>
          </a:p>
          <a:p>
            <a:r>
              <a:rPr lang="en-GB" sz="2800" dirty="0" smtClean="0"/>
              <a:t>Solution set of an equation</a:t>
            </a:r>
          </a:p>
          <a:p>
            <a:pPr>
              <a:buSzPct val="50000"/>
              <a:buFont typeface="Courier New" pitchFamily="49" charset="0"/>
              <a:buChar char="o"/>
            </a:pPr>
            <a:r>
              <a:rPr lang="en-GB" sz="2800" dirty="0"/>
              <a:t>m</a:t>
            </a:r>
            <a:r>
              <a:rPr lang="en-GB" sz="2800" dirty="0" smtClean="0"/>
              <a:t>ethod, examples</a:t>
            </a:r>
          </a:p>
          <a:p>
            <a:pPr>
              <a:buSzPct val="100000"/>
            </a:pPr>
            <a:r>
              <a:rPr lang="en-GB" sz="2800" dirty="0" smtClean="0"/>
              <a:t>Linear Equations with n-variables</a:t>
            </a:r>
          </a:p>
          <a:p>
            <a:pPr>
              <a:buSzPct val="50000"/>
              <a:buFont typeface="Courier New" pitchFamily="49" charset="0"/>
              <a:buChar char="o"/>
            </a:pPr>
            <a:r>
              <a:rPr lang="en-GB" sz="2800" dirty="0"/>
              <a:t>d</a:t>
            </a:r>
            <a:r>
              <a:rPr lang="en-GB" sz="2800" dirty="0" smtClean="0"/>
              <a:t>efinition, examples</a:t>
            </a:r>
          </a:p>
          <a:p>
            <a:pPr>
              <a:buSzPct val="50000"/>
              <a:buFont typeface="Courier New" pitchFamily="49" charset="0"/>
              <a:buChar char="o"/>
            </a:pPr>
            <a:r>
              <a:rPr lang="en-GB" sz="2800" dirty="0"/>
              <a:t>s</a:t>
            </a:r>
            <a:r>
              <a:rPr lang="en-GB" sz="2800" dirty="0" smtClean="0"/>
              <a:t>olution set, examples 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b="1" u="sng" dirty="0" smtClean="0"/>
              <a:t>Review</a:t>
            </a:r>
            <a:r>
              <a:rPr lang="en-GB" sz="3600" dirty="0" smtClean="0"/>
              <a:t>(contd.)</a:t>
            </a:r>
            <a:endParaRPr lang="en-GB" sz="36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GB" dirty="0" smtClean="0">
                <a:solidFill>
                  <a:schemeClr val="tx2"/>
                </a:solidFill>
              </a:rPr>
              <a:t>Graphing Equations of two variables</a:t>
            </a:r>
          </a:p>
          <a:p>
            <a:r>
              <a:rPr lang="en-GB" sz="2800" dirty="0" smtClean="0"/>
              <a:t>Method, Examples</a:t>
            </a:r>
          </a:p>
          <a:p>
            <a:pPr>
              <a:buFont typeface="Wingdings" pitchFamily="2" charset="2"/>
              <a:buChar char="Ø"/>
            </a:pPr>
            <a:r>
              <a:rPr lang="en-GB" dirty="0" smtClean="0">
                <a:solidFill>
                  <a:schemeClr val="tx2"/>
                </a:solidFill>
              </a:rPr>
              <a:t>Intercepts </a:t>
            </a:r>
          </a:p>
          <a:p>
            <a:r>
              <a:rPr lang="en-GB" sz="2800" dirty="0" smtClean="0"/>
              <a:t>X-intercept, Y-intercept</a:t>
            </a:r>
          </a:p>
          <a:p>
            <a:r>
              <a:rPr lang="en-GB" sz="2800" dirty="0" smtClean="0"/>
              <a:t>Examples with graphical representation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Today’s Topics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Slope of an equation</a:t>
            </a:r>
          </a:p>
          <a:p>
            <a:r>
              <a:rPr lang="en-GB" sz="2800" dirty="0" smtClean="0"/>
              <a:t>Two-point form</a:t>
            </a:r>
          </a:p>
          <a:p>
            <a:r>
              <a:rPr lang="en-GB" sz="2800" dirty="0" smtClean="0"/>
              <a:t>Slope-intercept form</a:t>
            </a:r>
          </a:p>
          <a:p>
            <a:r>
              <a:rPr lang="en-GB" sz="2800" dirty="0" smtClean="0"/>
              <a:t>One-point form</a:t>
            </a:r>
          </a:p>
          <a:p>
            <a:r>
              <a:rPr lang="en-GB" sz="2800" dirty="0" smtClean="0"/>
              <a:t>Parallel and perpendicular lines</a:t>
            </a:r>
          </a:p>
          <a:p>
            <a:r>
              <a:rPr lang="en-GB" sz="2800" dirty="0" smtClean="0"/>
              <a:t>Linear equations involving more than two variables</a:t>
            </a:r>
          </a:p>
          <a:p>
            <a:r>
              <a:rPr lang="en-GB" sz="2800" dirty="0" smtClean="0"/>
              <a:t>Some applications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Slope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Any straight line with the exception of vertical lines can be characterized by its slope.</a:t>
            </a:r>
          </a:p>
          <a:p>
            <a:pPr>
              <a:buNone/>
            </a:pPr>
            <a:r>
              <a:rPr lang="en-GB" sz="2800" i="1" dirty="0" smtClean="0">
                <a:solidFill>
                  <a:schemeClr val="tx2"/>
                </a:solidFill>
              </a:rPr>
              <a:t>Slope</a:t>
            </a:r>
            <a:r>
              <a:rPr lang="en-GB" sz="2800" i="1" dirty="0" smtClean="0"/>
              <a:t> --- inclination of a line   and     rate at which the </a:t>
            </a:r>
          </a:p>
          <a:p>
            <a:pPr>
              <a:buNone/>
            </a:pPr>
            <a:r>
              <a:rPr lang="en-GB" sz="2800" i="1" dirty="0" smtClean="0"/>
              <a:t>                                                                line rises or fall</a:t>
            </a:r>
            <a:endParaRPr lang="en-GB" sz="2800" dirty="0" smtClean="0"/>
          </a:p>
          <a:p>
            <a:pPr>
              <a:buNone/>
            </a:pPr>
            <a:endParaRPr lang="en-GB" sz="2800" i="1" dirty="0" smtClean="0"/>
          </a:p>
          <a:p>
            <a:pPr>
              <a:buNone/>
            </a:pPr>
            <a:r>
              <a:rPr lang="en-GB" sz="2800" dirty="0" smtClean="0"/>
              <a:t>              (whether it rises or fall)</a:t>
            </a:r>
          </a:p>
          <a:p>
            <a:pPr>
              <a:buNone/>
            </a:pPr>
            <a:r>
              <a:rPr lang="en-GB" sz="2800" dirty="0" smtClean="0"/>
              <a:t>                                                      </a:t>
            </a:r>
          </a:p>
          <a:p>
            <a:pPr>
              <a:buNone/>
            </a:pPr>
            <a:r>
              <a:rPr lang="en-GB" sz="2800" dirty="0" smtClean="0"/>
              <a:t>                                                            (how steep the line is)     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dirty="0" smtClean="0"/>
              <a:t>Graphically 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dirty="0" smtClean="0">
                <a:solidFill>
                  <a:schemeClr val="tx2"/>
                </a:solidFill>
              </a:rPr>
              <a:t>Explanation</a:t>
            </a:r>
            <a:r>
              <a:rPr lang="en-GB" sz="3600" dirty="0" smtClean="0"/>
              <a:t> 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GB" sz="2800" dirty="0" smtClean="0"/>
              <a:t>The slope of a line may be positive, negative, zero or undefined. The line with slope </a:t>
            </a:r>
          </a:p>
          <a:p>
            <a:r>
              <a:rPr lang="en-GB" sz="2800" i="1" dirty="0" smtClean="0"/>
              <a:t>Positive</a:t>
            </a:r>
          </a:p>
          <a:p>
            <a:pPr>
              <a:buNone/>
            </a:pPr>
            <a:r>
              <a:rPr lang="en-GB" sz="2800" dirty="0" smtClean="0"/>
              <a:t>rises from left to right</a:t>
            </a:r>
          </a:p>
          <a:p>
            <a:r>
              <a:rPr lang="en-GB" sz="2800" i="1" dirty="0" smtClean="0"/>
              <a:t>Negative </a:t>
            </a:r>
            <a:endParaRPr lang="en-GB" sz="2800" dirty="0" smtClean="0"/>
          </a:p>
          <a:p>
            <a:pPr>
              <a:buNone/>
            </a:pPr>
            <a:r>
              <a:rPr lang="en-GB" sz="2800" dirty="0" smtClean="0"/>
              <a:t>falls from left to right</a:t>
            </a:r>
          </a:p>
          <a:p>
            <a:r>
              <a:rPr lang="en-GB" sz="2800" i="1" dirty="0" smtClean="0"/>
              <a:t>Zero</a:t>
            </a:r>
          </a:p>
          <a:p>
            <a:pPr>
              <a:buNone/>
            </a:pPr>
            <a:r>
              <a:rPr lang="en-GB" sz="2800" dirty="0" smtClean="0"/>
              <a:t>horizontal line</a:t>
            </a:r>
          </a:p>
          <a:p>
            <a:r>
              <a:rPr lang="en-GB" sz="2800" i="1" dirty="0" smtClean="0"/>
              <a:t>Undefined</a:t>
            </a:r>
          </a:p>
          <a:p>
            <a:pPr>
              <a:buNone/>
            </a:pPr>
            <a:r>
              <a:rPr lang="en-GB" sz="2800" dirty="0" smtClean="0"/>
              <a:t>vertical line </a:t>
            </a:r>
            <a:r>
              <a:rPr lang="en-GB" sz="2800" i="1" dirty="0" smtClean="0"/>
              <a:t> </a:t>
            </a:r>
            <a:endParaRPr lang="en-GB" sz="28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dirty="0" err="1" smtClean="0">
                <a:solidFill>
                  <a:schemeClr val="tx2"/>
                </a:solidFill>
              </a:rPr>
              <a:t>Expl</a:t>
            </a:r>
            <a:r>
              <a:rPr lang="en-GB" sz="3600" dirty="0" smtClean="0">
                <a:solidFill>
                  <a:schemeClr val="tx2"/>
                </a:solidFill>
              </a:rPr>
              <a:t>. (contd., graphically)</a:t>
            </a:r>
            <a:r>
              <a:rPr lang="en-GB" sz="3600" dirty="0" smtClean="0"/>
              <a:t> 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>
            <a:normAutofit/>
          </a:bodyPr>
          <a:lstStyle/>
          <a:p>
            <a:pPr>
              <a:buNone/>
            </a:pPr>
            <a:endParaRPr lang="en-GB" sz="28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dirty="0" smtClean="0"/>
              <a:t>Inclination and steepness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sz="2800" dirty="0" smtClean="0"/>
              <a:t>The slope of a line is quantified by a real number.</a:t>
            </a:r>
          </a:p>
          <a:p>
            <a:r>
              <a:rPr lang="en-GB" dirty="0" smtClean="0"/>
              <a:t>The magnitude (absolute value) indicates the relative steepness of the line</a:t>
            </a:r>
          </a:p>
          <a:p>
            <a:r>
              <a:rPr lang="en-GB" dirty="0" smtClean="0"/>
              <a:t>The sign indicates the inclination</a:t>
            </a:r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dirty="0" smtClean="0"/>
              <a:t>Inclination and steepness (contd.)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CD has bigger magnitude       NP has more magnitude</a:t>
            </a:r>
          </a:p>
          <a:p>
            <a:pPr>
              <a:buNone/>
            </a:pPr>
            <a:r>
              <a:rPr lang="en-GB" sz="2800" dirty="0" smtClean="0"/>
              <a:t>than AB                                      than LM</a:t>
            </a:r>
          </a:p>
          <a:p>
            <a:pPr>
              <a:buNone/>
            </a:pPr>
            <a:r>
              <a:rPr lang="en-GB" sz="2800" dirty="0" smtClean="0"/>
              <a:t>=&gt; CD more steeper                 =&gt; NP more steeper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Two point formula (slope)</a:t>
            </a:r>
            <a:r>
              <a:rPr lang="en-GB" sz="3600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768865"/>
          </a:xfrm>
        </p:spPr>
        <p:txBody>
          <a:bodyPr>
            <a:normAutofit lnSpcReduction="10000"/>
          </a:bodyPr>
          <a:lstStyle/>
          <a:p>
            <a:r>
              <a:rPr lang="en-GB" sz="2800" i="1" dirty="0" smtClean="0"/>
              <a:t>The slope tells us the rate at which the value of </a:t>
            </a:r>
            <a:r>
              <a:rPr lang="en-GB" sz="2800" i="1" dirty="0" smtClean="0">
                <a:latin typeface="MMa CenturyB" pitchFamily="18" charset="0"/>
              </a:rPr>
              <a:t>y</a:t>
            </a:r>
            <a:r>
              <a:rPr lang="en-GB" sz="2800" i="1" dirty="0" smtClean="0"/>
              <a:t> changes relative to changes in the value of </a:t>
            </a:r>
            <a:r>
              <a:rPr lang="en-GB" sz="2800" i="1" dirty="0" smtClean="0">
                <a:latin typeface="MMa CenturyB" pitchFamily="18" charset="0"/>
              </a:rPr>
              <a:t>x</a:t>
            </a:r>
            <a:r>
              <a:rPr lang="en-GB" sz="2800" i="1" dirty="0" smtClean="0"/>
              <a:t>.</a:t>
            </a:r>
            <a:endParaRPr lang="en-GB" i="1" dirty="0" smtClean="0"/>
          </a:p>
          <a:p>
            <a:pPr>
              <a:buNone/>
            </a:pPr>
            <a:r>
              <a:rPr lang="en-GB" sz="2800" dirty="0" smtClean="0"/>
              <a:t>Given any two point which lie on a (non-vertical) straight line, the slope can be computed as the ratio of change in the value of </a:t>
            </a:r>
            <a:r>
              <a:rPr lang="en-GB" sz="2800" i="1" dirty="0" smtClean="0">
                <a:latin typeface="MMa CenturyB" pitchFamily="18" charset="0"/>
              </a:rPr>
              <a:t>y</a:t>
            </a:r>
            <a:r>
              <a:rPr lang="en-GB" sz="2800" dirty="0" smtClean="0"/>
              <a:t> to the change in the value of </a:t>
            </a:r>
            <a:r>
              <a:rPr lang="en-GB" sz="2800" i="1" dirty="0" smtClean="0">
                <a:latin typeface="MMa CenturyB" pitchFamily="18" charset="0"/>
              </a:rPr>
              <a:t>x</a:t>
            </a:r>
            <a:r>
              <a:rPr lang="en-GB" sz="2800" dirty="0" smtClean="0"/>
              <a:t>.</a:t>
            </a:r>
          </a:p>
          <a:p>
            <a:pPr>
              <a:buNone/>
            </a:pPr>
            <a:r>
              <a:rPr lang="en-GB" sz="2800" dirty="0" smtClean="0"/>
              <a:t>Slope = </a:t>
            </a:r>
            <a:r>
              <a:rPr lang="en-GB" sz="2800" u="sng" dirty="0" smtClean="0"/>
              <a:t>change in </a:t>
            </a:r>
            <a:r>
              <a:rPr lang="en-GB" sz="2800" i="1" dirty="0" smtClean="0">
                <a:latin typeface="MMa CenturyB" pitchFamily="18" charset="0"/>
              </a:rPr>
              <a:t>y</a:t>
            </a:r>
            <a:r>
              <a:rPr lang="en-GB" sz="2800" dirty="0" smtClean="0"/>
              <a:t>      = </a:t>
            </a:r>
          </a:p>
          <a:p>
            <a:pPr>
              <a:buNone/>
            </a:pPr>
            <a:r>
              <a:rPr lang="en-GB" sz="2800" dirty="0" smtClean="0"/>
              <a:t>              change in </a:t>
            </a:r>
            <a:r>
              <a:rPr lang="en-GB" sz="2800" i="1" dirty="0" smtClean="0">
                <a:latin typeface="MMa CenturyB" pitchFamily="18" charset="0"/>
              </a:rPr>
              <a:t>x</a:t>
            </a:r>
            <a:endParaRPr lang="en-GB" sz="2800" dirty="0" smtClean="0"/>
          </a:p>
          <a:p>
            <a:pPr>
              <a:buNone/>
            </a:pPr>
            <a:r>
              <a:rPr lang="en-GB" sz="2800" dirty="0" smtClean="0"/>
              <a:t>           = change in the value of </a:t>
            </a:r>
            <a:r>
              <a:rPr lang="en-GB" sz="2800" i="1" dirty="0" smtClean="0">
                <a:latin typeface="MMa CenturyB" pitchFamily="18" charset="0"/>
              </a:rPr>
              <a:t>y</a:t>
            </a:r>
          </a:p>
          <a:p>
            <a:pPr>
              <a:buNone/>
            </a:pPr>
            <a:r>
              <a:rPr lang="en-GB" sz="2800" dirty="0" smtClean="0"/>
              <a:t>           = change in the vale of </a:t>
            </a:r>
            <a:r>
              <a:rPr lang="en-GB" sz="2800" i="1" dirty="0" smtClean="0">
                <a:latin typeface="MMa CenturyB" pitchFamily="18" charset="0"/>
              </a:rPr>
              <a:t>x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Two point formula (mathematically)</a:t>
            </a:r>
            <a:r>
              <a:rPr lang="en-GB" sz="3600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768865"/>
          </a:xfrm>
        </p:spPr>
        <p:txBody>
          <a:bodyPr>
            <a:normAutofit/>
          </a:bodyPr>
          <a:lstStyle/>
          <a:p>
            <a:r>
              <a:rPr lang="en-GB" sz="2800" i="1" dirty="0" smtClean="0"/>
              <a:t>The slope m of a straight line connecting two points (</a:t>
            </a:r>
            <a:r>
              <a:rPr lang="en-GB" sz="2800" i="1" dirty="0" smtClean="0">
                <a:latin typeface="MMa CenturyB" pitchFamily="18" charset="0"/>
              </a:rPr>
              <a:t>x</a:t>
            </a:r>
            <a:r>
              <a:rPr lang="en-GB" sz="2800" i="1" baseline="-25000" dirty="0" smtClean="0"/>
              <a:t>1</a:t>
            </a:r>
            <a:r>
              <a:rPr lang="en-GB" sz="2800" i="1" dirty="0" smtClean="0"/>
              <a:t>, </a:t>
            </a:r>
            <a:r>
              <a:rPr lang="en-GB" sz="2800" i="1" dirty="0" smtClean="0">
                <a:latin typeface="MMa CenturyB" pitchFamily="18" charset="0"/>
              </a:rPr>
              <a:t>y </a:t>
            </a:r>
            <a:r>
              <a:rPr lang="en-GB" sz="2800" i="1" baseline="-25000" dirty="0" smtClean="0"/>
              <a:t>1</a:t>
            </a:r>
            <a:r>
              <a:rPr lang="en-GB" sz="2800" i="1" dirty="0" smtClean="0"/>
              <a:t>) and (</a:t>
            </a:r>
            <a:r>
              <a:rPr lang="en-GB" sz="2800" i="1" dirty="0" smtClean="0">
                <a:latin typeface="MMa CenturyB" pitchFamily="18" charset="0"/>
              </a:rPr>
              <a:t>x </a:t>
            </a:r>
            <a:r>
              <a:rPr lang="en-GB" sz="2800" i="1" baseline="-25000" dirty="0" smtClean="0"/>
              <a:t>2</a:t>
            </a:r>
            <a:r>
              <a:rPr lang="en-GB" sz="2800" i="1" dirty="0" smtClean="0"/>
              <a:t>, </a:t>
            </a:r>
            <a:r>
              <a:rPr lang="en-GB" sz="2800" i="1" dirty="0" smtClean="0">
                <a:latin typeface="MMa CenturyB" pitchFamily="18" charset="0"/>
              </a:rPr>
              <a:t>y </a:t>
            </a:r>
            <a:r>
              <a:rPr lang="en-GB" sz="2800" i="1" baseline="-25000" dirty="0" smtClean="0"/>
              <a:t>2</a:t>
            </a:r>
            <a:r>
              <a:rPr lang="en-GB" sz="2800" i="1" dirty="0" smtClean="0"/>
              <a:t>) is given by the formula</a:t>
            </a:r>
          </a:p>
          <a:p>
            <a:endParaRPr lang="en-GB" sz="2800" i="1" dirty="0" smtClean="0"/>
          </a:p>
          <a:p>
            <a:endParaRPr lang="en-GB" sz="2800" i="1" dirty="0" smtClean="0"/>
          </a:p>
          <a:p>
            <a:pPr>
              <a:buNone/>
            </a:pPr>
            <a:endParaRPr lang="en-GB" sz="2800" i="1" dirty="0" smtClean="0"/>
          </a:p>
          <a:p>
            <a:pPr>
              <a:buNone/>
            </a:pPr>
            <a:endParaRPr lang="en-GB" sz="2800" i="1" dirty="0" smtClean="0"/>
          </a:p>
          <a:p>
            <a:pPr>
              <a:buNone/>
            </a:pPr>
            <a:endParaRPr lang="en-GB" sz="2800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Examples</a:t>
            </a:r>
            <a:r>
              <a:rPr lang="en-GB" sz="3600" dirty="0" smtClean="0"/>
              <a:t> 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en-GB" sz="2800" dirty="0" smtClean="0"/>
              <a:t>Compute the slope of the line connecting (2,4) and (5,12)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/>
          <a:lstStyle/>
          <a:p>
            <a:r>
              <a:rPr lang="en-GB" dirty="0" smtClean="0">
                <a:solidFill>
                  <a:schemeClr val="tx2"/>
                </a:solidFill>
              </a:rPr>
              <a:t>Note </a:t>
            </a:r>
            <a:r>
              <a:rPr lang="en-GB" i="1" dirty="0" smtClean="0">
                <a:solidFill>
                  <a:schemeClr val="tx2"/>
                </a:solidFill>
              </a:rPr>
              <a:t> </a:t>
            </a:r>
            <a:r>
              <a:rPr lang="en-GB" i="1" dirty="0" smtClean="0"/>
              <a:t>Along any straight line the slope is constant.</a:t>
            </a:r>
          </a:p>
          <a:p>
            <a:pPr>
              <a:buNone/>
            </a:pPr>
            <a:r>
              <a:rPr lang="en-GB" dirty="0" smtClean="0"/>
              <a:t>The line connecting any two points will have the same slope</a:t>
            </a:r>
            <a:r>
              <a:rPr lang="en-GB" i="1" dirty="0" smtClean="0"/>
              <a:t> </a:t>
            </a:r>
            <a:r>
              <a:rPr lang="en-GB" dirty="0" smtClean="0"/>
              <a:t> 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Examples</a:t>
            </a:r>
            <a:r>
              <a:rPr lang="en-GB" sz="3600" dirty="0" smtClean="0">
                <a:solidFill>
                  <a:schemeClr val="tx2"/>
                </a:solidFill>
              </a:rPr>
              <a:t> (contd.)</a:t>
            </a:r>
            <a:r>
              <a:rPr lang="en-GB" sz="3600" dirty="0" smtClean="0"/>
              <a:t> 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arenR" startAt="2"/>
            </a:pPr>
            <a:r>
              <a:rPr lang="en-GB" sz="2800" dirty="0" smtClean="0"/>
              <a:t>Compute the slope of the line connecting (2,4) and (5,4). (horizontal line, </a:t>
            </a:r>
            <a:r>
              <a:rPr lang="en-GB" sz="2800" i="1" dirty="0" smtClean="0">
                <a:latin typeface="MMa CenturyB" pitchFamily="18" charset="0"/>
              </a:rPr>
              <a:t>y</a:t>
            </a:r>
            <a:r>
              <a:rPr lang="en-GB" sz="2800" dirty="0" smtClean="0"/>
              <a:t>=</a:t>
            </a:r>
            <a:r>
              <a:rPr lang="en-GB" sz="2800" i="1" dirty="0" smtClean="0">
                <a:latin typeface="MMa CenturyB" pitchFamily="18" charset="0"/>
              </a:rPr>
              <a:t>k</a:t>
            </a:r>
            <a:r>
              <a:rPr lang="en-GB" sz="2800" dirty="0" smtClean="0"/>
              <a:t>)</a:t>
            </a:r>
          </a:p>
          <a:p>
            <a:pPr marL="514350" indent="-514350">
              <a:buFont typeface="+mj-lt"/>
              <a:buAutoNum type="arabicParenR" startAt="2"/>
            </a:pPr>
            <a:r>
              <a:rPr lang="en-GB" sz="2800" dirty="0" smtClean="0"/>
              <a:t>Compute the slope of the line connecting (2,4) and (2,5). (</a:t>
            </a:r>
            <a:r>
              <a:rPr lang="en-GB" sz="2800" dirty="0" err="1" smtClean="0"/>
              <a:t>verticaltal</a:t>
            </a:r>
            <a:r>
              <a:rPr lang="en-GB" sz="2800" dirty="0" smtClean="0"/>
              <a:t> line, </a:t>
            </a:r>
            <a:r>
              <a:rPr lang="en-GB" sz="2800" i="1" dirty="0" smtClean="0">
                <a:latin typeface="MMa CenturyB" pitchFamily="18" charset="0"/>
              </a:rPr>
              <a:t>x</a:t>
            </a:r>
            <a:r>
              <a:rPr lang="en-GB" sz="2800" dirty="0" smtClean="0"/>
              <a:t>=</a:t>
            </a:r>
            <a:r>
              <a:rPr lang="en-GB" sz="2800" i="1" dirty="0" smtClean="0">
                <a:latin typeface="MMa CenturyB" pitchFamily="18" charset="0"/>
              </a:rPr>
              <a:t>k</a:t>
            </a:r>
            <a:r>
              <a:rPr lang="en-GB" sz="2800" dirty="0" smtClean="0"/>
              <a:t>)</a:t>
            </a:r>
          </a:p>
          <a:p>
            <a:pPr marL="514350" indent="-514350">
              <a:buNone/>
            </a:pPr>
            <a:endParaRPr lang="en-GB" sz="2800" dirty="0" smtClean="0"/>
          </a:p>
          <a:p>
            <a:pPr marL="514350" indent="-514350">
              <a:buNone/>
            </a:pPr>
            <a:endParaRPr lang="en-GB" sz="2800" dirty="0" smtClean="0"/>
          </a:p>
          <a:p>
            <a:pPr marL="514350" indent="-514350">
              <a:buNone/>
            </a:pPr>
            <a:endParaRPr lang="en-GB" sz="2800" dirty="0" smtClean="0"/>
          </a:p>
          <a:p>
            <a:pPr marL="514350" indent="-514350">
              <a:buNone/>
            </a:pPr>
            <a:endParaRPr lang="en-GB" sz="2800" dirty="0" smtClean="0"/>
          </a:p>
          <a:p>
            <a:pPr marL="514350" indent="-514350">
              <a:buNone/>
            </a:pPr>
            <a:r>
              <a:rPr lang="en-GB" sz="2800" dirty="0" smtClean="0"/>
              <a:t>Exercise 2.2</a:t>
            </a:r>
          </a:p>
          <a:p>
            <a:pPr marL="514350" indent="-514350"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Slope Intercept form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GB" sz="2800" dirty="0" smtClean="0"/>
              <a:t>Consider the general form of two variable equation as</a:t>
            </a:r>
          </a:p>
          <a:p>
            <a:pPr algn="ctr">
              <a:buNone/>
            </a:pPr>
            <a:r>
              <a:rPr lang="en-GB" sz="2800" i="1" dirty="0" err="1" smtClean="0">
                <a:latin typeface="MMa CenturyB" pitchFamily="18" charset="0"/>
              </a:rPr>
              <a:t>ax+by</a:t>
            </a:r>
            <a:r>
              <a:rPr lang="en-GB" sz="2800" i="1" dirty="0" smtClean="0">
                <a:latin typeface="MMa CenturyB" pitchFamily="18" charset="0"/>
              </a:rPr>
              <a:t>=c</a:t>
            </a:r>
          </a:p>
          <a:p>
            <a:pPr>
              <a:buNone/>
            </a:pPr>
            <a:r>
              <a:rPr lang="en-GB" sz="2800" dirty="0" smtClean="0"/>
              <a:t>Re-writing the above equation we get: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r>
              <a:rPr lang="en-GB" sz="2800" dirty="0" smtClean="0"/>
              <a:t>The above equation is called the </a:t>
            </a:r>
            <a:r>
              <a:rPr lang="en-GB" sz="2800" i="1" dirty="0" smtClean="0"/>
              <a:t>slope-intercept form.</a:t>
            </a:r>
          </a:p>
          <a:p>
            <a:pPr>
              <a:buNone/>
            </a:pPr>
            <a:r>
              <a:rPr lang="en-GB" sz="2800" dirty="0" smtClean="0"/>
              <a:t>Generally</a:t>
            </a:r>
            <a:r>
              <a:rPr lang="en-GB" sz="2800" i="1" dirty="0" smtClean="0"/>
              <a:t>, it is written as:</a:t>
            </a:r>
          </a:p>
          <a:p>
            <a:pPr algn="ctr">
              <a:buNone/>
            </a:pPr>
            <a:r>
              <a:rPr lang="en-GB" sz="2800" i="1" dirty="0" smtClean="0">
                <a:latin typeface="MMa CenturyB" pitchFamily="18" charset="0"/>
              </a:rPr>
              <a:t>y=</a:t>
            </a:r>
            <a:r>
              <a:rPr lang="en-GB" sz="2800" i="1" dirty="0" err="1" smtClean="0">
                <a:latin typeface="MMa CenturyB" pitchFamily="18" charset="0"/>
              </a:rPr>
              <a:t>mx+c</a:t>
            </a:r>
            <a:endParaRPr lang="en-GB" sz="2800" i="1" dirty="0" smtClean="0">
              <a:latin typeface="MMa CenturyB" pitchFamily="18" charset="0"/>
            </a:endParaRPr>
          </a:p>
          <a:p>
            <a:pPr>
              <a:buNone/>
            </a:pPr>
            <a:r>
              <a:rPr lang="en-GB" sz="2800" i="1" dirty="0" smtClean="0">
                <a:latin typeface="MMa CenturyB" pitchFamily="18" charset="0"/>
              </a:rPr>
              <a:t>m= </a:t>
            </a:r>
            <a:r>
              <a:rPr lang="en-GB" sz="2800" dirty="0" smtClean="0"/>
              <a:t>slope, </a:t>
            </a:r>
            <a:r>
              <a:rPr lang="en-GB" sz="2800" i="1" dirty="0" smtClean="0">
                <a:latin typeface="MMa CenturyB" pitchFamily="18" charset="0"/>
              </a:rPr>
              <a:t>c = y-</a:t>
            </a:r>
            <a:r>
              <a:rPr lang="en-GB" sz="2800" dirty="0" smtClean="0"/>
              <a:t>intercept</a:t>
            </a:r>
            <a:r>
              <a:rPr lang="en-GB" sz="2800" i="1" dirty="0" smtClean="0"/>
              <a:t>  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Examples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en-GB" sz="2800" i="1" dirty="0" smtClean="0">
                <a:latin typeface="MMa CenturyB" pitchFamily="18" charset="0"/>
              </a:rPr>
              <a:t>5x+y=10</a:t>
            </a:r>
          </a:p>
          <a:p>
            <a:pPr marL="514350" indent="-514350">
              <a:buFont typeface="+mj-lt"/>
              <a:buAutoNum type="arabicParenR"/>
            </a:pPr>
            <a:endParaRPr lang="en-GB" sz="2800" i="1" dirty="0" smtClean="0">
              <a:latin typeface="MMa CenturyB" pitchFamily="18" charset="0"/>
            </a:endParaRPr>
          </a:p>
          <a:p>
            <a:pPr marL="514350" indent="-514350">
              <a:buFont typeface="+mj-lt"/>
              <a:buAutoNum type="arabicParenR"/>
            </a:pPr>
            <a:endParaRPr lang="en-GB" sz="2800" i="1" dirty="0" smtClean="0">
              <a:latin typeface="MMa CenturyB" pitchFamily="18" charset="0"/>
            </a:endParaRPr>
          </a:p>
          <a:p>
            <a:pPr marL="514350" indent="-514350">
              <a:buFont typeface="+mj-lt"/>
              <a:buAutoNum type="arabicParenR"/>
            </a:pPr>
            <a:endParaRPr lang="en-GB" sz="2800" i="1" dirty="0" smtClean="0">
              <a:latin typeface="MMa CenturyB" pitchFamily="18" charset="0"/>
            </a:endParaRPr>
          </a:p>
          <a:p>
            <a:pPr marL="514350" indent="-514350">
              <a:buFont typeface="+mj-lt"/>
              <a:buAutoNum type="arabicParenR"/>
            </a:pPr>
            <a:r>
              <a:rPr lang="en-GB" sz="2800" i="1" dirty="0" smtClean="0">
                <a:latin typeface="MMa CenturyB" pitchFamily="18" charset="0"/>
              </a:rPr>
              <a:t>y= 2x/3</a:t>
            </a:r>
          </a:p>
          <a:p>
            <a:pPr marL="514350" indent="-514350">
              <a:buFont typeface="+mj-lt"/>
              <a:buAutoNum type="arabicParenR"/>
            </a:pPr>
            <a:endParaRPr lang="en-GB" sz="2800" i="1" dirty="0" smtClean="0">
              <a:latin typeface="MMa CenturyB" pitchFamily="18" charset="0"/>
            </a:endParaRPr>
          </a:p>
          <a:p>
            <a:pPr marL="514350" indent="-514350">
              <a:buFont typeface="+mj-lt"/>
              <a:buAutoNum type="arabicParenR"/>
            </a:pPr>
            <a:endParaRPr lang="en-GB" sz="2800" i="1" dirty="0" smtClean="0">
              <a:latin typeface="MMa CenturyB" pitchFamily="18" charset="0"/>
            </a:endParaRPr>
          </a:p>
          <a:p>
            <a:pPr marL="514350" indent="-514350">
              <a:buFont typeface="+mj-lt"/>
              <a:buAutoNum type="arabicParenR"/>
            </a:pPr>
            <a:r>
              <a:rPr lang="en-GB" sz="2800" i="1" dirty="0" smtClean="0">
                <a:latin typeface="MMa CenturyB" pitchFamily="18" charset="0"/>
              </a:rPr>
              <a:t>y=k</a:t>
            </a:r>
          </a:p>
          <a:p>
            <a:pPr marL="514350" indent="-514350">
              <a:buFont typeface="+mj-lt"/>
              <a:buAutoNum type="arabicParenR" startAt="2"/>
            </a:pPr>
            <a:endParaRPr lang="en-GB" sz="2800" i="1" dirty="0" smtClean="0">
              <a:latin typeface="MMa CenturyB" pitchFamily="18" charset="0"/>
            </a:endParaRPr>
          </a:p>
          <a:p>
            <a:pPr marL="514350" indent="-514350">
              <a:buFont typeface="+mj-lt"/>
              <a:buAutoNum type="arabicParenR" startAt="2"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Applications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6217"/>
            <a:ext cx="8229600" cy="4768865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arenR"/>
            </a:pPr>
            <a:r>
              <a:rPr lang="en-GB" sz="2400" dirty="0" smtClean="0"/>
              <a:t>Salary equation</a:t>
            </a:r>
          </a:p>
          <a:p>
            <a:pPr marL="514350" indent="-514350">
              <a:buNone/>
            </a:pPr>
            <a:r>
              <a:rPr lang="en-GB" sz="2400" i="1" dirty="0" smtClean="0">
                <a:latin typeface="MMa CenturyB" pitchFamily="18" charset="0"/>
              </a:rPr>
              <a:t>y=3x+25</a:t>
            </a:r>
          </a:p>
          <a:p>
            <a:pPr marL="514350" indent="-514350">
              <a:buNone/>
            </a:pPr>
            <a:r>
              <a:rPr lang="en-GB" sz="2400" i="1" dirty="0" smtClean="0">
                <a:latin typeface="MMa CenturyB" pitchFamily="18" charset="0"/>
              </a:rPr>
              <a:t>y= </a:t>
            </a:r>
            <a:r>
              <a:rPr lang="en-GB" sz="2400" dirty="0" smtClean="0">
                <a:latin typeface="MMa CenturyB" pitchFamily="18" charset="0"/>
              </a:rPr>
              <a:t>weekly salary</a:t>
            </a:r>
          </a:p>
          <a:p>
            <a:pPr marL="514350" indent="-514350">
              <a:buNone/>
            </a:pPr>
            <a:r>
              <a:rPr lang="en-GB" sz="2400" dirty="0" smtClean="0">
                <a:latin typeface="MMa CenturyB" pitchFamily="18" charset="0"/>
              </a:rPr>
              <a:t>x= no. of units sold during 1 week</a:t>
            </a:r>
            <a:endParaRPr lang="en-GB" sz="2400" dirty="0" smtClean="0"/>
          </a:p>
          <a:p>
            <a:pPr marL="514350" indent="-514350">
              <a:buNone/>
            </a:pPr>
            <a:endParaRPr lang="en-GB" sz="2400" dirty="0" smtClean="0"/>
          </a:p>
          <a:p>
            <a:pPr marL="514350" indent="-514350">
              <a:buFont typeface="+mj-lt"/>
              <a:buAutoNum type="arabicParenR" startAt="2"/>
            </a:pPr>
            <a:r>
              <a:rPr lang="en-GB" sz="2400" dirty="0" smtClean="0"/>
              <a:t>Cost equation</a:t>
            </a:r>
          </a:p>
          <a:p>
            <a:pPr marL="514350" indent="-514350">
              <a:buNone/>
            </a:pPr>
            <a:r>
              <a:rPr lang="en-GB" sz="2400" i="1" dirty="0" smtClean="0">
                <a:latin typeface="MMa CenturyB" pitchFamily="18" charset="0"/>
              </a:rPr>
              <a:t>C = 0.04x+18000</a:t>
            </a:r>
          </a:p>
          <a:p>
            <a:pPr marL="514350" indent="-514350">
              <a:buNone/>
            </a:pPr>
            <a:r>
              <a:rPr lang="en-GB" sz="2400" i="1" dirty="0" smtClean="0">
                <a:latin typeface="MMa CenturyB" pitchFamily="18" charset="0"/>
              </a:rPr>
              <a:t>c = </a:t>
            </a:r>
            <a:r>
              <a:rPr lang="en-GB" sz="2400" dirty="0" smtClean="0">
                <a:latin typeface="MMa CenturyB" pitchFamily="18" charset="0"/>
              </a:rPr>
              <a:t>total cost</a:t>
            </a:r>
          </a:p>
          <a:p>
            <a:pPr marL="514350" indent="-514350">
              <a:buNone/>
            </a:pPr>
            <a:r>
              <a:rPr lang="en-GB" sz="2400" i="1" dirty="0" smtClean="0">
                <a:latin typeface="MMa CenturyB" pitchFamily="18" charset="0"/>
              </a:rPr>
              <a:t>x=no. of miles driven </a:t>
            </a:r>
          </a:p>
          <a:p>
            <a:pPr marL="514350" indent="-514350">
              <a:buNone/>
            </a:pPr>
            <a:endParaRPr lang="en-GB" sz="2800" dirty="0" smtClean="0"/>
          </a:p>
          <a:p>
            <a:pPr marL="514350" indent="-514350">
              <a:buNone/>
            </a:pPr>
            <a:r>
              <a:rPr lang="en-GB" sz="2800" dirty="0" smtClean="0"/>
              <a:t>Section 2.3 , Q.1-24, Q.26-32</a:t>
            </a:r>
          </a:p>
          <a:p>
            <a:pPr marL="514350" indent="-514350">
              <a:buNone/>
            </a:pPr>
            <a:endParaRPr lang="en-GB" sz="2800" dirty="0" smtClean="0"/>
          </a:p>
          <a:p>
            <a:pPr marL="514350" indent="-514350">
              <a:buFont typeface="+mj-lt"/>
              <a:buAutoNum type="arabicParenR"/>
            </a:pPr>
            <a:endParaRPr lang="en-GB" sz="2800" dirty="0" smtClean="0"/>
          </a:p>
          <a:p>
            <a:pPr marL="514350" indent="-514350">
              <a:buFont typeface="+mj-lt"/>
              <a:buAutoNum type="arabicParenR"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Determining the equation of a straight line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en-GB" sz="2800" dirty="0" smtClean="0">
                <a:solidFill>
                  <a:schemeClr val="tx2"/>
                </a:solidFill>
              </a:rPr>
              <a:t>Slope and Intercept</a:t>
            </a:r>
          </a:p>
          <a:p>
            <a:pPr marL="514350" indent="-514350">
              <a:buNone/>
            </a:pPr>
            <a:r>
              <a:rPr lang="en-GB" sz="2800" dirty="0" smtClean="0"/>
              <a:t>m= -5, k = 15</a:t>
            </a:r>
          </a:p>
          <a:p>
            <a:pPr marL="514350" indent="-514350">
              <a:buNone/>
            </a:pPr>
            <a:endParaRPr lang="en-GB" sz="2800" dirty="0" smtClean="0"/>
          </a:p>
          <a:p>
            <a:pPr marL="514350" indent="-514350">
              <a:buFont typeface="+mj-lt"/>
              <a:buAutoNum type="arabicParenR" startAt="2"/>
            </a:pPr>
            <a:r>
              <a:rPr lang="en-GB" sz="2800" dirty="0" smtClean="0">
                <a:solidFill>
                  <a:schemeClr val="tx2"/>
                </a:solidFill>
              </a:rPr>
              <a:t>Slope and one point</a:t>
            </a:r>
          </a:p>
          <a:p>
            <a:pPr marL="514350" indent="-514350">
              <a:buNone/>
            </a:pPr>
            <a:r>
              <a:rPr lang="en-GB" sz="2800" dirty="0" smtClean="0"/>
              <a:t>m= -2, (2,8)</a:t>
            </a:r>
          </a:p>
          <a:p>
            <a:pPr marL="514350" indent="-514350">
              <a:buNone/>
            </a:pPr>
            <a:endParaRPr lang="en-GB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Point slope formula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Given a non-vertical straight line with slope m and containing the point (</a:t>
            </a:r>
            <a:r>
              <a:rPr lang="en-GB" sz="2800" dirty="0" smtClean="0">
                <a:latin typeface="MMa CenturyB" pitchFamily="18" charset="0"/>
              </a:rPr>
              <a:t>x</a:t>
            </a:r>
            <a:r>
              <a:rPr lang="en-GB" sz="2800" baseline="-25000" dirty="0" smtClean="0"/>
              <a:t>1</a:t>
            </a:r>
            <a:r>
              <a:rPr lang="en-GB" sz="2800" dirty="0" smtClean="0"/>
              <a:t>, </a:t>
            </a:r>
            <a:r>
              <a:rPr lang="en-GB" sz="2800" dirty="0" smtClean="0">
                <a:latin typeface="MMa CenturyB" pitchFamily="18" charset="0"/>
              </a:rPr>
              <a:t>y</a:t>
            </a:r>
            <a:r>
              <a:rPr lang="en-GB" sz="2800" baseline="-25000" dirty="0" smtClean="0"/>
              <a:t>1</a:t>
            </a:r>
            <a:r>
              <a:rPr lang="en-GB" sz="2800" dirty="0" smtClean="0"/>
              <a:t>), the slope of the line connecting (</a:t>
            </a:r>
            <a:r>
              <a:rPr lang="en-GB" sz="2800" dirty="0" smtClean="0">
                <a:latin typeface="MMa CenturyB" pitchFamily="18" charset="0"/>
              </a:rPr>
              <a:t>x</a:t>
            </a:r>
            <a:r>
              <a:rPr lang="en-GB" sz="2800" baseline="-25000" dirty="0" smtClean="0"/>
              <a:t>1</a:t>
            </a:r>
            <a:r>
              <a:rPr lang="en-GB" sz="2800" dirty="0" smtClean="0"/>
              <a:t>, </a:t>
            </a:r>
            <a:r>
              <a:rPr lang="en-GB" sz="2800" dirty="0" smtClean="0">
                <a:latin typeface="MMa CenturyB" pitchFamily="18" charset="0"/>
              </a:rPr>
              <a:t>y</a:t>
            </a:r>
            <a:r>
              <a:rPr lang="en-GB" sz="2800" baseline="-25000" dirty="0" smtClean="0"/>
              <a:t>1</a:t>
            </a:r>
            <a:r>
              <a:rPr lang="en-GB" sz="2800" dirty="0" smtClean="0"/>
              <a:t>) with any other point (</a:t>
            </a:r>
            <a:r>
              <a:rPr lang="en-GB" sz="2800" dirty="0" smtClean="0">
                <a:latin typeface="MMa CenturyB" pitchFamily="18" charset="0"/>
              </a:rPr>
              <a:t>x</a:t>
            </a:r>
            <a:r>
              <a:rPr lang="en-GB" sz="2800" dirty="0" smtClean="0"/>
              <a:t>,</a:t>
            </a:r>
            <a:r>
              <a:rPr lang="en-GB" sz="2800" dirty="0" smtClean="0">
                <a:latin typeface="MMa CenturyB" pitchFamily="18" charset="0"/>
              </a:rPr>
              <a:t> y</a:t>
            </a:r>
            <a:r>
              <a:rPr lang="en-GB" sz="2800" dirty="0" smtClean="0"/>
              <a:t>) is given by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r>
              <a:rPr lang="en-GB" sz="2800" dirty="0" smtClean="0"/>
              <a:t>Rearranging gives:</a:t>
            </a:r>
            <a:r>
              <a:rPr lang="en-GB" sz="2800" dirty="0" smtClean="0">
                <a:latin typeface="MMa CenturyB" pitchFamily="18" charset="0"/>
              </a:rPr>
              <a:t> y-</a:t>
            </a:r>
            <a:r>
              <a:rPr lang="en-GB" sz="2800" dirty="0" smtClean="0"/>
              <a:t> </a:t>
            </a:r>
            <a:r>
              <a:rPr lang="en-GB" sz="2800" dirty="0" smtClean="0">
                <a:latin typeface="MMa CenturyB" pitchFamily="18" charset="0"/>
              </a:rPr>
              <a:t>y</a:t>
            </a:r>
            <a:r>
              <a:rPr lang="en-GB" sz="2800" baseline="-25000" dirty="0" smtClean="0"/>
              <a:t>1 </a:t>
            </a:r>
            <a:r>
              <a:rPr lang="en-GB" sz="2800" dirty="0" smtClean="0"/>
              <a:t> = </a:t>
            </a:r>
            <a:r>
              <a:rPr lang="en-GB" sz="2800" dirty="0" smtClean="0">
                <a:latin typeface="MMa CenturyB" pitchFamily="18" charset="0"/>
              </a:rPr>
              <a:t>m(x</a:t>
            </a:r>
            <a:r>
              <a:rPr lang="en-GB" sz="2800" dirty="0" smtClean="0"/>
              <a:t>-</a:t>
            </a:r>
            <a:r>
              <a:rPr lang="en-GB" sz="2800" dirty="0" smtClean="0">
                <a:latin typeface="MMa CenturyB" pitchFamily="18" charset="0"/>
              </a:rPr>
              <a:t>x</a:t>
            </a:r>
            <a:r>
              <a:rPr lang="en-GB" sz="2800" baseline="-25000" dirty="0" smtClean="0"/>
              <a:t>1</a:t>
            </a:r>
            <a:r>
              <a:rPr lang="en-GB" sz="2800" dirty="0" smtClean="0"/>
              <a:t>)</a:t>
            </a:r>
            <a:r>
              <a:rPr lang="en-GB" sz="2800" baseline="-25000" dirty="0" smtClean="0"/>
              <a:t>   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arenR" startAt="3"/>
            </a:pPr>
            <a:r>
              <a:rPr lang="en-GB" sz="2800" dirty="0" smtClean="0">
                <a:solidFill>
                  <a:schemeClr val="tx2"/>
                </a:solidFill>
              </a:rPr>
              <a:t>Two points</a:t>
            </a:r>
          </a:p>
          <a:p>
            <a:pPr marL="514350" indent="-514350">
              <a:buNone/>
            </a:pPr>
            <a:r>
              <a:rPr lang="en-GB" sz="2800" dirty="0" smtClean="0"/>
              <a:t>Given two points (</a:t>
            </a:r>
            <a:r>
              <a:rPr lang="en-GB" sz="2800" dirty="0" smtClean="0">
                <a:latin typeface="MMa CenturyB" pitchFamily="18" charset="0"/>
              </a:rPr>
              <a:t>x</a:t>
            </a:r>
            <a:r>
              <a:rPr lang="en-GB" sz="2800" baseline="-25000" dirty="0" smtClean="0"/>
              <a:t>1</a:t>
            </a:r>
            <a:r>
              <a:rPr lang="en-GB" sz="2800" dirty="0" smtClean="0"/>
              <a:t>, </a:t>
            </a:r>
            <a:r>
              <a:rPr lang="en-GB" sz="2800" dirty="0" smtClean="0">
                <a:latin typeface="MMa CenturyB" pitchFamily="18" charset="0"/>
              </a:rPr>
              <a:t>y</a:t>
            </a:r>
            <a:r>
              <a:rPr lang="en-GB" sz="2800" baseline="-25000" dirty="0" smtClean="0"/>
              <a:t>1</a:t>
            </a:r>
            <a:r>
              <a:rPr lang="en-GB" sz="2800" dirty="0" smtClean="0"/>
              <a:t>) and (</a:t>
            </a:r>
            <a:r>
              <a:rPr lang="en-GB" sz="2800" dirty="0" smtClean="0">
                <a:latin typeface="MMa CenturyB" pitchFamily="18" charset="0"/>
              </a:rPr>
              <a:t>x</a:t>
            </a:r>
            <a:r>
              <a:rPr lang="en-GB" sz="2800" baseline="-25000" dirty="0" smtClean="0">
                <a:latin typeface="MMa CenturyB" pitchFamily="18" charset="0"/>
              </a:rPr>
              <a:t>2</a:t>
            </a:r>
            <a:r>
              <a:rPr lang="en-GB" sz="2800" dirty="0" smtClean="0"/>
              <a:t>, </a:t>
            </a:r>
            <a:r>
              <a:rPr lang="en-GB" sz="2800" dirty="0" smtClean="0">
                <a:latin typeface="MMa CenturyB" pitchFamily="18" charset="0"/>
              </a:rPr>
              <a:t>y</a:t>
            </a:r>
            <a:r>
              <a:rPr lang="en-GB" sz="2800" baseline="-25000" dirty="0" smtClean="0">
                <a:latin typeface="MMa CenturyB" pitchFamily="18" charset="0"/>
              </a:rPr>
              <a:t>2</a:t>
            </a:r>
            <a:r>
              <a:rPr lang="en-GB" sz="2800" dirty="0" smtClean="0"/>
              <a:t>) connecting a line. Then, the equation of line will be:</a:t>
            </a:r>
          </a:p>
          <a:p>
            <a:pPr marL="514350" indent="-514350">
              <a:buNone/>
            </a:pPr>
            <a:endParaRPr lang="en-GB" sz="2800" dirty="0" smtClean="0"/>
          </a:p>
          <a:p>
            <a:pPr marL="514350" indent="-514350">
              <a:buNone/>
            </a:pPr>
            <a:endParaRPr lang="en-GB" sz="2800" dirty="0" smtClean="0"/>
          </a:p>
          <a:p>
            <a:pPr marL="514350" indent="-514350">
              <a:buNone/>
            </a:pPr>
            <a:r>
              <a:rPr lang="en-GB" sz="2800" dirty="0" smtClean="0"/>
              <a:t>e.g. (-4,2) and (0,0)</a:t>
            </a:r>
          </a:p>
          <a:p>
            <a:pPr marL="514350" indent="-514350">
              <a:buNone/>
            </a:pPr>
            <a:endParaRPr lang="en-GB" sz="2800" dirty="0" smtClean="0"/>
          </a:p>
          <a:p>
            <a:pPr marL="514350" indent="-514350">
              <a:buNone/>
            </a:pPr>
            <a:endParaRPr lang="en-GB" sz="2800" dirty="0" smtClean="0"/>
          </a:p>
          <a:p>
            <a:pPr marL="514350" indent="-514350">
              <a:buNone/>
            </a:pPr>
            <a:endParaRPr lang="en-GB" sz="2800" dirty="0" smtClean="0"/>
          </a:p>
          <a:p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Alternatively, 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Parallel and perpendicular lines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Two lines are </a:t>
            </a:r>
            <a:r>
              <a:rPr lang="en-GB" sz="2800" i="1" dirty="0" smtClean="0">
                <a:solidFill>
                  <a:schemeClr val="tx2"/>
                </a:solidFill>
              </a:rPr>
              <a:t>parallel</a:t>
            </a:r>
            <a:r>
              <a:rPr lang="en-GB" sz="2800" dirty="0" smtClean="0"/>
              <a:t> if they have the same slope, i.e. </a:t>
            </a:r>
          </a:p>
          <a:p>
            <a:pPr>
              <a:buNone/>
            </a:pPr>
            <a:endParaRPr lang="en-GB" sz="2800" dirty="0" smtClean="0"/>
          </a:p>
          <a:p>
            <a:r>
              <a:rPr lang="en-GB" sz="2800" dirty="0" smtClean="0"/>
              <a:t>Two lines are </a:t>
            </a:r>
            <a:r>
              <a:rPr lang="en-GB" sz="2800" i="1" dirty="0" smtClean="0">
                <a:solidFill>
                  <a:schemeClr val="tx2"/>
                </a:solidFill>
              </a:rPr>
              <a:t>perpendicular</a:t>
            </a:r>
            <a:r>
              <a:rPr lang="en-GB" sz="2800" dirty="0" smtClean="0"/>
              <a:t> if their slopes are equal to the negative reciprocal of each other, i.e. 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 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</a:t>
            </a:r>
            <a:r>
              <a:rPr lang="en-GB" sz="3600" dirty="0" smtClean="0">
                <a:solidFill>
                  <a:schemeClr val="tx2"/>
                </a:solidFill>
              </a:rPr>
              <a:t> (contd.)</a:t>
            </a:r>
            <a:r>
              <a:rPr lang="en-GB" sz="3600" u="sng" dirty="0" smtClean="0">
                <a:solidFill>
                  <a:schemeClr val="tx2"/>
                </a:solidFill>
              </a:rPr>
              <a:t> 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r>
              <a:rPr lang="en-GB" sz="2800" dirty="0" smtClean="0"/>
              <a:t>Section 2.4 Q.1--40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82726"/>
          </a:xfrm>
        </p:spPr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Linear equations involving more than two variables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pic>
        <p:nvPicPr>
          <p:cNvPr id="1027" name="Picture 3" descr="E:\Tazeen\images (1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428860" y="1643050"/>
            <a:ext cx="4446405" cy="43873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dirty="0" smtClean="0"/>
              <a:t>Three dimensional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Three dimensional coordinate system</a:t>
            </a:r>
          </a:p>
          <a:p>
            <a:r>
              <a:rPr lang="en-GB" sz="2800" dirty="0" smtClean="0"/>
              <a:t>Three coordinate axes which are perpendicular to one another, intersecting at their respective zero points called the </a:t>
            </a:r>
            <a:r>
              <a:rPr lang="en-GB" sz="2800" i="1" dirty="0" smtClean="0"/>
              <a:t>origin</a:t>
            </a:r>
            <a:r>
              <a:rPr lang="en-GB" sz="2800" dirty="0" smtClean="0"/>
              <a:t> (0,0,0).</a:t>
            </a:r>
          </a:p>
          <a:p>
            <a:r>
              <a:rPr lang="en-GB" sz="2800" dirty="0" smtClean="0"/>
              <a:t>Linear equations involving three variables is of the form</a:t>
            </a:r>
          </a:p>
          <a:p>
            <a:r>
              <a:rPr lang="en-GB" sz="2800" dirty="0" smtClean="0"/>
              <a:t>Solution set of this equation are all ordered </a:t>
            </a:r>
            <a:r>
              <a:rPr lang="en-GB" sz="2800" dirty="0" err="1" smtClean="0"/>
              <a:t>tuples</a:t>
            </a:r>
            <a:endParaRPr lang="en-GB" sz="2800" dirty="0" smtClean="0"/>
          </a:p>
          <a:p>
            <a:pPr>
              <a:buNone/>
            </a:pPr>
            <a:r>
              <a:rPr lang="en-GB" sz="2800" dirty="0" smtClean="0"/>
              <a:t>                                         which satisfy the above equation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Representation of a point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pic>
        <p:nvPicPr>
          <p:cNvPr id="4" name="Picture 2" descr="E:\Tazeen\3d.pn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233586" y="1600200"/>
            <a:ext cx="4676828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 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pic>
        <p:nvPicPr>
          <p:cNvPr id="2050" name="Picture 2" descr="E:\Tazeen\images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571868" y="1571612"/>
            <a:ext cx="4214842" cy="41961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Octants 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948190" y="2196514"/>
            <a:ext cx="3247619" cy="3333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Summary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Slope </a:t>
            </a:r>
          </a:p>
          <a:p>
            <a:r>
              <a:rPr lang="en-GB" sz="2800" dirty="0" smtClean="0"/>
              <a:t>Inclination, steepness, graphically</a:t>
            </a:r>
          </a:p>
          <a:p>
            <a:r>
              <a:rPr lang="en-GB" sz="2800" dirty="0" smtClean="0"/>
              <a:t>Two point form</a:t>
            </a:r>
          </a:p>
          <a:p>
            <a:r>
              <a:rPr lang="en-GB" sz="2800" dirty="0" smtClean="0"/>
              <a:t>Slope intercept form</a:t>
            </a:r>
          </a:p>
          <a:p>
            <a:r>
              <a:rPr lang="en-GB" sz="2800" dirty="0" smtClean="0"/>
              <a:t>Slope point form</a:t>
            </a:r>
          </a:p>
          <a:p>
            <a:r>
              <a:rPr lang="en-GB" sz="2800" dirty="0" smtClean="0"/>
              <a:t>Examples, applications</a:t>
            </a:r>
          </a:p>
          <a:p>
            <a:r>
              <a:rPr lang="en-GB" sz="2800" dirty="0" smtClean="0"/>
              <a:t>Linear equations in more than two variables ( a glimpse)</a:t>
            </a:r>
          </a:p>
          <a:p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Next lecture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GB" dirty="0" smtClean="0">
                <a:solidFill>
                  <a:schemeClr val="tx2"/>
                </a:solidFill>
              </a:rPr>
              <a:t>Systems of linear equations</a:t>
            </a:r>
          </a:p>
          <a:p>
            <a:r>
              <a:rPr lang="en-GB" sz="2800" dirty="0" smtClean="0"/>
              <a:t>Two-variable systems of equations</a:t>
            </a:r>
          </a:p>
          <a:p>
            <a:r>
              <a:rPr lang="en-GB" sz="2800" dirty="0" err="1" smtClean="0"/>
              <a:t>Guassian</a:t>
            </a:r>
            <a:r>
              <a:rPr lang="en-GB" sz="2800" dirty="0" smtClean="0"/>
              <a:t> elimination method</a:t>
            </a:r>
          </a:p>
          <a:p>
            <a:r>
              <a:rPr lang="en-GB" sz="2800" dirty="0" smtClean="0"/>
              <a:t>N-variable systems </a:t>
            </a:r>
          </a:p>
          <a:p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473</TotalTime>
  <Words>845</Words>
  <Application>Microsoft Office PowerPoint</Application>
  <PresentationFormat>On-screen Show (4:3)</PresentationFormat>
  <Paragraphs>176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MTH108 Business Math I</vt:lpstr>
      <vt:lpstr>Chapter 2</vt:lpstr>
      <vt:lpstr>Objectives</vt:lpstr>
      <vt:lpstr>Review</vt:lpstr>
      <vt:lpstr>Review(contd.)</vt:lpstr>
      <vt:lpstr>Today’s Topics</vt:lpstr>
      <vt:lpstr>Slope</vt:lpstr>
      <vt:lpstr>Graphically </vt:lpstr>
      <vt:lpstr>Explanation </vt:lpstr>
      <vt:lpstr>Expl. (contd., graphically) </vt:lpstr>
      <vt:lpstr>Inclination and steepness</vt:lpstr>
      <vt:lpstr>Inclination and steepness (contd.)</vt:lpstr>
      <vt:lpstr>Two point formula (slope) </vt:lpstr>
      <vt:lpstr>Two point formula (mathematically) </vt:lpstr>
      <vt:lpstr>Examples </vt:lpstr>
      <vt:lpstr>Slide 16</vt:lpstr>
      <vt:lpstr>Examples (contd.) </vt:lpstr>
      <vt:lpstr>Slope Intercept form</vt:lpstr>
      <vt:lpstr>Examples </vt:lpstr>
      <vt:lpstr>Applications</vt:lpstr>
      <vt:lpstr>Determining the equation of a straight line</vt:lpstr>
      <vt:lpstr>Point slope formula</vt:lpstr>
      <vt:lpstr>Slide 23</vt:lpstr>
      <vt:lpstr>Slide 24</vt:lpstr>
      <vt:lpstr>Parallel and perpendicular lines</vt:lpstr>
      <vt:lpstr>Example </vt:lpstr>
      <vt:lpstr>Example (contd.) </vt:lpstr>
      <vt:lpstr>Linear equations involving more than two variables</vt:lpstr>
      <vt:lpstr>Three dimensional</vt:lpstr>
      <vt:lpstr>Representation of a point</vt:lpstr>
      <vt:lpstr>Example </vt:lpstr>
      <vt:lpstr>Octants </vt:lpstr>
      <vt:lpstr>Summary</vt:lpstr>
      <vt:lpstr>Next lecture</vt:lpstr>
    </vt:vector>
  </TitlesOfParts>
  <Company>CIIT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MTH108 Business Math I</dc:title>
  <dc:creator>Tazeen athar</dc:creator>
  <cp:lastModifiedBy>NTS</cp:lastModifiedBy>
  <cp:revision>65</cp:revision>
  <dcterms:created xsi:type="dcterms:W3CDTF">2012-05-15T18:57:20Z</dcterms:created>
  <dcterms:modified xsi:type="dcterms:W3CDTF">2012-05-16T12:59:39Z</dcterms:modified>
</cp:coreProperties>
</file>