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6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  <p:sldId id="277" r:id="rId14"/>
    <p:sldId id="278" r:id="rId15"/>
    <p:sldId id="279" r:id="rId16"/>
    <p:sldId id="269" r:id="rId17"/>
    <p:sldId id="270" r:id="rId18"/>
    <p:sldId id="271" r:id="rId19"/>
    <p:sldId id="272" r:id="rId20"/>
    <p:sldId id="280" r:id="rId21"/>
    <p:sldId id="281" r:id="rId22"/>
    <p:sldId id="273" r:id="rId23"/>
    <p:sldId id="274" r:id="rId24"/>
    <p:sldId id="275" r:id="rId25"/>
    <p:sldId id="276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59" autoAdjust="0"/>
    <p:restoredTop sz="94660"/>
  </p:normalViewPr>
  <p:slideViewPr>
    <p:cSldViewPr>
      <p:cViewPr varScale="1">
        <p:scale>
          <a:sx n="65" d="100"/>
          <a:sy n="65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72FE1-3386-4D5B-A27A-F86ADAD900BC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329E1-C938-4504-AD3D-F984A6ED074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499BF-D7CE-4A55-8349-76144FED878A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499BF-D7CE-4A55-8349-76144FED878A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32942-2B77-46AC-97CB-96576DBDF61E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MTH108 Business Math I</a:t>
            </a:r>
            <a:endParaRPr lang="en-GB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4</a:t>
            </a:r>
            <a:endParaRPr lang="en-GB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2</a:t>
            </a:r>
            <a:endParaRPr lang="en-GB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Linear Equations</a:t>
            </a:r>
            <a:endParaRPr lang="en-GB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u="sng" dirty="0" smtClean="0">
                <a:solidFill>
                  <a:schemeClr val="tx2"/>
                </a:solidFill>
              </a:rPr>
              <a:t>Objectives</a:t>
            </a:r>
            <a:endParaRPr lang="en-GB" sz="36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Provide a thorough understanding of the algebraic and graphical characteristics of linear equations</a:t>
            </a:r>
          </a:p>
          <a:p>
            <a:r>
              <a:rPr lang="en-GB" dirty="0" smtClean="0"/>
              <a:t>Provide the tools which allow one to determine the equation which represents a linear relationship</a:t>
            </a:r>
          </a:p>
          <a:p>
            <a:r>
              <a:rPr lang="en-GB" dirty="0" smtClean="0"/>
              <a:t>Illustrate some applications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u="sng" dirty="0" smtClean="0">
                <a:solidFill>
                  <a:schemeClr val="tx2"/>
                </a:solidFill>
              </a:rPr>
              <a:t>Today’s Topics</a:t>
            </a:r>
            <a:endParaRPr lang="en-GB" sz="36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Importance of linear mathematics</a:t>
            </a:r>
          </a:p>
          <a:p>
            <a:r>
              <a:rPr lang="en-GB" dirty="0" smtClean="0"/>
              <a:t>Characteristics of linear equations</a:t>
            </a:r>
          </a:p>
          <a:p>
            <a:r>
              <a:rPr lang="en-GB" dirty="0" smtClean="0"/>
              <a:t>Solution set</a:t>
            </a:r>
          </a:p>
          <a:p>
            <a:r>
              <a:rPr lang="en-GB" dirty="0" smtClean="0"/>
              <a:t>Linear equations with n variables; solution set and examples</a:t>
            </a:r>
          </a:p>
          <a:p>
            <a:r>
              <a:rPr lang="en-GB" dirty="0" smtClean="0"/>
              <a:t>Graphing linear equation of two variables</a:t>
            </a:r>
          </a:p>
          <a:p>
            <a:r>
              <a:rPr lang="en-GB" dirty="0" smtClean="0"/>
              <a:t>Solution set, intercepts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u="sng" dirty="0" smtClean="0">
                <a:solidFill>
                  <a:schemeClr val="tx2"/>
                </a:solidFill>
              </a:rPr>
              <a:t>Linear Mathematics</a:t>
            </a:r>
            <a:endParaRPr lang="en-GB" sz="36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Study of linear mathematics is important in many ways.</a:t>
            </a:r>
          </a:p>
          <a:p>
            <a:r>
              <a:rPr lang="en-GB" sz="2800" dirty="0" smtClean="0"/>
              <a:t>Many real world problems can be mathematically represented in a linear relationship</a:t>
            </a:r>
          </a:p>
          <a:p>
            <a:r>
              <a:rPr lang="en-GB" sz="2800" dirty="0" smtClean="0"/>
              <a:t>Analysis of linear relationships is easier than non-linear ones</a:t>
            </a:r>
          </a:p>
          <a:p>
            <a:r>
              <a:rPr lang="en-GB" sz="2800" dirty="0" smtClean="0"/>
              <a:t>Methods of analysing non-linear relationships are mostly similar to, or extensions of linear ones</a:t>
            </a:r>
          </a:p>
          <a:p>
            <a:pPr>
              <a:buNone/>
            </a:pPr>
            <a:r>
              <a:rPr lang="en-GB" sz="2800" dirty="0" smtClean="0"/>
              <a:t>Thus understanding of linear mathematics is important to study non-linear mathematics.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Characteristics of Linear Equations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/>
              <a:t>Recall</a:t>
            </a:r>
            <a:r>
              <a:rPr lang="en-GB" sz="2800" dirty="0" smtClean="0"/>
              <a:t> that a </a:t>
            </a:r>
            <a:r>
              <a:rPr lang="en-GB" sz="2800" i="1" dirty="0" smtClean="0">
                <a:solidFill>
                  <a:schemeClr val="tx2"/>
                </a:solidFill>
              </a:rPr>
              <a:t>variable</a:t>
            </a:r>
            <a:r>
              <a:rPr lang="en-GB" sz="2800" dirty="0" smtClean="0"/>
              <a:t> is a symbol that can be replaced by any one of a set of different numbers. e.g. 10- </a:t>
            </a:r>
            <a:r>
              <a:rPr lang="en-GB" sz="2800" dirty="0" smtClean="0">
                <a:latin typeface="MMa CenturyB" pitchFamily="18" charset="0"/>
              </a:rPr>
              <a:t>x.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</a:t>
            </a:r>
            <a:r>
              <a:rPr lang="en-GB" sz="2800" dirty="0" smtClean="0"/>
              <a:t> </a:t>
            </a:r>
          </a:p>
          <a:p>
            <a:pPr>
              <a:buNone/>
            </a:pPr>
            <a:r>
              <a:rPr lang="en-GB" sz="2800" dirty="0" smtClean="0"/>
              <a:t>A </a:t>
            </a:r>
            <a:r>
              <a:rPr lang="en-GB" sz="2800" i="1" dirty="0" smtClean="0">
                <a:solidFill>
                  <a:schemeClr val="tx2"/>
                </a:solidFill>
              </a:rPr>
              <a:t>linear equation</a:t>
            </a:r>
            <a:r>
              <a:rPr lang="en-GB" sz="2800" dirty="0" smtClean="0"/>
              <a:t> involving two variables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and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 has the standard form</a:t>
            </a:r>
          </a:p>
          <a:p>
            <a:pPr algn="ctr">
              <a:buNone/>
            </a:pPr>
            <a:r>
              <a:rPr lang="en-GB" sz="2800" dirty="0" err="1" smtClean="0">
                <a:latin typeface="MMa CenturyB" pitchFamily="18" charset="0"/>
              </a:rPr>
              <a:t>ax</a:t>
            </a:r>
            <a:r>
              <a:rPr lang="en-GB" sz="2800" dirty="0" smtClean="0">
                <a:latin typeface="MMa CenturyB" pitchFamily="18" charset="0"/>
              </a:rPr>
              <a:t> </a:t>
            </a:r>
            <a:r>
              <a:rPr lang="en-GB" sz="2800" dirty="0" smtClean="0"/>
              <a:t>+</a:t>
            </a:r>
            <a:r>
              <a:rPr lang="en-GB" sz="2800" dirty="0" smtClean="0">
                <a:latin typeface="MMa CenturyB" pitchFamily="18" charset="0"/>
              </a:rPr>
              <a:t> by</a:t>
            </a:r>
            <a:r>
              <a:rPr lang="en-GB" sz="2800" dirty="0" smtClean="0"/>
              <a:t>=</a:t>
            </a:r>
            <a:r>
              <a:rPr lang="en-GB" sz="2800" dirty="0" smtClean="0">
                <a:latin typeface="MMa CenturyB" pitchFamily="18" charset="0"/>
              </a:rPr>
              <a:t> c</a:t>
            </a:r>
            <a:r>
              <a:rPr lang="en-GB" sz="2800" dirty="0" smtClean="0"/>
              <a:t>		(2.1)</a:t>
            </a:r>
          </a:p>
          <a:p>
            <a:pPr>
              <a:buNone/>
            </a:pPr>
            <a:r>
              <a:rPr lang="en-GB" sz="2800" dirty="0" smtClean="0"/>
              <a:t>where </a:t>
            </a:r>
            <a:r>
              <a:rPr lang="en-GB" sz="2800" dirty="0">
                <a:latin typeface="MMa CenturyB" pitchFamily="18" charset="0"/>
              </a:rPr>
              <a:t>a</a:t>
            </a:r>
            <a:r>
              <a:rPr lang="en-GB" sz="2800" dirty="0" smtClean="0"/>
              <a:t>, </a:t>
            </a:r>
            <a:r>
              <a:rPr lang="en-GB" sz="2800" dirty="0">
                <a:latin typeface="MMa CenturyB" pitchFamily="18" charset="0"/>
              </a:rPr>
              <a:t>b</a:t>
            </a:r>
            <a:r>
              <a:rPr lang="en-GB" sz="2800" dirty="0" smtClean="0"/>
              <a:t> and </a:t>
            </a:r>
            <a:r>
              <a:rPr lang="en-GB" sz="2800" dirty="0">
                <a:latin typeface="MMa CenturyB" pitchFamily="18" charset="0"/>
              </a:rPr>
              <a:t>c</a:t>
            </a:r>
            <a:r>
              <a:rPr lang="en-GB" sz="2800" dirty="0" smtClean="0"/>
              <a:t> are constants and 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dirty="0" smtClean="0"/>
              <a:t> and </a:t>
            </a:r>
            <a:r>
              <a:rPr lang="en-GB" sz="2800" dirty="0">
                <a:latin typeface="MMa CenturyB" pitchFamily="18" charset="0"/>
              </a:rPr>
              <a:t>b</a:t>
            </a:r>
            <a:r>
              <a:rPr lang="en-GB" sz="2800" dirty="0" smtClean="0"/>
              <a:t> cannot both equal zero.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71473" y="1571612"/>
          <a:ext cx="6429421" cy="37862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6861"/>
                <a:gridCol w="781359"/>
                <a:gridCol w="725547"/>
                <a:gridCol w="863950"/>
                <a:gridCol w="2071704"/>
              </a:tblGrid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Equation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a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b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c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Variables</a:t>
                      </a:r>
                      <a:endParaRPr lang="en-GB" sz="2800" dirty="0"/>
                    </a:p>
                  </a:txBody>
                  <a:tcPr/>
                </a:tc>
              </a:tr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+5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y</a:t>
                      </a:r>
                      <a:r>
                        <a:rPr lang="en-GB" sz="2800" dirty="0" smtClean="0"/>
                        <a:t>=-5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 and 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y</a:t>
                      </a:r>
                      <a:endParaRPr lang="en-GB" sz="2800" dirty="0"/>
                    </a:p>
                  </a:txBody>
                  <a:tcPr/>
                </a:tc>
              </a:tr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</a:t>
                      </a:r>
                      <a:r>
                        <a:rPr lang="en-GB" sz="2800" dirty="0" err="1" smtClean="0">
                          <a:latin typeface="MMa CenturyB" pitchFamily="18" charset="0"/>
                        </a:rPr>
                        <a:t>u</a:t>
                      </a:r>
                      <a:r>
                        <a:rPr lang="en-GB" sz="2800" dirty="0" err="1" smtClean="0"/>
                        <a:t>+</a:t>
                      </a:r>
                      <a:r>
                        <a:rPr lang="en-GB" sz="2800" dirty="0" err="1" smtClean="0">
                          <a:latin typeface="MMa CenturyB" pitchFamily="18" charset="0"/>
                        </a:rPr>
                        <a:t>v</a:t>
                      </a:r>
                      <a:r>
                        <a:rPr lang="en-GB" sz="2800" dirty="0" smtClean="0"/>
                        <a:t>/2=0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-1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1/2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0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u</a:t>
                      </a:r>
                      <a:r>
                        <a:rPr lang="en-GB" sz="2800" dirty="0" smtClean="0"/>
                        <a:t> and 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v</a:t>
                      </a:r>
                      <a:endParaRPr lang="en-GB" sz="2800" dirty="0"/>
                    </a:p>
                  </a:txBody>
                  <a:tcPr/>
                </a:tc>
              </a:tr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/3=25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1/3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0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 and 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y</a:t>
                      </a:r>
                      <a:endParaRPr lang="en-GB" sz="2800" dirty="0"/>
                    </a:p>
                  </a:txBody>
                  <a:tcPr/>
                </a:tc>
              </a:tr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s</a:t>
                      </a:r>
                      <a:r>
                        <a:rPr lang="en-GB" sz="2800" dirty="0" smtClean="0"/>
                        <a:t>-4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t</a:t>
                      </a:r>
                      <a:r>
                        <a:rPr lang="en-GB" sz="2800" dirty="0" smtClean="0"/>
                        <a:t>=-1/2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-4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-1/2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s</a:t>
                      </a:r>
                      <a:r>
                        <a:rPr lang="en-GB" sz="2800" dirty="0" smtClean="0"/>
                        <a:t> and 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t</a:t>
                      </a:r>
                      <a:endParaRPr lang="en-GB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285860"/>
          <a:ext cx="8429652" cy="47310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7521"/>
                <a:gridCol w="714380"/>
                <a:gridCol w="714380"/>
                <a:gridCol w="857256"/>
                <a:gridCol w="1500198"/>
                <a:gridCol w="1785917"/>
              </a:tblGrid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Equation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a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b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c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Variables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Linear/Non-linear</a:t>
                      </a:r>
                      <a:endParaRPr lang="en-GB" sz="2800" dirty="0"/>
                    </a:p>
                  </a:txBody>
                  <a:tcPr/>
                </a:tc>
              </a:tr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+3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xy</a:t>
                      </a:r>
                      <a:r>
                        <a:rPr lang="en-GB" sz="2800" dirty="0" smtClean="0"/>
                        <a:t>=-5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?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 and 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y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Non-linear</a:t>
                      </a:r>
                      <a:endParaRPr lang="en-GB" sz="2800" dirty="0"/>
                    </a:p>
                  </a:txBody>
                  <a:tcPr/>
                </a:tc>
              </a:tr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-√</a:t>
                      </a:r>
                      <a:r>
                        <a:rPr lang="en-GB" sz="2800" dirty="0" err="1" smtClean="0">
                          <a:latin typeface="MMa CenturyB" pitchFamily="18" charset="0"/>
                        </a:rPr>
                        <a:t>u</a:t>
                      </a:r>
                      <a:r>
                        <a:rPr lang="en-GB" sz="2800" dirty="0" err="1" smtClean="0"/>
                        <a:t>+</a:t>
                      </a:r>
                      <a:r>
                        <a:rPr lang="en-GB" sz="2800" dirty="0" err="1" smtClean="0">
                          <a:latin typeface="MMa CenturyB" pitchFamily="18" charset="0"/>
                        </a:rPr>
                        <a:t>v</a:t>
                      </a:r>
                      <a:r>
                        <a:rPr lang="en-GB" sz="2800" dirty="0" smtClean="0"/>
                        <a:t>/2=0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-1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1/2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0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u</a:t>
                      </a:r>
                      <a:r>
                        <a:rPr lang="en-GB" sz="2800" dirty="0" smtClean="0"/>
                        <a:t> and 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v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Non-linear</a:t>
                      </a:r>
                      <a:endParaRPr lang="en-GB" sz="2800" dirty="0"/>
                    </a:p>
                  </a:txBody>
                  <a:tcPr/>
                </a:tc>
              </a:tr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x+y</a:t>
                      </a:r>
                      <a:r>
                        <a:rPr lang="en-GB" sz="2800" baseline="30000" dirty="0" smtClean="0">
                          <a:latin typeface="MMa CenturyB" pitchFamily="18" charset="0"/>
                        </a:rPr>
                        <a:t>2</a:t>
                      </a:r>
                      <a:r>
                        <a:rPr lang="en-GB" sz="2800" dirty="0" smtClean="0"/>
                        <a:t>=25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1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?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 and 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y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Non-linear</a:t>
                      </a:r>
                      <a:endParaRPr lang="en-GB" sz="2800" dirty="0"/>
                    </a:p>
                  </a:txBody>
                  <a:tcPr/>
                </a:tc>
              </a:tr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s</a:t>
                      </a:r>
                      <a:r>
                        <a:rPr lang="en-GB" sz="2800" dirty="0" smtClean="0"/>
                        <a:t>-4/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t</a:t>
                      </a:r>
                      <a:r>
                        <a:rPr lang="en-GB" sz="2800" dirty="0" smtClean="0"/>
                        <a:t>=-1/2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-?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-1/2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s</a:t>
                      </a:r>
                      <a:r>
                        <a:rPr lang="en-GB" sz="2800" dirty="0" smtClean="0"/>
                        <a:t> and 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t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Non-linear</a:t>
                      </a:r>
                      <a:endParaRPr lang="en-GB" sz="2800" dirty="0"/>
                    </a:p>
                  </a:txBody>
                  <a:tcPr/>
                </a:tc>
              </a:tr>
              <a:tr h="757243"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=(5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-2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y</a:t>
                      </a:r>
                      <a:r>
                        <a:rPr lang="en-GB" sz="2800" dirty="0" smtClean="0"/>
                        <a:t>)/4 +10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2,5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2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10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latin typeface="MMa CenturyB" pitchFamily="18" charset="0"/>
                        </a:rPr>
                        <a:t>x</a:t>
                      </a:r>
                      <a:r>
                        <a:rPr lang="en-GB" sz="2800" dirty="0" smtClean="0"/>
                        <a:t> and </a:t>
                      </a:r>
                      <a:r>
                        <a:rPr lang="en-GB" sz="2800" dirty="0" smtClean="0">
                          <a:latin typeface="MMa CenturyB" pitchFamily="18" charset="0"/>
                        </a:rPr>
                        <a:t>y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Linear </a:t>
                      </a:r>
                      <a:endParaRPr lang="en-GB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/>
              <a:t>Verifying</a:t>
            </a:r>
            <a:endParaRPr lang="en-GB" sz="2800" dirty="0" smtClean="0"/>
          </a:p>
          <a:p>
            <a:pPr>
              <a:buNone/>
            </a:pP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Solution set of an equation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Given a linear equation </a:t>
            </a:r>
            <a:r>
              <a:rPr lang="en-GB" sz="2800" dirty="0" err="1" smtClean="0">
                <a:latin typeface="MMa CenturyB" pitchFamily="18" charset="0"/>
              </a:rPr>
              <a:t>ax</a:t>
            </a:r>
            <a:r>
              <a:rPr lang="en-GB" sz="2800" dirty="0" smtClean="0">
                <a:latin typeface="MMa CenturyB" pitchFamily="18" charset="0"/>
              </a:rPr>
              <a:t> </a:t>
            </a:r>
            <a:r>
              <a:rPr lang="en-GB" sz="2800" dirty="0" smtClean="0"/>
              <a:t>+</a:t>
            </a:r>
            <a:r>
              <a:rPr lang="en-GB" sz="2800" dirty="0" smtClean="0">
                <a:latin typeface="MMa CenturyB" pitchFamily="18" charset="0"/>
              </a:rPr>
              <a:t> by</a:t>
            </a:r>
            <a:r>
              <a:rPr lang="en-GB" sz="2800" dirty="0" smtClean="0"/>
              <a:t>=</a:t>
            </a:r>
            <a:r>
              <a:rPr lang="en-GB" sz="2800" dirty="0" smtClean="0">
                <a:latin typeface="MMa CenturyB" pitchFamily="18" charset="0"/>
              </a:rPr>
              <a:t> c, </a:t>
            </a:r>
            <a:r>
              <a:rPr lang="en-GB" sz="2800" dirty="0" smtClean="0"/>
              <a:t>the </a:t>
            </a:r>
            <a:r>
              <a:rPr lang="en-GB" sz="2800" i="1" dirty="0" smtClean="0">
                <a:solidFill>
                  <a:schemeClr val="tx2"/>
                </a:solidFill>
              </a:rPr>
              <a:t>solution set</a:t>
            </a:r>
            <a:r>
              <a:rPr lang="en-GB" sz="2800" dirty="0" smtClean="0"/>
              <a:t> for the equation (2.1) is the set of all ordered pairs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,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) which satisfy the equation.</a:t>
            </a:r>
          </a:p>
          <a:p>
            <a:pPr algn="ctr">
              <a:buNone/>
            </a:pPr>
            <a:r>
              <a:rPr lang="en-GB" sz="2800" dirty="0" smtClean="0">
                <a:latin typeface="MMa CenturyB" pitchFamily="18" charset="0"/>
              </a:rPr>
              <a:t>S={(</a:t>
            </a:r>
            <a:r>
              <a:rPr lang="en-GB" sz="2800" dirty="0" err="1" smtClean="0">
                <a:latin typeface="MMa CenturyB" pitchFamily="18" charset="0"/>
              </a:rPr>
              <a:t>x,y</a:t>
            </a:r>
            <a:r>
              <a:rPr lang="en-GB" sz="2800" dirty="0" smtClean="0">
                <a:latin typeface="MMa CenturyB" pitchFamily="18" charset="0"/>
              </a:rPr>
              <a:t>)|</a:t>
            </a:r>
            <a:r>
              <a:rPr lang="en-GB" sz="2800" dirty="0" err="1" smtClean="0">
                <a:latin typeface="MMa CenturyB" pitchFamily="18" charset="0"/>
              </a:rPr>
              <a:t>ax+by</a:t>
            </a:r>
            <a:r>
              <a:rPr lang="en-GB" sz="2800" dirty="0" smtClean="0">
                <a:latin typeface="MMa CenturyB" pitchFamily="18" charset="0"/>
              </a:rPr>
              <a:t>=c} </a:t>
            </a:r>
          </a:p>
          <a:p>
            <a:pPr>
              <a:buNone/>
            </a:pPr>
            <a:r>
              <a:rPr lang="en-GB" sz="2800" dirty="0" smtClean="0"/>
              <a:t>For any linear equation, S consists of an infinite number of elements.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Method:</a:t>
            </a:r>
            <a:endParaRPr lang="en-GB" sz="2800" dirty="0" smtClean="0"/>
          </a:p>
          <a:p>
            <a:r>
              <a:rPr lang="en-GB" sz="2800" dirty="0" smtClean="0"/>
              <a:t>Assume a value of one variable</a:t>
            </a:r>
          </a:p>
          <a:p>
            <a:r>
              <a:rPr lang="en-GB" sz="2800" dirty="0" err="1" smtClean="0"/>
              <a:t>Subtitute</a:t>
            </a:r>
            <a:r>
              <a:rPr lang="en-GB" sz="2800" dirty="0" smtClean="0"/>
              <a:t> this into the equation</a:t>
            </a:r>
          </a:p>
          <a:p>
            <a:r>
              <a:rPr lang="en-GB" sz="2800" dirty="0" smtClean="0"/>
              <a:t>Solve for the other variable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>
                <a:latin typeface="MMa CenturyB" pitchFamily="18" charset="0"/>
              </a:rPr>
              <a:t>2</a:t>
            </a:r>
            <a:r>
              <a:rPr lang="en-GB" sz="2800" dirty="0" smtClean="0">
                <a:latin typeface="MMa CenturyB" pitchFamily="18" charset="0"/>
              </a:rPr>
              <a:t>x </a:t>
            </a:r>
            <a:r>
              <a:rPr lang="en-GB" sz="2800" dirty="0" smtClean="0"/>
              <a:t>+</a:t>
            </a:r>
            <a:r>
              <a:rPr lang="en-GB" sz="2800" dirty="0" smtClean="0">
                <a:latin typeface="MMa CenturyB" pitchFamily="18" charset="0"/>
              </a:rPr>
              <a:t> 4y</a:t>
            </a:r>
            <a:r>
              <a:rPr lang="en-GB" sz="2800" dirty="0" smtClean="0"/>
              <a:t>=</a:t>
            </a:r>
            <a:r>
              <a:rPr lang="en-GB" sz="2800" dirty="0" smtClean="0">
                <a:latin typeface="MMa CenturyB" pitchFamily="18" charset="0"/>
              </a:rPr>
              <a:t> 16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Determine the pair of values which satisfy the equation when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=-2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2"/>
            </a:pPr>
            <a:r>
              <a:rPr lang="en-GB" sz="2800" dirty="0" smtClean="0"/>
              <a:t>Determine the pair of values which satisfy the equation when </a:t>
            </a:r>
            <a:r>
              <a:rPr lang="en-GB" sz="2800" dirty="0" smtClean="0">
                <a:latin typeface="MMa CenturyB" pitchFamily="18" charset="0"/>
              </a:rPr>
              <a:t>y=0</a:t>
            </a:r>
            <a:endParaRPr lang="en-GB" sz="2800" dirty="0" smtClean="0"/>
          </a:p>
          <a:p>
            <a:pPr marL="514350" indent="-514350">
              <a:buFont typeface="+mj-lt"/>
              <a:buAutoNum type="arabicParenR" startAt="2"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3"/>
            </a:pPr>
            <a:r>
              <a:rPr lang="en-GB" sz="2800" dirty="0" smtClean="0"/>
              <a:t>Production possibilities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 smtClean="0"/>
              <a:t>Production possibilities (contd.)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 smtClean="0"/>
              <a:t>Production possibilities (contd.)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 smtClean="0"/>
              <a:t>Production possibilities (contd.)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Linear equation with n variables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u="sng" dirty="0" smtClean="0">
                <a:solidFill>
                  <a:schemeClr val="tx2"/>
                </a:solidFill>
              </a:rPr>
              <a:t>Definition</a:t>
            </a:r>
          </a:p>
          <a:p>
            <a:pPr>
              <a:buNone/>
            </a:pPr>
            <a:r>
              <a:rPr lang="en-GB" sz="2800" dirty="0" smtClean="0"/>
              <a:t>A linear equation involving n variables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,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>
                <a:latin typeface="MMa CenturyB" pitchFamily="18" charset="0"/>
              </a:rPr>
              <a:t>2</a:t>
            </a:r>
            <a:r>
              <a:rPr lang="en-GB" sz="2800" dirty="0" smtClean="0"/>
              <a:t>, . . . , </a:t>
            </a:r>
            <a:r>
              <a:rPr lang="en-GB" sz="2800" dirty="0" err="1" smtClean="0">
                <a:latin typeface="MMa CenturyB" pitchFamily="18" charset="0"/>
              </a:rPr>
              <a:t>x</a:t>
            </a:r>
            <a:r>
              <a:rPr lang="en-GB" sz="2800" baseline="-25000" dirty="0" err="1">
                <a:latin typeface="MMa CenturyB" pitchFamily="18" charset="0"/>
              </a:rPr>
              <a:t>n</a:t>
            </a:r>
            <a:r>
              <a:rPr lang="en-GB" sz="2800" dirty="0" smtClean="0"/>
              <a:t> has the general form</a:t>
            </a:r>
          </a:p>
          <a:p>
            <a:pPr algn="ctr">
              <a:buNone/>
            </a:pPr>
            <a:r>
              <a:rPr lang="en-GB" sz="2800" baseline="-25000" dirty="0" smtClean="0"/>
              <a:t>   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baseline="-25000" dirty="0" smtClean="0"/>
              <a:t>1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1 </a:t>
            </a:r>
            <a:r>
              <a:rPr lang="en-GB" sz="2800" dirty="0" smtClean="0"/>
              <a:t>+</a:t>
            </a:r>
            <a:r>
              <a:rPr lang="en-GB" sz="2800" dirty="0" smtClean="0">
                <a:latin typeface="MMa CenturyB" pitchFamily="18" charset="0"/>
              </a:rPr>
              <a:t> a</a:t>
            </a:r>
            <a:r>
              <a:rPr lang="en-GB" sz="2800" baseline="-25000" dirty="0" smtClean="0"/>
              <a:t>2</a:t>
            </a:r>
            <a:r>
              <a:rPr lang="en-GB" sz="2800" dirty="0" smtClean="0">
                <a:latin typeface="MMa CenturyB" pitchFamily="18" charset="0"/>
              </a:rPr>
              <a:t> x</a:t>
            </a:r>
            <a:r>
              <a:rPr lang="en-GB" sz="2800" baseline="-25000" dirty="0">
                <a:latin typeface="MMa CenturyB" pitchFamily="18" charset="0"/>
              </a:rPr>
              <a:t>2</a:t>
            </a:r>
            <a:r>
              <a:rPr lang="en-GB" sz="2800" dirty="0" smtClean="0"/>
              <a:t>+ . . . + </a:t>
            </a:r>
            <a:r>
              <a:rPr lang="en-GB" sz="2800" dirty="0">
                <a:latin typeface="MMa CenturyB" pitchFamily="18" charset="0"/>
              </a:rPr>
              <a:t>a</a:t>
            </a:r>
            <a:r>
              <a:rPr lang="en-GB" sz="2800" baseline="-25000" dirty="0" smtClean="0">
                <a:latin typeface="MMa CenturyB" pitchFamily="18" charset="0"/>
              </a:rPr>
              <a:t>n</a:t>
            </a:r>
            <a:r>
              <a:rPr lang="en-GB" sz="2800" baseline="-25000" dirty="0" smtClean="0"/>
              <a:t> </a:t>
            </a:r>
            <a:r>
              <a:rPr lang="en-GB" sz="2800" dirty="0" err="1" smtClean="0">
                <a:latin typeface="MMa CenturyB" pitchFamily="18" charset="0"/>
              </a:rPr>
              <a:t>x</a:t>
            </a:r>
            <a:r>
              <a:rPr lang="en-GB" sz="2800" baseline="-25000" dirty="0" err="1">
                <a:latin typeface="MMa CenturyB" pitchFamily="18" charset="0"/>
              </a:rPr>
              <a:t>n</a:t>
            </a:r>
            <a:r>
              <a:rPr lang="en-GB" sz="2800" dirty="0" smtClean="0"/>
              <a:t> =</a:t>
            </a:r>
            <a:r>
              <a:rPr lang="en-GB" sz="2800" dirty="0" smtClean="0">
                <a:latin typeface="MMa CenturyB" pitchFamily="18" charset="0"/>
              </a:rPr>
              <a:t> b</a:t>
            </a:r>
            <a:r>
              <a:rPr lang="en-GB" sz="2800" dirty="0" smtClean="0"/>
              <a:t>     (2.2)</a:t>
            </a:r>
          </a:p>
          <a:p>
            <a:pPr>
              <a:buNone/>
            </a:pPr>
            <a:r>
              <a:rPr lang="en-GB" sz="2800" dirty="0" smtClean="0"/>
              <a:t>where 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baseline="-25000" dirty="0" smtClean="0"/>
              <a:t>1,</a:t>
            </a:r>
            <a:r>
              <a:rPr lang="en-GB" sz="2800" dirty="0" smtClean="0"/>
              <a:t> 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baseline="-25000" dirty="0" smtClean="0"/>
              <a:t>2, . . . , 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baseline="-25000" dirty="0" smtClean="0">
                <a:latin typeface="MMa CenturyB" pitchFamily="18" charset="0"/>
              </a:rPr>
              <a:t>n </a:t>
            </a:r>
            <a:r>
              <a:rPr lang="en-GB" sz="2800" dirty="0" smtClean="0">
                <a:latin typeface="MMa CenturyB" pitchFamily="18" charset="0"/>
              </a:rPr>
              <a:t> </a:t>
            </a:r>
            <a:r>
              <a:rPr lang="en-GB" sz="2800" dirty="0" smtClean="0"/>
              <a:t>and </a:t>
            </a:r>
            <a:r>
              <a:rPr lang="en-GB" sz="2800" dirty="0">
                <a:latin typeface="MMa CenturyB" pitchFamily="18" charset="0"/>
              </a:rPr>
              <a:t>b</a:t>
            </a:r>
            <a:r>
              <a:rPr lang="en-GB" sz="2800" dirty="0" smtClean="0"/>
              <a:t> are constants not all 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baseline="-25000" dirty="0" smtClean="0"/>
              <a:t>1,</a:t>
            </a:r>
            <a:r>
              <a:rPr lang="en-GB" sz="2800" dirty="0" smtClean="0"/>
              <a:t> 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baseline="-25000" dirty="0" smtClean="0"/>
              <a:t>2, . . . , 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baseline="-25000" dirty="0" smtClean="0">
                <a:latin typeface="MMa CenturyB" pitchFamily="18" charset="0"/>
              </a:rPr>
              <a:t>n</a:t>
            </a:r>
            <a:r>
              <a:rPr lang="en-GB" sz="2800" dirty="0" smtClean="0"/>
              <a:t> equal zero.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</a:t>
            </a:r>
            <a:r>
              <a:rPr lang="en-GB" sz="2800" i="1" dirty="0" smtClean="0">
                <a:solidFill>
                  <a:schemeClr val="tx2"/>
                </a:solidFill>
              </a:rPr>
              <a:t>solution set of a linear equation with </a:t>
            </a:r>
            <a:r>
              <a:rPr lang="en-GB" sz="2800" i="1" dirty="0">
                <a:solidFill>
                  <a:schemeClr val="tx2"/>
                </a:solidFill>
                <a:latin typeface="MMa CenturyB" pitchFamily="18" charset="0"/>
              </a:rPr>
              <a:t>n</a:t>
            </a:r>
            <a:r>
              <a:rPr lang="en-GB" sz="2800" i="1" dirty="0" smtClean="0">
                <a:solidFill>
                  <a:schemeClr val="tx2"/>
                </a:solidFill>
              </a:rPr>
              <a:t> variables</a:t>
            </a:r>
            <a:r>
              <a:rPr lang="en-GB" sz="2800" dirty="0" smtClean="0"/>
              <a:t> as defined in (2.2) is the </a:t>
            </a:r>
            <a:r>
              <a:rPr lang="en-GB" sz="2800" dirty="0" smtClean="0">
                <a:latin typeface="MMa CenturyB" pitchFamily="18" charset="0"/>
              </a:rPr>
              <a:t>n</a:t>
            </a:r>
            <a:r>
              <a:rPr lang="en-GB" sz="2800" dirty="0" smtClean="0"/>
              <a:t>-</a:t>
            </a:r>
            <a:r>
              <a:rPr lang="en-GB" sz="2800" dirty="0" err="1" smtClean="0"/>
              <a:t>tuple</a:t>
            </a:r>
            <a:r>
              <a:rPr lang="en-GB" sz="2800" dirty="0" smtClean="0"/>
              <a:t> (                                   ) </a:t>
            </a:r>
          </a:p>
          <a:p>
            <a:pPr>
              <a:buNone/>
            </a:pPr>
            <a:r>
              <a:rPr lang="en-GB" sz="2800" dirty="0" smtClean="0"/>
              <a:t>satisfying (2.2).  The set S will be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S={ (                              )|</a:t>
            </a:r>
            <a:r>
              <a:rPr lang="en-GB" sz="2800" dirty="0" smtClean="0">
                <a:latin typeface="MMa CenturyB" pitchFamily="18" charset="0"/>
              </a:rPr>
              <a:t> a</a:t>
            </a:r>
            <a:r>
              <a:rPr lang="en-GB" sz="2800" baseline="-25000" dirty="0" smtClean="0"/>
              <a:t>1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1 </a:t>
            </a:r>
            <a:r>
              <a:rPr lang="en-GB" sz="2800" dirty="0" smtClean="0"/>
              <a:t>+</a:t>
            </a:r>
            <a:r>
              <a:rPr lang="en-GB" sz="2800" dirty="0" smtClean="0">
                <a:latin typeface="MMa CenturyB" pitchFamily="18" charset="0"/>
              </a:rPr>
              <a:t> a</a:t>
            </a:r>
            <a:r>
              <a:rPr lang="en-GB" sz="2800" baseline="-25000" dirty="0" smtClean="0"/>
              <a:t>2</a:t>
            </a:r>
            <a:r>
              <a:rPr lang="en-GB" sz="2800" dirty="0" smtClean="0">
                <a:latin typeface="MMa CenturyB" pitchFamily="18" charset="0"/>
              </a:rPr>
              <a:t> x</a:t>
            </a:r>
            <a:r>
              <a:rPr lang="en-GB" sz="2800" baseline="-25000" dirty="0" smtClean="0">
                <a:latin typeface="MMa CenturyB" pitchFamily="18" charset="0"/>
              </a:rPr>
              <a:t>2</a:t>
            </a:r>
            <a:r>
              <a:rPr lang="en-GB" sz="2800" dirty="0" smtClean="0"/>
              <a:t>+ . . . + 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baseline="-25000" dirty="0" smtClean="0">
                <a:latin typeface="MMa CenturyB" pitchFamily="18" charset="0"/>
              </a:rPr>
              <a:t>n</a:t>
            </a:r>
            <a:r>
              <a:rPr lang="en-GB" sz="2800" baseline="-25000" dirty="0" smtClean="0"/>
              <a:t> </a:t>
            </a:r>
            <a:r>
              <a:rPr lang="en-GB" sz="2800" dirty="0" err="1" smtClean="0">
                <a:latin typeface="MMa CenturyB" pitchFamily="18" charset="0"/>
              </a:rPr>
              <a:t>x</a:t>
            </a:r>
            <a:r>
              <a:rPr lang="en-GB" sz="2800" baseline="-25000" dirty="0" err="1" smtClean="0">
                <a:latin typeface="MMa CenturyB" pitchFamily="18" charset="0"/>
              </a:rPr>
              <a:t>n</a:t>
            </a:r>
            <a:r>
              <a:rPr lang="en-GB" sz="2800" dirty="0" smtClean="0"/>
              <a:t> =</a:t>
            </a:r>
            <a:r>
              <a:rPr lang="en-GB" sz="2800" dirty="0" smtClean="0">
                <a:latin typeface="MMa CenturyB" pitchFamily="18" charset="0"/>
              </a:rPr>
              <a:t> b }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As in the case of two variables, there are infinitely many values in the solution set.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E</a:t>
            </a:r>
            <a:r>
              <a:rPr lang="en-GB" sz="3600" u="sng" dirty="0" smtClean="0">
                <a:solidFill>
                  <a:schemeClr val="tx2"/>
                </a:solidFill>
              </a:rPr>
              <a:t>xample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</a:t>
            </a:r>
            <a:r>
              <a:rPr lang="en-GB" sz="3600" dirty="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</a:t>
            </a:r>
            <a:r>
              <a:rPr lang="en-GB" sz="360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Graphing two variable equations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 linear equation involving two variables graphs as a straight line in two dimensions</a:t>
            </a:r>
            <a:r>
              <a:rPr lang="en-GB" sz="2800" dirty="0" smtClean="0">
                <a:solidFill>
                  <a:schemeClr val="tx2"/>
                </a:solidFill>
              </a:rPr>
              <a:t>.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Method:</a:t>
            </a:r>
          </a:p>
          <a:p>
            <a:r>
              <a:rPr lang="en-GB" sz="2800" dirty="0" smtClean="0"/>
              <a:t>Set one variable equal to zero</a:t>
            </a:r>
          </a:p>
          <a:p>
            <a:r>
              <a:rPr lang="en-GB" sz="2800" dirty="0" smtClean="0"/>
              <a:t>Solve for the value of other variable</a:t>
            </a:r>
          </a:p>
          <a:p>
            <a:r>
              <a:rPr lang="en-GB" sz="2800" dirty="0" smtClean="0"/>
              <a:t>Set second variable equal to zero</a:t>
            </a:r>
          </a:p>
          <a:p>
            <a:r>
              <a:rPr lang="en-GB" sz="2800" dirty="0" smtClean="0"/>
              <a:t>Solve for the value of first variable</a:t>
            </a:r>
          </a:p>
          <a:p>
            <a:r>
              <a:rPr lang="en-GB" sz="2800" dirty="0" smtClean="0"/>
              <a:t>The ordered pairs (0,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) and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, 0) lie on the line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2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+4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 =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en-GB" sz="2800" dirty="0" smtClean="0"/>
              <a:t>4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-7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=0</a:t>
            </a:r>
          </a:p>
          <a:p>
            <a:pPr marL="514350" indent="-514350">
              <a:buFont typeface="+mj-lt"/>
              <a:buAutoNum type="arabicParenR" startAt="2"/>
            </a:pPr>
            <a:endParaRPr lang="en-GB" sz="2800" dirty="0"/>
          </a:p>
          <a:p>
            <a:pPr marL="514350" indent="-514350">
              <a:buFont typeface="+mj-lt"/>
              <a:buAutoNum type="arabicParenR" startAt="2"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2"/>
            </a:pPr>
            <a:endParaRPr lang="en-GB" sz="2800" dirty="0"/>
          </a:p>
          <a:p>
            <a:pPr marL="514350" indent="-514350">
              <a:buFont typeface="+mj-lt"/>
              <a:buAutoNum type="arabicParenR" startAt="2"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2"/>
            </a:pP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Any two variable linear equation having the form </a:t>
            </a:r>
          </a:p>
          <a:p>
            <a:pPr>
              <a:buNone/>
            </a:pPr>
            <a:r>
              <a:rPr lang="en-GB" sz="2800" dirty="0" smtClean="0"/>
              <a:t>graphs a straight line which passes through the origin.</a:t>
            </a:r>
          </a:p>
          <a:p>
            <a:pPr marL="514350" indent="-514350">
              <a:buNone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3600" u="sng" dirty="0" smtClean="0">
                <a:solidFill>
                  <a:schemeClr val="tx2"/>
                </a:solidFill>
              </a:rPr>
              <a:t>Intercepts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  <a:latin typeface="MMa CenturyB" pitchFamily="18" charset="0"/>
              </a:rPr>
              <a:t>x</a:t>
            </a:r>
            <a:r>
              <a:rPr lang="en-GB" sz="2800" u="sng" dirty="0" smtClean="0">
                <a:solidFill>
                  <a:schemeClr val="tx2"/>
                </a:solidFill>
              </a:rPr>
              <a:t>-intercept</a:t>
            </a:r>
          </a:p>
          <a:p>
            <a:pPr>
              <a:buNone/>
            </a:pPr>
            <a:r>
              <a:rPr lang="en-GB" sz="2800" dirty="0" smtClean="0"/>
              <a:t>The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i="1" dirty="0" smtClean="0">
                <a:solidFill>
                  <a:schemeClr val="tx2"/>
                </a:solidFill>
              </a:rPr>
              <a:t>-intercept</a:t>
            </a:r>
            <a:r>
              <a:rPr lang="en-GB" sz="2800" dirty="0" smtClean="0"/>
              <a:t> of an equation is the point where the graph of the equation crosses the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 smtClean="0"/>
              <a:t>-</a:t>
            </a:r>
            <a:r>
              <a:rPr lang="en-GB" sz="2800" dirty="0" err="1" smtClean="0"/>
              <a:t>axis,i.e</a:t>
            </a:r>
            <a:r>
              <a:rPr lang="en-GB" sz="2800" dirty="0" smtClean="0"/>
              <a:t>.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=0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Y-intercept</a:t>
            </a:r>
          </a:p>
          <a:p>
            <a:pPr>
              <a:buNone/>
            </a:pPr>
            <a:r>
              <a:rPr lang="en-GB" sz="2800" dirty="0" smtClean="0"/>
              <a:t>The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i="1" dirty="0" smtClean="0">
                <a:solidFill>
                  <a:schemeClr val="tx2"/>
                </a:solidFill>
              </a:rPr>
              <a:t>-intercept</a:t>
            </a:r>
            <a:r>
              <a:rPr lang="en-GB" sz="2800" dirty="0" smtClean="0"/>
              <a:t> of an equation is the point where the graph of the equation crosses the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-</a:t>
            </a:r>
            <a:r>
              <a:rPr lang="en-GB" sz="2800" dirty="0" err="1" smtClean="0"/>
              <a:t>axis,i.e</a:t>
            </a:r>
            <a:r>
              <a:rPr lang="en-GB" sz="2800" dirty="0" smtClean="0"/>
              <a:t>.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 smtClean="0"/>
              <a:t>=0</a:t>
            </a:r>
          </a:p>
          <a:p>
            <a:r>
              <a:rPr lang="en-GB" sz="2800" dirty="0" smtClean="0"/>
              <a:t>Equations of the form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=</a:t>
            </a:r>
            <a:r>
              <a:rPr lang="en-GB" sz="2800" dirty="0">
                <a:latin typeface="MMa CenturyB" pitchFamily="18" charset="0"/>
              </a:rPr>
              <a:t>k</a:t>
            </a:r>
            <a:r>
              <a:rPr lang="en-GB" sz="2800" dirty="0" smtClean="0"/>
              <a:t> has no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-intercept</a:t>
            </a:r>
          </a:p>
          <a:p>
            <a:r>
              <a:rPr lang="en-GB" sz="2800" dirty="0" smtClean="0"/>
              <a:t>Equations of the form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=</a:t>
            </a:r>
            <a:r>
              <a:rPr lang="en-GB" sz="2800" dirty="0" smtClean="0">
                <a:latin typeface="MMa CenturyB" pitchFamily="18" charset="0"/>
              </a:rPr>
              <a:t>k</a:t>
            </a:r>
            <a:r>
              <a:rPr lang="en-GB" sz="2800" dirty="0" smtClean="0"/>
              <a:t> has no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 smtClean="0"/>
              <a:t>-intercept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Importance of linear mathematics</a:t>
            </a:r>
          </a:p>
          <a:p>
            <a:r>
              <a:rPr lang="en-GB" sz="2800" dirty="0" smtClean="0"/>
              <a:t>Characteristics of linear equations</a:t>
            </a:r>
          </a:p>
          <a:p>
            <a:r>
              <a:rPr lang="en-GB" sz="2800" dirty="0" smtClean="0"/>
              <a:t>Linear equations with examples</a:t>
            </a:r>
          </a:p>
          <a:p>
            <a:r>
              <a:rPr lang="en-GB" sz="2800" dirty="0" smtClean="0"/>
              <a:t>Solution set of an equation</a:t>
            </a:r>
          </a:p>
          <a:p>
            <a:r>
              <a:rPr lang="en-GB" sz="2800" dirty="0" smtClean="0"/>
              <a:t>Linear equation with n variables</a:t>
            </a:r>
          </a:p>
          <a:p>
            <a:r>
              <a:rPr lang="en-GB" sz="2800" dirty="0" smtClean="0"/>
              <a:t>Graphing two variable equations</a:t>
            </a:r>
          </a:p>
          <a:p>
            <a:r>
              <a:rPr lang="en-GB" sz="2800" dirty="0" smtClean="0"/>
              <a:t>Intercepts </a:t>
            </a:r>
          </a:p>
          <a:p>
            <a:r>
              <a:rPr lang="en-GB" sz="2800" dirty="0" smtClean="0"/>
              <a:t>Section 2.1 follow-up exercises</a:t>
            </a:r>
          </a:p>
          <a:p>
            <a:r>
              <a:rPr lang="en-GB" sz="2800" dirty="0" smtClean="0"/>
              <a:t>Section 2.2 Q.1-37</a:t>
            </a:r>
          </a:p>
          <a:p>
            <a:endParaRPr lang="en-GB" sz="2800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Slope of an equation</a:t>
            </a:r>
          </a:p>
          <a:p>
            <a:r>
              <a:rPr lang="en-GB" sz="2800" dirty="0" smtClean="0"/>
              <a:t>Slope-intercept form</a:t>
            </a:r>
          </a:p>
          <a:p>
            <a:r>
              <a:rPr lang="en-GB" sz="2800" dirty="0" smtClean="0"/>
              <a:t>One-point form</a:t>
            </a:r>
          </a:p>
          <a:p>
            <a:r>
              <a:rPr lang="en-GB" sz="2800" dirty="0" smtClean="0"/>
              <a:t>Two-point form</a:t>
            </a:r>
          </a:p>
          <a:p>
            <a:r>
              <a:rPr lang="en-GB" sz="2800" dirty="0" smtClean="0"/>
              <a:t>Parallel and perpendicular lines</a:t>
            </a:r>
          </a:p>
          <a:p>
            <a:r>
              <a:rPr lang="en-GB" sz="2800" dirty="0" smtClean="0"/>
              <a:t>Linear equations involving more than two variables</a:t>
            </a:r>
          </a:p>
          <a:p>
            <a:r>
              <a:rPr lang="en-GB" sz="2800" dirty="0" smtClean="0"/>
              <a:t>Some applications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773</Words>
  <Application>Microsoft Office PowerPoint</Application>
  <PresentationFormat>On-screen Show (4:3)</PresentationFormat>
  <Paragraphs>178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MTH108 Business Math I</vt:lpstr>
      <vt:lpstr>Chapter 2</vt:lpstr>
      <vt:lpstr>Objectives</vt:lpstr>
      <vt:lpstr>Today’s Topics</vt:lpstr>
      <vt:lpstr>Linear Mathematics</vt:lpstr>
      <vt:lpstr>Characteristics of Linear Equations</vt:lpstr>
      <vt:lpstr>Examples</vt:lpstr>
      <vt:lpstr>Examples</vt:lpstr>
      <vt:lpstr>Slide 9</vt:lpstr>
      <vt:lpstr>Solution set of an equation</vt:lpstr>
      <vt:lpstr>Examples</vt:lpstr>
      <vt:lpstr>Slide 12</vt:lpstr>
      <vt:lpstr>Slide 13</vt:lpstr>
      <vt:lpstr>Slide 14</vt:lpstr>
      <vt:lpstr>Slide 15</vt:lpstr>
      <vt:lpstr>Linear equation with n variables</vt:lpstr>
      <vt:lpstr>Examples</vt:lpstr>
      <vt:lpstr>Slide 18</vt:lpstr>
      <vt:lpstr>Example</vt:lpstr>
      <vt:lpstr>Example (contd.)</vt:lpstr>
      <vt:lpstr>Example (contd.)</vt:lpstr>
      <vt:lpstr>Graphing two variable equations</vt:lpstr>
      <vt:lpstr>Examples</vt:lpstr>
      <vt:lpstr>Slide 24</vt:lpstr>
      <vt:lpstr>Slide 25</vt:lpstr>
      <vt:lpstr>Examples</vt:lpstr>
      <vt:lpstr>Examples</vt:lpstr>
      <vt:lpstr>Summary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Tazeen athar</dc:creator>
  <cp:lastModifiedBy>NTS</cp:lastModifiedBy>
  <cp:revision>56</cp:revision>
  <dcterms:created xsi:type="dcterms:W3CDTF">2012-05-10T07:03:49Z</dcterms:created>
  <dcterms:modified xsi:type="dcterms:W3CDTF">2012-05-10T14:13:39Z</dcterms:modified>
</cp:coreProperties>
</file>