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5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8" r:id="rId30"/>
    <p:sldId id="289" r:id="rId31"/>
    <p:sldId id="290" r:id="rId32"/>
    <p:sldId id="291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4A04-A650-4A17-903E-02C22ABF9C28}" type="datetimeFigureOut">
              <a:rPr lang="en-US" smtClean="0"/>
              <a:pPr/>
              <a:t>6/25/2012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7CC5A-43EC-4702-83DD-6950E884E04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32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14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Probability Distributions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Random variable</a:t>
            </a:r>
          </a:p>
          <a:p>
            <a:r>
              <a:rPr lang="en-GB" sz="2800" dirty="0" smtClean="0"/>
              <a:t>Discrete; continuous </a:t>
            </a:r>
          </a:p>
          <a:p>
            <a:r>
              <a:rPr lang="en-GB" sz="2800" dirty="0" smtClean="0"/>
              <a:t>Frequency distribution; relative frequency</a:t>
            </a:r>
          </a:p>
          <a:p>
            <a:r>
              <a:rPr lang="en-GB" sz="2800" dirty="0" smtClean="0"/>
              <a:t>Probability distribution</a:t>
            </a:r>
          </a:p>
          <a:p>
            <a:r>
              <a:rPr lang="en-GB" sz="2800" dirty="0" smtClean="0"/>
              <a:t>Properties </a:t>
            </a:r>
          </a:p>
          <a:p>
            <a:r>
              <a:rPr lang="en-GB" sz="2800" dirty="0" smtClean="0"/>
              <a:t>Histograms</a:t>
            </a:r>
          </a:p>
          <a:p>
            <a:r>
              <a:rPr lang="en-GB" sz="2800" dirty="0" smtClean="0"/>
              <a:t>Measures of central tendency</a:t>
            </a:r>
          </a:p>
          <a:p>
            <a:r>
              <a:rPr lang="en-GB" sz="2800" dirty="0" smtClean="0"/>
              <a:t>Mean; Median; Mode</a:t>
            </a:r>
          </a:p>
          <a:p>
            <a:r>
              <a:rPr lang="en-GB" sz="2800" dirty="0" smtClean="0"/>
              <a:t>Formula for mean of discrete </a:t>
            </a:r>
            <a:r>
              <a:rPr lang="en-GB" sz="2800" smtClean="0"/>
              <a:t>probability distribution</a:t>
            </a:r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Extremes of variations; range</a:t>
            </a:r>
          </a:p>
          <a:p>
            <a:r>
              <a:rPr lang="en-GB" sz="2800" dirty="0" smtClean="0"/>
              <a:t>Average deviations from the mean</a:t>
            </a:r>
          </a:p>
          <a:p>
            <a:r>
              <a:rPr lang="en-GB" sz="2800" dirty="0" smtClean="0"/>
              <a:t>Variance</a:t>
            </a:r>
          </a:p>
          <a:p>
            <a:r>
              <a:rPr lang="en-GB" sz="2800" dirty="0" smtClean="0"/>
              <a:t>Standard deviation; discrete probability distribution</a:t>
            </a:r>
          </a:p>
          <a:p>
            <a:r>
              <a:rPr lang="en-GB" sz="2800" dirty="0" smtClean="0"/>
              <a:t>Bernoulli process; characteristics</a:t>
            </a:r>
          </a:p>
          <a:p>
            <a:r>
              <a:rPr lang="en-GB" sz="2800" dirty="0" smtClean="0"/>
              <a:t>Binomial probability distribution; histogram</a:t>
            </a:r>
          </a:p>
          <a:p>
            <a:r>
              <a:rPr lang="en-GB" sz="2800" dirty="0" smtClean="0"/>
              <a:t>Mean of a binomial distribution</a:t>
            </a:r>
          </a:p>
          <a:p>
            <a:r>
              <a:rPr lang="en-GB" sz="2800" dirty="0" smtClean="0"/>
              <a:t>Standard deviation of a binomial distribution</a:t>
            </a:r>
          </a:p>
          <a:p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Normal Probability Distribution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Introduction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So far, we have discussed the discrete random variables and the probability distribution w. r. t. them, i.e. the Binomial probability distribution.</a:t>
            </a:r>
          </a:p>
          <a:p>
            <a:pPr>
              <a:buNone/>
            </a:pPr>
            <a:r>
              <a:rPr lang="en-GB" sz="2800" dirty="0" smtClean="0"/>
              <a:t>There are many experiments which deal with the continuous process, e.g.</a:t>
            </a:r>
          </a:p>
          <a:p>
            <a:pPr>
              <a:buNone/>
            </a:pPr>
            <a:r>
              <a:rPr lang="en-GB" sz="2800" dirty="0" smtClean="0"/>
              <a:t>A student is taking an exam with a 1 hour time limit.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If a random variable can assume any of the infinitely many values within some interval of real numbers, it is called a </a:t>
            </a:r>
            <a:r>
              <a:rPr lang="en-GB" sz="2800" b="1" i="1" dirty="0" smtClean="0"/>
              <a:t>continuous random variable.</a:t>
            </a:r>
          </a:p>
          <a:p>
            <a:pPr>
              <a:buNone/>
            </a:pPr>
            <a:r>
              <a:rPr lang="en-US" sz="2800" dirty="0"/>
              <a:t>e.g. </a:t>
            </a:r>
            <a:r>
              <a:rPr lang="en-US" sz="2800" dirty="0" smtClean="0"/>
              <a:t>NTS </a:t>
            </a:r>
            <a:r>
              <a:rPr lang="en-US" sz="2800" dirty="0"/>
              <a:t>scores, people’s heights, leaf lengths</a:t>
            </a: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 </a:t>
            </a:r>
            <a:r>
              <a:rPr lang="en-GB" sz="2800" b="1" i="1" dirty="0" smtClean="0"/>
              <a:t>continuous probability distribution</a:t>
            </a:r>
            <a:r>
              <a:rPr lang="en-GB" sz="2800" dirty="0" smtClean="0"/>
              <a:t> is a complete listing of all possible values of a </a:t>
            </a:r>
            <a:r>
              <a:rPr lang="en-GB" sz="2800" i="1" dirty="0" smtClean="0"/>
              <a:t>continuous random variable X </a:t>
            </a:r>
            <a:r>
              <a:rPr lang="en-GB" sz="2800" dirty="0" smtClean="0"/>
              <a:t>along with the probabilities of each value.</a:t>
            </a:r>
          </a:p>
          <a:p>
            <a:r>
              <a:rPr lang="en-GB" sz="2800" dirty="0" smtClean="0"/>
              <a:t>The number of possible values for the random variable is infinite.</a:t>
            </a:r>
          </a:p>
          <a:p>
            <a:r>
              <a:rPr lang="en-GB" sz="2800" dirty="0" smtClean="0"/>
              <a:t>For these distributions, probabilities are assigned only to intervals of values for the random variable.</a:t>
            </a:r>
          </a:p>
          <a:p>
            <a:pPr>
              <a:buNone/>
            </a:pPr>
            <a:r>
              <a:rPr lang="en-GB" sz="2800" dirty="0" smtClean="0"/>
              <a:t>e.g. annual rainfall in an area, measured in inches.</a:t>
            </a:r>
          </a:p>
          <a:p>
            <a:pPr>
              <a:buNone/>
            </a:pPr>
            <a:r>
              <a:rPr lang="en-GB" sz="2800" dirty="0" smtClean="0"/>
              <a:t>Since the no. of possible amount of rain is infinite, i.e. the random variable has infinite possible values. E.g. X = 24 inches.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infinite possible values may be extremely small or extremely large.</a:t>
            </a:r>
          </a:p>
          <a:p>
            <a:r>
              <a:rPr lang="en-GB" sz="2800" dirty="0" smtClean="0"/>
              <a:t>Thus, with this type of distribution, we are not concerned about the probability that a random variable will assume at a specific value, rather we are interested in the probability that a random variable will assume within a defined interval.</a:t>
            </a:r>
          </a:p>
          <a:p>
            <a:r>
              <a:rPr lang="en-GB" sz="2800" dirty="0" smtClean="0"/>
              <a:t>In the rainfall example, we may want to know the probability that annual rainfall will be between 24 and 25 inches.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Normal probability distribution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probability distribution which deals with the continuous processes is called as </a:t>
            </a:r>
            <a:r>
              <a:rPr lang="en-GB" sz="2800" b="1" i="1" dirty="0" smtClean="0"/>
              <a:t>normal probability distribution.</a:t>
            </a:r>
          </a:p>
          <a:p>
            <a:pPr>
              <a:buNone/>
            </a:pPr>
            <a:r>
              <a:rPr lang="en-US" sz="2800" dirty="0" smtClean="0"/>
              <a:t>e.g. NTS scores, people’s heights, leaf lengths</a:t>
            </a:r>
            <a:endParaRPr lang="en-GB" sz="2800" dirty="0" smtClean="0"/>
          </a:p>
          <a:p>
            <a:r>
              <a:rPr lang="en-US" sz="2800" dirty="0"/>
              <a:t>For measurements (as opposed to counts) the graphical representation of the </a:t>
            </a:r>
            <a:r>
              <a:rPr lang="en-US" sz="2800" b="1" dirty="0"/>
              <a:t>distribution</a:t>
            </a:r>
            <a:r>
              <a:rPr lang="en-US" sz="2800" dirty="0"/>
              <a:t> of a </a:t>
            </a:r>
            <a:r>
              <a:rPr lang="en-US" sz="2800" dirty="0" smtClean="0"/>
              <a:t>continuous random variable </a:t>
            </a:r>
            <a:r>
              <a:rPr lang="en-US" sz="2800" dirty="0"/>
              <a:t>X can look like:</a:t>
            </a:r>
            <a:endParaRPr lang="en-GB" sz="2800" dirty="0"/>
          </a:p>
          <a:p>
            <a:pPr>
              <a:buNone/>
            </a:pPr>
            <a:r>
              <a:rPr lang="en-US" sz="2800" dirty="0"/>
              <a:t> </a:t>
            </a: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graphs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The normal curve is symmetrical about an imaginary vertical line which passes through the mean    .</a:t>
            </a:r>
          </a:p>
          <a:p>
            <a:r>
              <a:rPr lang="en-GB" sz="2800" dirty="0" smtClean="0"/>
              <a:t>This symmetry means the height of the curve is the same if one moves equal distances to the left and to the right of the mean.</a:t>
            </a:r>
          </a:p>
          <a:p>
            <a:r>
              <a:rPr lang="en-GB" sz="2800" dirty="0" smtClean="0"/>
              <a:t>The ‘tails’ of the curve come closer and closer to the horizontal axis without ever touching it, no matter how far one moves to the left or to the right.</a:t>
            </a:r>
          </a:p>
          <a:p>
            <a:r>
              <a:rPr lang="en-GB" sz="2800" dirty="0" smtClean="0"/>
              <a:t>Areas under the curve representing the probability distribution are equivalent to probabilities.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Probabilities and graphs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If the total area under the normal curve is equal to 1, the probability that a random variable will assume a value between a and b equals the area beneath the curve and bounded on the left and right by the vertical lines X = a and X = b.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Areas under normal curve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standard deviation plays a significant role in describing probabilities associated with a normal random variable X. more precisely, the probability that X will lie within one standard deviation of the mean is approx. 0.68.</a:t>
            </a:r>
          </a:p>
          <a:p>
            <a:pPr>
              <a:buNone/>
            </a:pPr>
            <a:r>
              <a:rPr lang="en-GB" sz="2800" dirty="0" smtClean="0"/>
              <a:t>In other words, approx. 68% of the area under a normal curve is within one standard deviation of the mean.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Areas under normal curve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1) What </a:t>
            </a:r>
            <a:r>
              <a:rPr lang="en-US" sz="2800" dirty="0"/>
              <a:t>% of the people that take the </a:t>
            </a:r>
            <a:r>
              <a:rPr lang="en-US" sz="2800" dirty="0" smtClean="0"/>
              <a:t>SAT </a:t>
            </a:r>
            <a:r>
              <a:rPr lang="en-US" sz="2800" dirty="0"/>
              <a:t>make scores between 330 and 530? </a:t>
            </a:r>
            <a:endParaRPr lang="en-GB" sz="2800" dirty="0"/>
          </a:p>
          <a:p>
            <a:pPr>
              <a:buNone/>
            </a:pPr>
            <a:r>
              <a:rPr lang="en-US" sz="2800" b="1" dirty="0" smtClean="0"/>
              <a:t>Analysis</a:t>
            </a:r>
            <a:r>
              <a:rPr lang="en-US" sz="2800" b="1" dirty="0"/>
              <a:t>:</a:t>
            </a:r>
            <a:r>
              <a:rPr lang="en-US" sz="2800" dirty="0"/>
              <a:t> </a:t>
            </a:r>
            <a:br>
              <a:rPr lang="en-US" sz="2800" dirty="0"/>
            </a:b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/>
              <a:t>2</a:t>
            </a:r>
            <a:r>
              <a:rPr lang="en-US" sz="2800" dirty="0" smtClean="0"/>
              <a:t>) What </a:t>
            </a:r>
            <a:r>
              <a:rPr lang="en-US" sz="2800" dirty="0"/>
              <a:t>% of the people that take the </a:t>
            </a:r>
            <a:r>
              <a:rPr lang="en-US" sz="2800" dirty="0" smtClean="0"/>
              <a:t>SAT </a:t>
            </a:r>
            <a:r>
              <a:rPr lang="en-US" sz="2800" dirty="0"/>
              <a:t>make scores between </a:t>
            </a:r>
            <a:r>
              <a:rPr lang="en-US" sz="2800" dirty="0" smtClean="0"/>
              <a:t>420 and 780 with mean 600 and </a:t>
            </a:r>
            <a:r>
              <a:rPr lang="en-US" sz="2800" dirty="0" err="1" smtClean="0"/>
              <a:t>s.d</a:t>
            </a:r>
            <a:r>
              <a:rPr lang="en-US" sz="2800" dirty="0" smtClean="0"/>
              <a:t>. = 90?</a:t>
            </a:r>
          </a:p>
          <a:p>
            <a:pPr>
              <a:buNone/>
            </a:pPr>
            <a:r>
              <a:rPr lang="en-US" sz="2800" b="1" dirty="0" smtClean="0"/>
              <a:t>Analysis</a:t>
            </a:r>
            <a:r>
              <a:rPr lang="en-US" sz="2800" b="1" dirty="0"/>
              <a:t>:</a:t>
            </a:r>
            <a:r>
              <a:rPr lang="en-US" sz="2800" dirty="0"/>
              <a:t> </a:t>
            </a:r>
            <a:br>
              <a:rPr lang="en-US" sz="2800" dirty="0"/>
            </a:b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2800" dirty="0" smtClean="0"/>
              <a:t>3) What </a:t>
            </a:r>
            <a:r>
              <a:rPr lang="en-US" sz="2800" dirty="0"/>
              <a:t>% of the people that take </a:t>
            </a:r>
            <a:r>
              <a:rPr lang="en-US" sz="2800" dirty="0" smtClean="0"/>
              <a:t>an exam </a:t>
            </a:r>
            <a:r>
              <a:rPr lang="en-US" sz="2800" dirty="0"/>
              <a:t>make scores between </a:t>
            </a:r>
            <a:r>
              <a:rPr lang="en-US" sz="2800" dirty="0" smtClean="0"/>
              <a:t>70 and 85 with mean 70 and </a:t>
            </a:r>
            <a:r>
              <a:rPr lang="en-US" sz="2800" dirty="0" err="1" smtClean="0"/>
              <a:t>s.d</a:t>
            </a:r>
            <a:r>
              <a:rPr lang="en-US" sz="2800" dirty="0" smtClean="0"/>
              <a:t>. = 7.5?</a:t>
            </a:r>
          </a:p>
          <a:p>
            <a:pPr>
              <a:buNone/>
            </a:pPr>
            <a:r>
              <a:rPr lang="en-US" sz="2800" b="1" dirty="0" smtClean="0"/>
              <a:t>Analysis</a:t>
            </a:r>
            <a:r>
              <a:rPr lang="en-US" sz="2800" b="1" dirty="0"/>
              <a:t>:</a:t>
            </a:r>
            <a:r>
              <a:rPr lang="en-US" sz="2800" dirty="0"/>
              <a:t> 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In order to determine this probability, we take advantage of a very useful property of normal distributions.</a:t>
            </a:r>
            <a:r>
              <a:rPr lang="en-US" sz="3000" dirty="0"/>
              <a:t/>
            </a:r>
            <a:br>
              <a:rPr lang="en-US" sz="3000" dirty="0"/>
            </a:br>
            <a:endParaRPr lang="en-GB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Standard normal curve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i="1" dirty="0" smtClean="0"/>
              <a:t>Any normal probability distribution with mean     and standard deviation           can be transformed into an equivalent </a:t>
            </a:r>
            <a:r>
              <a:rPr lang="en-GB" sz="2800" b="1" i="1" dirty="0" smtClean="0"/>
              <a:t>standard (unit) normal distribution</a:t>
            </a:r>
            <a:r>
              <a:rPr lang="en-GB" sz="2800" i="1" dirty="0" smtClean="0"/>
              <a:t> which has a mean equal to 0 and standard deviation equal to 1.</a:t>
            </a:r>
          </a:p>
          <a:p>
            <a:pPr>
              <a:buNone/>
            </a:pPr>
            <a:r>
              <a:rPr lang="en-GB" sz="2800" dirty="0" smtClean="0"/>
              <a:t>The transformation redefines each value of the random variable X in terms of its distance from the mean, stated as a multiple of the standard deviation.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The normal curve is such that 50% area is to the left and 50% to the right.</a:t>
            </a:r>
          </a:p>
          <a:p>
            <a:r>
              <a:rPr lang="en-GB" sz="2800" dirty="0" smtClean="0"/>
              <a:t>The area between               and                  is the same.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Z- transformations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We transform the original distribution into the standard normal distribution, by equating z values for pertinent X values as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Its values are units of standard deviations from the mean, which are called </a:t>
            </a:r>
            <a:r>
              <a:rPr lang="en-GB" sz="2800" b="1" i="1" dirty="0" smtClean="0"/>
              <a:t>standard units</a:t>
            </a:r>
            <a:r>
              <a:rPr lang="en-GB" sz="2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The z-value corresponding to the mean is always zero.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What % of the people that take an exam make scores between 70 and 85 with mean 70 and </a:t>
            </a:r>
            <a:r>
              <a:rPr lang="en-US" sz="2800" dirty="0" err="1" smtClean="0"/>
              <a:t>s.d</a:t>
            </a:r>
            <a:r>
              <a:rPr lang="en-US" sz="2800" dirty="0" smtClean="0"/>
              <a:t>. = 7.5?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smtClean="0">
                <a:solidFill>
                  <a:schemeClr val="tx2"/>
                </a:solidFill>
              </a:rPr>
              <a:t>Examples</a:t>
            </a:r>
            <a:r>
              <a:rPr lang="en-GB" sz="3600" u="sng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A survey of per capita income indicated that the annual income for people in one state is normally distributed with a mean of $9800 and a standard deviation of $1600. If a person is selected at random, what is the probability that the person’s annual income is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Greater than $ 5000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Greater than $ 12200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Between $ 8520 and 12200 and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Between $ 11400 and 13000.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probability of occurrence of any specific value of the variable equals 0.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Continuous random variable; continuous probability distribution</a:t>
            </a:r>
          </a:p>
          <a:p>
            <a:r>
              <a:rPr lang="en-GB" sz="2800" dirty="0" smtClean="0"/>
              <a:t>Normal probability distribution</a:t>
            </a:r>
          </a:p>
          <a:p>
            <a:r>
              <a:rPr lang="en-GB" sz="2800" dirty="0" smtClean="0"/>
              <a:t>Graphs of normal distribution; properties</a:t>
            </a:r>
          </a:p>
          <a:p>
            <a:r>
              <a:rPr lang="en-GB" sz="2800" dirty="0" smtClean="0"/>
              <a:t>Probabilities and graphs</a:t>
            </a:r>
          </a:p>
          <a:p>
            <a:r>
              <a:rPr lang="en-GB" sz="2800" dirty="0" smtClean="0"/>
              <a:t>Areas under the normal curve; examples</a:t>
            </a:r>
          </a:p>
          <a:p>
            <a:r>
              <a:rPr lang="en-GB" sz="2800" dirty="0" smtClean="0"/>
              <a:t>Standard normal curves</a:t>
            </a:r>
          </a:p>
          <a:p>
            <a:r>
              <a:rPr lang="en-GB" sz="2800" dirty="0" smtClean="0"/>
              <a:t>Z-transformation; examples </a:t>
            </a:r>
          </a:p>
          <a:p>
            <a:r>
              <a:rPr lang="en-GB" sz="2800" dirty="0" smtClean="0"/>
              <a:t>Section 14.4</a:t>
            </a:r>
          </a:p>
          <a:p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1012</Words>
  <Application>Microsoft Office PowerPoint</Application>
  <PresentationFormat>On-screen Show (4:3)</PresentationFormat>
  <Paragraphs>114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MTH108 Business Math I</vt:lpstr>
      <vt:lpstr>Chapter 14</vt:lpstr>
      <vt:lpstr>Review  </vt:lpstr>
      <vt:lpstr>Review  </vt:lpstr>
      <vt:lpstr>Today’s Topics</vt:lpstr>
      <vt:lpstr>Introduction </vt:lpstr>
      <vt:lpstr>Slide 7</vt:lpstr>
      <vt:lpstr>Slide 8</vt:lpstr>
      <vt:lpstr>Normal probability distribution</vt:lpstr>
      <vt:lpstr>Graphs </vt:lpstr>
      <vt:lpstr>Properties of graphs </vt:lpstr>
      <vt:lpstr>Probabilities and graphs </vt:lpstr>
      <vt:lpstr>Areas under normal curve </vt:lpstr>
      <vt:lpstr>Areas under normal curve </vt:lpstr>
      <vt:lpstr>Examples </vt:lpstr>
      <vt:lpstr>Examples </vt:lpstr>
      <vt:lpstr>Examples </vt:lpstr>
      <vt:lpstr>Standard normal curve</vt:lpstr>
      <vt:lpstr>Slide 19</vt:lpstr>
      <vt:lpstr>Z- transformations</vt:lpstr>
      <vt:lpstr>Examples </vt:lpstr>
      <vt:lpstr>Examples 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67</cp:revision>
  <dcterms:created xsi:type="dcterms:W3CDTF">2012-06-25T06:32:40Z</dcterms:created>
  <dcterms:modified xsi:type="dcterms:W3CDTF">2012-06-25T12:56:50Z</dcterms:modified>
</cp:coreProperties>
</file>