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11C9BA7-D054-4A64-9877-8C1809E91B13}" type="datetimeFigureOut">
              <a:rPr lang="en-US" smtClean="0"/>
              <a:pPr/>
              <a:t>6/25/2012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11C9BA7-D054-4A64-9877-8C1809E91B13}" type="datetimeFigureOut">
              <a:rPr lang="en-US" smtClean="0"/>
              <a:pPr/>
              <a:t>6/25/2012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1C9BA7-D054-4A64-9877-8C1809E91B13}" type="datetimeFigureOut">
              <a:rPr lang="en-US" smtClean="0"/>
              <a:pPr/>
              <a:t>6/25/2012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11C9BA7-D054-4A64-9877-8C1809E91B13}" type="datetimeFigureOut">
              <a:rPr lang="en-US" smtClean="0"/>
              <a:pPr/>
              <a:t>6/25/2012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11C9BA7-D054-4A64-9877-8C1809E91B13}" type="datetimeFigureOut">
              <a:rPr lang="en-US" smtClean="0"/>
              <a:pPr/>
              <a:t>6/25/2012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11C9BA7-D054-4A64-9877-8C1809E91B13}" type="datetimeFigureOut">
              <a:rPr lang="en-US" smtClean="0"/>
              <a:pPr/>
              <a:t>6/25/2012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1C9BA7-D054-4A64-9877-8C1809E91B13}" type="datetimeFigureOut">
              <a:rPr lang="en-US" smtClean="0"/>
              <a:pPr/>
              <a:t>6/25/2012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1C9BA7-D054-4A64-9877-8C1809E91B13}" type="datetimeFigureOut">
              <a:rPr lang="en-US" smtClean="0"/>
              <a:pPr/>
              <a:t>6/25/2012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1C9BA7-D054-4A64-9877-8C1809E91B13}" type="datetimeFigureOut">
              <a:rPr lang="en-US" smtClean="0"/>
              <a:pPr/>
              <a:t>6/25/2012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11C9BA7-D054-4A64-9877-8C1809E91B13}" type="datetimeFigureOut">
              <a:rPr lang="en-US" smtClean="0"/>
              <a:pPr/>
              <a:t>6/25/2012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11C9BA7-D054-4A64-9877-8C1809E91B13}" type="datetimeFigureOut">
              <a:rPr lang="en-US" smtClean="0"/>
              <a:pPr/>
              <a:t>6/25/2012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C87000-0769-4553-81AD-9F548902145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C9BA7-D054-4A64-9877-8C1809E91B13}" type="datetimeFigureOut">
              <a:rPr lang="en-US" smtClean="0"/>
              <a:pPr/>
              <a:t>6/25/2012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87000-0769-4553-81AD-9F548902145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31</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14</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Probability Distributions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sz="2800" dirty="0" smtClean="0"/>
              <a:t>Random variable</a:t>
            </a:r>
          </a:p>
          <a:p>
            <a:r>
              <a:rPr lang="en-GB" sz="2800" dirty="0" smtClean="0"/>
              <a:t>Discrete; continuous </a:t>
            </a:r>
          </a:p>
          <a:p>
            <a:r>
              <a:rPr lang="en-GB" sz="2800" dirty="0" smtClean="0"/>
              <a:t>Frequency distribution; relative frequency</a:t>
            </a:r>
          </a:p>
          <a:p>
            <a:r>
              <a:rPr lang="en-GB" sz="2800" dirty="0" smtClean="0"/>
              <a:t>Probability distribution</a:t>
            </a:r>
          </a:p>
          <a:p>
            <a:r>
              <a:rPr lang="en-GB" sz="2800" dirty="0" smtClean="0"/>
              <a:t>Properties </a:t>
            </a:r>
          </a:p>
          <a:p>
            <a:r>
              <a:rPr lang="en-GB" sz="2800" dirty="0" smtClean="0"/>
              <a:t>Histograms</a:t>
            </a:r>
          </a:p>
          <a:p>
            <a:r>
              <a:rPr lang="en-GB" sz="2800" dirty="0" smtClean="0"/>
              <a:t>Measures of central tendency</a:t>
            </a:r>
          </a:p>
          <a:p>
            <a:r>
              <a:rPr lang="en-GB" sz="2800" dirty="0" smtClean="0"/>
              <a:t>Mean; Median; Mode</a:t>
            </a:r>
          </a:p>
          <a:p>
            <a:r>
              <a:rPr lang="en-GB" sz="2800" dirty="0" smtClean="0"/>
              <a:t>Formula for mean of discrete </a:t>
            </a:r>
            <a:r>
              <a:rPr lang="en-GB" sz="2800" smtClean="0"/>
              <a:t>probability distribution</a:t>
            </a:r>
            <a:endParaRPr lang="en-GB" sz="2800" dirty="0" smtClean="0"/>
          </a:p>
          <a:p>
            <a:endParaRPr lang="en-GB" sz="2800" dirty="0" smtClean="0"/>
          </a:p>
          <a:p>
            <a:endParaRPr lang="en-GB"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Variation</a:t>
            </a:r>
          </a:p>
          <a:p>
            <a:r>
              <a:rPr lang="en-GB" dirty="0" smtClean="0"/>
              <a:t>Binomial Probability Distribution</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Mean --- provides a measure of central location of the data.</a:t>
            </a:r>
          </a:p>
          <a:p>
            <a:r>
              <a:rPr lang="en-GB" sz="2800" dirty="0" smtClean="0"/>
              <a:t>This is only one attribute of the data set. To describe the data more fully, it is useful to look at other attributes.</a:t>
            </a:r>
          </a:p>
          <a:p>
            <a:r>
              <a:rPr lang="en-GB" sz="2800" dirty="0" smtClean="0"/>
              <a:t>One important attribute is--- to discuss the </a:t>
            </a:r>
            <a:r>
              <a:rPr lang="en-GB" sz="2800" i="1" dirty="0" smtClean="0"/>
              <a:t>spread</a:t>
            </a:r>
            <a:r>
              <a:rPr lang="en-GB" sz="2800" dirty="0" smtClean="0"/>
              <a:t> or </a:t>
            </a:r>
            <a:r>
              <a:rPr lang="en-GB" sz="2800" i="1" dirty="0" smtClean="0"/>
              <a:t>variability</a:t>
            </a:r>
            <a:r>
              <a:rPr lang="en-GB" sz="2800" dirty="0" smtClean="0"/>
              <a:t> in the data.</a:t>
            </a: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Consider two probability distributions in the following table.</a:t>
            </a:r>
          </a:p>
          <a:p>
            <a:pPr>
              <a:buNone/>
            </a:pPr>
            <a:endParaRPr lang="en-GB" sz="2800" dirty="0"/>
          </a:p>
          <a:p>
            <a:pPr>
              <a:buNone/>
            </a:pPr>
            <a:endParaRPr lang="en-GB" sz="2800" dirty="0" smtClean="0"/>
          </a:p>
          <a:p>
            <a:pPr>
              <a:buNone/>
            </a:pPr>
            <a:endParaRPr lang="en-GB" sz="2800" dirty="0"/>
          </a:p>
          <a:p>
            <a:pPr>
              <a:buNone/>
            </a:pPr>
            <a:r>
              <a:rPr lang="en-GB" sz="2800" dirty="0" smtClean="0"/>
              <a:t>Both of these distributions have the same mean        .</a:t>
            </a:r>
          </a:p>
          <a:p>
            <a:pPr>
              <a:buNone/>
            </a:pPr>
            <a:r>
              <a:rPr lang="en-GB" sz="2800" dirty="0" smtClean="0"/>
              <a:t>However, the variation in the values of the two random variables is quite different.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Explanation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In order to describe the variability that exists within the data set, some </a:t>
            </a:r>
            <a:r>
              <a:rPr lang="en-GB" sz="2800" i="1" dirty="0" smtClean="0"/>
              <a:t>measure of variation</a:t>
            </a:r>
            <a:r>
              <a:rPr lang="en-GB" sz="2800" dirty="0" smtClean="0"/>
              <a:t> can be used.</a:t>
            </a:r>
          </a:p>
          <a:p>
            <a:r>
              <a:rPr lang="en-GB" sz="2800" dirty="0" smtClean="0"/>
              <a:t>One way of measuring variation in the data set is by noting the </a:t>
            </a:r>
            <a:r>
              <a:rPr lang="en-GB" sz="2800" b="1" i="1" dirty="0" smtClean="0"/>
              <a:t>extremes of variations.</a:t>
            </a:r>
            <a:endParaRPr lang="en-GB" sz="2800" dirty="0" smtClean="0"/>
          </a:p>
          <a:p>
            <a:pPr>
              <a:buNone/>
            </a:pPr>
            <a:r>
              <a:rPr lang="en-GB" sz="2800" dirty="0" smtClean="0"/>
              <a:t>The </a:t>
            </a:r>
            <a:r>
              <a:rPr lang="en-GB" sz="2800" b="1" i="1" dirty="0" smtClean="0"/>
              <a:t>range</a:t>
            </a:r>
            <a:r>
              <a:rPr lang="en-GB" sz="2800" dirty="0" smtClean="0"/>
              <a:t> for a data set is the difference between the largest and the smallest values.</a:t>
            </a:r>
          </a:p>
          <a:p>
            <a:pPr>
              <a:buNone/>
            </a:pPr>
            <a:r>
              <a:rPr lang="en-GB" sz="2800" dirty="0" smtClean="0"/>
              <a:t>e.g. the scores of players in a game were</a:t>
            </a:r>
          </a:p>
          <a:p>
            <a:pPr>
              <a:buNone/>
            </a:pP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The range in the previous example shows that there is much variability in the scores. But, if we look carefully at the data points, we observe that the first 4 scores are much close to each other and the last score has large variation from the rest of them.</a:t>
            </a:r>
          </a:p>
          <a:p>
            <a:r>
              <a:rPr lang="en-GB" sz="2800" i="1" dirty="0" smtClean="0"/>
              <a:t>Thus, range of a data set can be easily calculated and easy to understand but, this does not give much information about the data values which lie between the extremes.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buNone/>
            </a:pPr>
            <a:r>
              <a:rPr lang="en-GB" sz="2800" dirty="0" smtClean="0"/>
              <a:t>An important observation in the measure of variation is that: “it should be small when the data points are close to the mean and large when are far from the mean”.</a:t>
            </a:r>
          </a:p>
          <a:p>
            <a:r>
              <a:rPr lang="en-GB" sz="2800" dirty="0" smtClean="0"/>
              <a:t>Second way of measuring variation by looking at the above mentioned observation might be---</a:t>
            </a:r>
          </a:p>
          <a:p>
            <a:pPr>
              <a:buNone/>
            </a:pPr>
            <a:r>
              <a:rPr lang="en-GB" sz="2800" i="1" dirty="0" smtClean="0"/>
              <a:t>To measure the distance of each data point from the mean.</a:t>
            </a:r>
          </a:p>
          <a:p>
            <a:pPr>
              <a:buNone/>
            </a:pPr>
            <a:r>
              <a:rPr lang="en-GB" sz="2800" dirty="0" smtClean="0"/>
              <a:t>Given a sample data of n items </a:t>
            </a:r>
          </a:p>
          <a:p>
            <a:pPr>
              <a:buNone/>
            </a:pPr>
            <a:r>
              <a:rPr lang="en-GB" sz="2800" dirty="0" smtClean="0"/>
              <a:t>and the mean of this data set is       ,then  the distances of the n data points from the mean would be</a:t>
            </a:r>
          </a:p>
          <a:p>
            <a:pPr>
              <a:buNone/>
            </a:pPr>
            <a:endParaRPr lang="en-GB" sz="2800" i="1" dirty="0" smtClean="0"/>
          </a:p>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buNone/>
            </a:pPr>
            <a:r>
              <a:rPr lang="en-GB" sz="2800" dirty="0" smtClean="0"/>
              <a:t>Given a sample data of n items </a:t>
            </a:r>
          </a:p>
          <a:p>
            <a:pPr>
              <a:buNone/>
            </a:pPr>
            <a:r>
              <a:rPr lang="en-GB" sz="2800" dirty="0" smtClean="0"/>
              <a:t>and the mean of this data set is       ,then  the distances of the n data points from the mean would be represented by </a:t>
            </a:r>
          </a:p>
          <a:p>
            <a:pPr>
              <a:buNone/>
            </a:pPr>
            <a:endParaRPr lang="en-GB" sz="2800" dirty="0"/>
          </a:p>
          <a:p>
            <a:pPr>
              <a:buNone/>
            </a:pPr>
            <a:r>
              <a:rPr lang="en-GB" sz="2800" dirty="0" smtClean="0"/>
              <a:t>These differences are referred to as </a:t>
            </a:r>
            <a:r>
              <a:rPr lang="en-GB" sz="2800" b="1" i="1" dirty="0" smtClean="0"/>
              <a:t>deviations from the mean</a:t>
            </a:r>
            <a:r>
              <a:rPr lang="en-GB" sz="2800" dirty="0" smtClean="0"/>
              <a:t>.</a:t>
            </a:r>
          </a:p>
          <a:p>
            <a:pPr>
              <a:buNone/>
            </a:pPr>
            <a:r>
              <a:rPr lang="en-GB" sz="2800" dirty="0" smtClean="0"/>
              <a:t>Adding these deviations and dividing by n will give the </a:t>
            </a:r>
            <a:r>
              <a:rPr lang="en-GB" sz="2800" b="1" i="1" dirty="0" smtClean="0"/>
              <a:t>average deviation from the mean</a:t>
            </a:r>
            <a:r>
              <a:rPr lang="en-GB" sz="2800" dirty="0" smtClean="0"/>
              <a:t>.</a:t>
            </a:r>
          </a:p>
          <a:p>
            <a:pPr>
              <a:buNone/>
            </a:pPr>
            <a:r>
              <a:rPr lang="en-GB" sz="2800" dirty="0" smtClean="0"/>
              <a:t>Unfortunately, there sum gives us zero, i.e. </a:t>
            </a:r>
          </a:p>
          <a:p>
            <a:pPr>
              <a:buNone/>
            </a:pPr>
            <a:endParaRPr lang="en-GB" sz="2800" i="1" dirty="0" smtClean="0"/>
          </a:p>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Variance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But, each </a:t>
            </a:r>
            <a:r>
              <a:rPr lang="en-GB" sz="2800" i="1" dirty="0" smtClean="0"/>
              <a:t>individual</a:t>
            </a:r>
            <a:r>
              <a:rPr lang="en-GB" sz="2800" dirty="0" smtClean="0"/>
              <a:t> deviation is a measure of variation for that particular data item.</a:t>
            </a:r>
          </a:p>
          <a:p>
            <a:pPr>
              <a:buNone/>
            </a:pPr>
            <a:r>
              <a:rPr lang="en-GB" sz="2800" dirty="0" smtClean="0"/>
              <a:t>Thus, squaring each individual deviation, adding and dividing by n gives the </a:t>
            </a:r>
            <a:r>
              <a:rPr lang="en-GB" sz="2800" i="1" dirty="0" smtClean="0"/>
              <a:t>mean of the squares of deviations, </a:t>
            </a:r>
            <a:r>
              <a:rPr lang="en-GB" sz="2800" dirty="0" smtClean="0"/>
              <a:t>called as the </a:t>
            </a:r>
            <a:r>
              <a:rPr lang="en-GB" sz="2800" b="1" i="1" dirty="0" smtClean="0"/>
              <a:t>variance.</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Standard Deviation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Since squaring the deviations from the mean does not accurately reflect the actual magnitude of variation in the data set, we may take the square root of the variance to correct this. This measure of variation is called as </a:t>
            </a:r>
            <a:r>
              <a:rPr lang="en-GB" sz="2800" b="1" i="1" dirty="0" smtClean="0"/>
              <a:t>standard deviation</a:t>
            </a:r>
            <a:r>
              <a:rPr lang="en-GB" sz="2800" dirty="0"/>
              <a:t> </a:t>
            </a:r>
            <a:r>
              <a:rPr lang="en-GB" sz="2800" dirty="0" smtClean="0"/>
              <a:t>denoted by the Greek symbol       . Thus, </a:t>
            </a:r>
          </a:p>
          <a:p>
            <a:pPr>
              <a:buNone/>
            </a:pP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Scores of a student taken 5 exams during a college math course are: </a:t>
            </a: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Standard deviation: Discrete probability distribution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Since we are more focusing on probability distributions, the relationships involving standard deviation and probability distributions can be useful in reaching conclusions about a data set. For this,</a:t>
            </a:r>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Consider the random variables and their respective probabilities in the following table.</a:t>
            </a:r>
          </a:p>
          <a:p>
            <a:pPr>
              <a:buNone/>
            </a:pP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Consider the blood bank example with random variables and relative frequencies as:</a:t>
            </a:r>
          </a:p>
          <a:p>
            <a:pPr>
              <a:buNone/>
            </a:pP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Consider the blood bank example with random variables and relative frequencies as:</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Section 14.2</a:t>
            </a:r>
          </a:p>
          <a:p>
            <a:pPr>
              <a:buNone/>
            </a:pP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The Binomial Probability Distribution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Binomial probability distribution deals with the </a:t>
            </a:r>
            <a:r>
              <a:rPr lang="en-GB" sz="2800" i="1" dirty="0" smtClean="0"/>
              <a:t>discrete random variable.</a:t>
            </a:r>
            <a:endParaRPr lang="en-GB" sz="2800" dirty="0" smtClean="0"/>
          </a:p>
          <a:p>
            <a:pPr>
              <a:buNone/>
            </a:pPr>
            <a:r>
              <a:rPr lang="en-GB" sz="2800" dirty="0" smtClean="0"/>
              <a:t>Many random processes are characterized by trails in which there are just two mutually exclusive outcomes, i.e. the independent trails– trails in which the outcome of one trail does not affect the outcome of any other trial---. E.g.</a:t>
            </a:r>
          </a:p>
          <a:p>
            <a:r>
              <a:rPr lang="en-GB" sz="2800" dirty="0" smtClean="0"/>
              <a:t>Manufactured parts as acceptable or defective;</a:t>
            </a:r>
          </a:p>
          <a:p>
            <a:r>
              <a:rPr lang="en-GB" sz="2800" dirty="0" smtClean="0"/>
              <a:t>Toss of a coin;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r>
              <a:rPr lang="en-GB" sz="2800" dirty="0" smtClean="0"/>
              <a:t>Patients arriving at an emergency room classified as males or females;</a:t>
            </a:r>
          </a:p>
          <a:p>
            <a:r>
              <a:rPr lang="en-GB" sz="2800" dirty="0" smtClean="0"/>
              <a:t>Survey questionnaires mailed to potential respondents as returned or not returned;</a:t>
            </a:r>
          </a:p>
          <a:p>
            <a:r>
              <a:rPr lang="en-GB" sz="2800" dirty="0" smtClean="0"/>
              <a:t>Questions on a multiple-choice as correct or incorrect.</a:t>
            </a:r>
          </a:p>
          <a:p>
            <a:pPr>
              <a:buNone/>
            </a:pPr>
            <a:r>
              <a:rPr lang="en-GB" sz="2800" dirty="0" smtClean="0"/>
              <a:t>Frequently, the possible outcomes in these situations are characterized as </a:t>
            </a:r>
            <a:r>
              <a:rPr lang="en-GB" sz="2800" i="1" dirty="0" smtClean="0"/>
              <a:t>successful</a:t>
            </a:r>
            <a:r>
              <a:rPr lang="en-GB" sz="2800" dirty="0" smtClean="0"/>
              <a:t> or </a:t>
            </a:r>
            <a:r>
              <a:rPr lang="en-GB" sz="2800" i="1" dirty="0" smtClean="0"/>
              <a:t>unsuccessful, </a:t>
            </a:r>
            <a:r>
              <a:rPr lang="en-GB" sz="2800" dirty="0" smtClean="0"/>
              <a:t>which may be defined according to the situation.</a:t>
            </a:r>
          </a:p>
          <a:p>
            <a:pPr>
              <a:buNone/>
            </a:pP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Bernoulli Process</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GB" sz="2800" dirty="0" smtClean="0"/>
              <a:t>These type of experiments are examples of </a:t>
            </a:r>
            <a:r>
              <a:rPr lang="en-GB" sz="2800" b="1" i="1" dirty="0" smtClean="0"/>
              <a:t>Bernoulli processes.</a:t>
            </a:r>
            <a:r>
              <a:rPr lang="en-GB" sz="2800" dirty="0" smtClean="0"/>
              <a:t> They have the following characteristics:</a:t>
            </a:r>
          </a:p>
          <a:p>
            <a:pPr marL="514350" indent="-514350">
              <a:buAutoNum type="arabicParenR"/>
            </a:pPr>
            <a:r>
              <a:rPr lang="en-GB" sz="2800" dirty="0" smtClean="0"/>
              <a:t>There are n independent trials, each of which has two possible outcomes, </a:t>
            </a:r>
            <a:r>
              <a:rPr lang="en-GB" sz="2800" b="1" i="1" dirty="0" smtClean="0"/>
              <a:t>success</a:t>
            </a:r>
            <a:r>
              <a:rPr lang="en-GB" sz="2800" dirty="0" smtClean="0"/>
              <a:t>, or </a:t>
            </a:r>
            <a:r>
              <a:rPr lang="en-GB" sz="2800" b="1" i="1" dirty="0" smtClean="0"/>
              <a:t> failure</a:t>
            </a:r>
            <a:r>
              <a:rPr lang="en-GB" sz="2800" dirty="0" smtClean="0"/>
              <a:t>.</a:t>
            </a:r>
          </a:p>
          <a:p>
            <a:pPr marL="514350" indent="-514350">
              <a:buAutoNum type="arabicParenR"/>
            </a:pPr>
            <a:r>
              <a:rPr lang="en-GB" sz="2800" dirty="0" smtClean="0"/>
              <a:t>The probability of a success p remains fixed for each trail.</a:t>
            </a:r>
          </a:p>
          <a:p>
            <a:pPr marL="514350" indent="-514350">
              <a:buAutoNum type="arabicParenR"/>
            </a:pPr>
            <a:r>
              <a:rPr lang="en-GB" sz="2800" dirty="0" smtClean="0"/>
              <a:t>The probability of failure q remains fixed for each trial and q = 1-p.</a:t>
            </a:r>
          </a:p>
          <a:p>
            <a:pPr marL="514350" indent="-514350">
              <a:buAutoNum type="arabicParenR"/>
            </a:pPr>
            <a:r>
              <a:rPr lang="en-GB" sz="2800" dirty="0" smtClean="0"/>
              <a:t>The random variable X is the total number of successes in n trials.</a:t>
            </a: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AutoNum type="arabicParenR"/>
            </a:pPr>
            <a:r>
              <a:rPr lang="en-GB" sz="2800" dirty="0" smtClean="0"/>
              <a:t>Assume that a single die is rolled 25 times. A successful outcome is the occurrence of 6 in a roll of the die. This is an example of a Bernoulli process.</a:t>
            </a:r>
          </a:p>
          <a:p>
            <a:pPr marL="514350" indent="-514350">
              <a:buAutoNum type="arabicParenR"/>
            </a:pPr>
            <a:endParaRPr lang="en-GB" sz="2800" dirty="0"/>
          </a:p>
          <a:p>
            <a:pPr marL="514350" indent="-514350">
              <a:buAutoNum type="arabicParenR"/>
            </a:pPr>
            <a:endParaRPr lang="en-GB" sz="2800" dirty="0" smtClean="0"/>
          </a:p>
          <a:p>
            <a:pPr marL="514350" indent="-514350">
              <a:buNone/>
            </a:pPr>
            <a:endParaRPr lang="en-GB" sz="2800" dirty="0" smtClean="0"/>
          </a:p>
          <a:p>
            <a:pPr marL="514350" indent="-514350">
              <a:buNone/>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Font typeface="+mj-lt"/>
              <a:buAutoNum type="arabicParenR" startAt="2"/>
            </a:pPr>
            <a:r>
              <a:rPr lang="en-GB" sz="2800" dirty="0" smtClean="0"/>
              <a:t>Assume 100 parts will be selected from a manufacturing process which is to be judged to produce defective parts at random with probability of 0.05.</a:t>
            </a:r>
          </a:p>
          <a:p>
            <a:pPr marL="514350" indent="-514350">
              <a:buAutoNum type="arabicParenR" startAt="2"/>
            </a:pPr>
            <a:endParaRPr lang="en-GB" sz="2800" dirty="0"/>
          </a:p>
          <a:p>
            <a:pPr marL="514350" indent="-514350">
              <a:buAutoNum type="arabicParenR" startAt="2"/>
            </a:pPr>
            <a:endParaRPr lang="en-GB" sz="2800" dirty="0" smtClean="0"/>
          </a:p>
          <a:p>
            <a:pPr marL="514350" indent="-514350">
              <a:buNone/>
            </a:pPr>
            <a:endParaRPr lang="en-GB" sz="2800" dirty="0" smtClean="0"/>
          </a:p>
          <a:p>
            <a:pPr marL="514350" indent="-514350">
              <a:buNone/>
            </a:pP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The Bernoulli Distribution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Consider a student who is taking a true-false quiz consisting of 5 questions. Assume that the probability of answering any one of the questions correctly is 0.8.</a:t>
            </a:r>
          </a:p>
          <a:p>
            <a:pPr>
              <a:buNone/>
            </a:pPr>
            <a:r>
              <a:rPr lang="en-GB" sz="2800" dirty="0" smtClean="0"/>
              <a:t>Probability that a student will answer exactly 4 questions correctly = ? </a:t>
            </a:r>
          </a:p>
          <a:p>
            <a:pPr>
              <a:buNone/>
            </a:pPr>
            <a:r>
              <a:rPr lang="en-GB" sz="2800" dirty="0" smtClean="0"/>
              <a:t>This is a Bernoulli process with</a:t>
            </a:r>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Formula for Binomial probability distribution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a:t>
            </a:r>
            <a:r>
              <a:rPr lang="en-GB" sz="2800" b="1" i="1" dirty="0" smtClean="0"/>
              <a:t>binomial probability distribution</a:t>
            </a:r>
            <a:r>
              <a:rPr lang="en-GB" sz="2800" dirty="0" smtClean="0"/>
              <a:t> is used to represent experiments which are Bernoulli process, i.e. experiments with discrete random variable.</a:t>
            </a:r>
          </a:p>
          <a:p>
            <a:pPr>
              <a:buNone/>
            </a:pPr>
            <a:r>
              <a:rPr lang="en-GB" sz="2800" dirty="0" smtClean="0"/>
              <a:t>Given a Bernoulli process where the probability of success in any trails equals p and the probability of a failure equals q, the probability of k successes in n trails is</a:t>
            </a:r>
          </a:p>
          <a:p>
            <a:pPr>
              <a:buNone/>
            </a:pP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Consider the quiz example. Then, the possible outcomes for the quiz are 0, 1, 2, 3, 4, and 5 question correct (successes).</a:t>
            </a:r>
          </a:p>
          <a:p>
            <a:pPr>
              <a:buNone/>
            </a:pPr>
            <a:endParaRPr lang="en-GB"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lnSpcReduction="10000"/>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Since all outcomes of a random variable are mutually exclusive and collectively exhaustive, the sum of all the probabilities is 1. </a:t>
            </a:r>
            <a:endParaRPr lang="en-GB"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Histogram representation of a binomial distribution</a:t>
            </a:r>
            <a:r>
              <a:rPr lang="en-GB" sz="3600" u="sng" dirty="0" smtClean="0"/>
              <a:t> </a:t>
            </a:r>
            <a:endParaRPr lang="en-GB" sz="3600" u="sng" dirty="0"/>
          </a:p>
        </p:txBody>
      </p:sp>
      <p:sp>
        <p:nvSpPr>
          <p:cNvPr id="3" name="Content Placeholder 2"/>
          <p:cNvSpPr>
            <a:spLocks noGrp="1"/>
          </p:cNvSpPr>
          <p:nvPr>
            <p:ph idx="1"/>
          </p:nvPr>
        </p:nvSpPr>
        <p:spPr/>
        <p:txBody>
          <a:bodyPr/>
          <a:lstStyle/>
          <a:p>
            <a:pPr>
              <a:buNone/>
            </a:pPr>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Mean of a binomial distribution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mean value     for a binomial distribution is determined by the equation</a:t>
            </a:r>
          </a:p>
          <a:p>
            <a:pPr>
              <a:buNone/>
            </a:pPr>
            <a:endParaRPr lang="en-GB" sz="2800" dirty="0"/>
          </a:p>
          <a:p>
            <a:pPr>
              <a:buNone/>
            </a:pPr>
            <a:r>
              <a:rPr lang="en-GB" sz="2800" dirty="0" smtClean="0"/>
              <a:t>Mean number of success in a Bernoulli process equals</a:t>
            </a:r>
          </a:p>
          <a:p>
            <a:pPr>
              <a:buNone/>
            </a:pPr>
            <a:endParaRPr lang="en-GB" sz="2800" dirty="0"/>
          </a:p>
          <a:p>
            <a:pPr>
              <a:buNone/>
            </a:pPr>
            <a:endParaRPr lang="en-GB" sz="2800" dirty="0" smtClean="0"/>
          </a:p>
          <a:p>
            <a:pPr>
              <a:buNone/>
            </a:pPr>
            <a:r>
              <a:rPr lang="en-GB" sz="2800" dirty="0" smtClean="0"/>
              <a:t>e.g. Binomial distribution = no. of heads occurring in 500 flips of a fair coin,</a:t>
            </a:r>
          </a:p>
          <a:p>
            <a:pPr>
              <a:buNone/>
            </a:pPr>
            <a:endParaRPr lang="en-GB"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Student taking true-false quiz involving 5 questions. Then mean will be:</a:t>
            </a:r>
          </a:p>
          <a:p>
            <a:pPr>
              <a:buNone/>
            </a:pPr>
            <a:endParaRPr lang="en-GB" sz="28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Standard deviation of a binomial distribution</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GB" sz="2800" dirty="0" smtClean="0"/>
              <a:t>The standard deviation of a binomial probability distribution is determined by the equation</a:t>
            </a:r>
          </a:p>
          <a:p>
            <a:pPr>
              <a:buNone/>
            </a:pPr>
            <a:endParaRPr lang="en-GB" sz="2800" dirty="0"/>
          </a:p>
          <a:p>
            <a:pPr>
              <a:buNone/>
            </a:pPr>
            <a:r>
              <a:rPr lang="en-GB" sz="2800" dirty="0" smtClean="0"/>
              <a:t>e.g. true-false quiz</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Section 14.3</a:t>
            </a:r>
            <a:endParaRPr lang="en-GB"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Extremes of variations; range</a:t>
            </a:r>
          </a:p>
          <a:p>
            <a:r>
              <a:rPr lang="en-GB" sz="2800" dirty="0" smtClean="0"/>
              <a:t>Average deviations from the mean</a:t>
            </a:r>
          </a:p>
          <a:p>
            <a:r>
              <a:rPr lang="en-GB" sz="2800" dirty="0" smtClean="0"/>
              <a:t>Variance</a:t>
            </a:r>
          </a:p>
          <a:p>
            <a:r>
              <a:rPr lang="en-GB" sz="2800" dirty="0" smtClean="0"/>
              <a:t>Standard deviation; discrete probability distribution</a:t>
            </a:r>
          </a:p>
          <a:p>
            <a:r>
              <a:rPr lang="en-GB" sz="2800" dirty="0" smtClean="0"/>
              <a:t>Bernoulli process; characteristics</a:t>
            </a:r>
          </a:p>
          <a:p>
            <a:r>
              <a:rPr lang="en-GB" sz="2800" dirty="0" smtClean="0"/>
              <a:t>Binomial probability distribution; histogram</a:t>
            </a:r>
          </a:p>
          <a:p>
            <a:r>
              <a:rPr lang="en-GB" sz="2800" dirty="0" smtClean="0"/>
              <a:t>Mean of a binomial distribution</a:t>
            </a:r>
          </a:p>
          <a:p>
            <a:r>
              <a:rPr lang="en-GB" sz="2800" dirty="0" smtClean="0"/>
              <a:t>Standard deviation of a binomial distribution</a:t>
            </a:r>
          </a:p>
          <a:p>
            <a:endParaRPr lang="en-GB" sz="2800" dirty="0" smtClean="0"/>
          </a:p>
          <a:p>
            <a:endParaRPr lang="en-GB" sz="2800" dirty="0" smtClean="0"/>
          </a:p>
          <a:p>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1196</Words>
  <Application>Microsoft Office PowerPoint</Application>
  <PresentationFormat>On-screen Show (4:3)</PresentationFormat>
  <Paragraphs>139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MTH108 Business Math I</vt:lpstr>
      <vt:lpstr>Chapter 14</vt:lpstr>
      <vt:lpstr>Review  </vt:lpstr>
      <vt:lpstr>Today’s Topics</vt:lpstr>
      <vt:lpstr>Introduction </vt:lpstr>
      <vt:lpstr>Example </vt:lpstr>
      <vt:lpstr>Explanation </vt:lpstr>
      <vt:lpstr>Slide 8</vt:lpstr>
      <vt:lpstr>Slide 9</vt:lpstr>
      <vt:lpstr>Slide 10</vt:lpstr>
      <vt:lpstr>Variance </vt:lpstr>
      <vt:lpstr>Standard Deviation</vt:lpstr>
      <vt:lpstr>Example </vt:lpstr>
      <vt:lpstr>Standard deviation: Discrete probability distribution</vt:lpstr>
      <vt:lpstr>Examples </vt:lpstr>
      <vt:lpstr>Examples </vt:lpstr>
      <vt:lpstr>Examples </vt:lpstr>
      <vt:lpstr>The Binomial Probability Distribution</vt:lpstr>
      <vt:lpstr>Slide 19</vt:lpstr>
      <vt:lpstr>Bernoulli Process</vt:lpstr>
      <vt:lpstr>Examples </vt:lpstr>
      <vt:lpstr>Examples </vt:lpstr>
      <vt:lpstr>The Bernoulli Distribution</vt:lpstr>
      <vt:lpstr>Slide 24</vt:lpstr>
      <vt:lpstr>Slide 25</vt:lpstr>
      <vt:lpstr>Formula for Binomial probability distribution</vt:lpstr>
      <vt:lpstr>Example </vt:lpstr>
      <vt:lpstr>Slide 28</vt:lpstr>
      <vt:lpstr>Histogram representation of a binomial distribution </vt:lpstr>
      <vt:lpstr>Mean of a binomial distribution</vt:lpstr>
      <vt:lpstr>Examples </vt:lpstr>
      <vt:lpstr>Standard deviation of a binomial distribution</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69</cp:revision>
  <dcterms:created xsi:type="dcterms:W3CDTF">2012-06-25T04:29:20Z</dcterms:created>
  <dcterms:modified xsi:type="dcterms:W3CDTF">2012-06-25T10:59:48Z</dcterms:modified>
</cp:coreProperties>
</file>