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3" d="100"/>
          <a:sy n="63" d="100"/>
        </p:scale>
        <p:origin x="-154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B6B0BCA-92C8-4578-9A1F-FEABC6884632}" type="datetimeFigureOut">
              <a:rPr lang="en-US" smtClean="0"/>
              <a:pPr/>
              <a:t>6/21/2012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5CD536-4126-4112-BFAF-78300C08692E}"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B6B0BCA-92C8-4578-9A1F-FEABC6884632}" type="datetimeFigureOut">
              <a:rPr lang="en-US" smtClean="0"/>
              <a:pPr/>
              <a:t>6/21/2012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5CD536-4126-4112-BFAF-78300C08692E}"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6B0BCA-92C8-4578-9A1F-FEABC6884632}" type="datetimeFigureOut">
              <a:rPr lang="en-US" smtClean="0"/>
              <a:pPr/>
              <a:t>6/21/2012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5CD536-4126-4112-BFAF-78300C08692E}"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B6B0BCA-92C8-4578-9A1F-FEABC6884632}" type="datetimeFigureOut">
              <a:rPr lang="en-US" smtClean="0"/>
              <a:pPr/>
              <a:t>6/21/2012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5CD536-4126-4112-BFAF-78300C08692E}"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B6B0BCA-92C8-4578-9A1F-FEABC6884632}" type="datetimeFigureOut">
              <a:rPr lang="en-US" smtClean="0"/>
              <a:pPr/>
              <a:t>6/21/2012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95CD536-4126-4112-BFAF-78300C08692E}"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B6B0BCA-92C8-4578-9A1F-FEABC6884632}" type="datetimeFigureOut">
              <a:rPr lang="en-US" smtClean="0"/>
              <a:pPr/>
              <a:t>6/21/2012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95CD536-4126-4112-BFAF-78300C08692E}"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6B0BCA-92C8-4578-9A1F-FEABC6884632}" type="datetimeFigureOut">
              <a:rPr lang="en-US" smtClean="0"/>
              <a:pPr/>
              <a:t>6/21/2012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95CD536-4126-4112-BFAF-78300C08692E}"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6B0BCA-92C8-4578-9A1F-FEABC6884632}" type="datetimeFigureOut">
              <a:rPr lang="en-US" smtClean="0"/>
              <a:pPr/>
              <a:t>6/21/2012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5CD536-4126-4112-BFAF-78300C08692E}"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6B0BCA-92C8-4578-9A1F-FEABC6884632}" type="datetimeFigureOut">
              <a:rPr lang="en-US" smtClean="0"/>
              <a:pPr/>
              <a:t>6/21/2012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5CD536-4126-4112-BFAF-78300C08692E}"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B6B0BCA-92C8-4578-9A1F-FEABC6884632}" type="datetimeFigureOut">
              <a:rPr lang="en-US" smtClean="0"/>
              <a:pPr/>
              <a:t>6/21/2012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5CD536-4126-4112-BFAF-78300C08692E}"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B6B0BCA-92C8-4578-9A1F-FEABC6884632}" type="datetimeFigureOut">
              <a:rPr lang="en-US" smtClean="0"/>
              <a:pPr/>
              <a:t>6/21/2012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5CD536-4126-4112-BFAF-78300C08692E}"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6B0BCA-92C8-4578-9A1F-FEABC6884632}" type="datetimeFigureOut">
              <a:rPr lang="en-US" smtClean="0"/>
              <a:pPr/>
              <a:t>6/21/2012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5CD536-4126-4112-BFAF-78300C08692E}"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MTH108 Business Math I</a:t>
            </a: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rPr>
              <a:t>Lecture 30</a:t>
            </a:r>
            <a:endParaRPr lang="en-GB" sz="4400" b="1"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Chapter 14</a:t>
            </a: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rPr>
              <a:t>Probability Distributions</a:t>
            </a:r>
            <a:endParaRPr lang="en-GB" sz="4400" b="1" dirty="0">
              <a:solidFill>
                <a:schemeClr val="tx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Objectives</a:t>
            </a:r>
            <a:r>
              <a:rPr lang="en-GB" sz="3600" u="sng" dirty="0" smtClean="0"/>
              <a:t> </a:t>
            </a:r>
            <a:endParaRPr lang="en-GB" sz="3600" u="sng" dirty="0"/>
          </a:p>
        </p:txBody>
      </p:sp>
      <p:sp>
        <p:nvSpPr>
          <p:cNvPr id="3" name="Content Placeholder 2"/>
          <p:cNvSpPr>
            <a:spLocks noGrp="1"/>
          </p:cNvSpPr>
          <p:nvPr>
            <p:ph idx="1"/>
          </p:nvPr>
        </p:nvSpPr>
        <p:spPr/>
        <p:txBody>
          <a:bodyPr/>
          <a:lstStyle/>
          <a:p>
            <a:r>
              <a:rPr lang="en-GB" dirty="0" smtClean="0"/>
              <a:t>Introduce the notion of random variables</a:t>
            </a:r>
          </a:p>
          <a:p>
            <a:r>
              <a:rPr lang="en-GB" dirty="0" smtClean="0"/>
              <a:t>Provide an understanding of probability distributions and their attributes</a:t>
            </a:r>
          </a:p>
          <a:p>
            <a:r>
              <a:rPr lang="en-GB" dirty="0" smtClean="0"/>
              <a:t>Acquaint with the characteristics and usage of the binomial distribution</a:t>
            </a:r>
          </a:p>
          <a:p>
            <a:r>
              <a:rPr lang="en-GB" dirty="0" smtClean="0"/>
              <a:t>Acquaint with the characteristics and usage of the normal distribution</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Main Topics</a:t>
            </a:r>
            <a:endParaRPr lang="en-GB" sz="3600" u="sng" dirty="0">
              <a:solidFill>
                <a:schemeClr val="tx2"/>
              </a:solidFill>
            </a:endParaRPr>
          </a:p>
        </p:txBody>
      </p:sp>
      <p:sp>
        <p:nvSpPr>
          <p:cNvPr id="3" name="Content Placeholder 2"/>
          <p:cNvSpPr>
            <a:spLocks noGrp="1"/>
          </p:cNvSpPr>
          <p:nvPr>
            <p:ph idx="1"/>
          </p:nvPr>
        </p:nvSpPr>
        <p:spPr/>
        <p:txBody>
          <a:bodyPr/>
          <a:lstStyle/>
          <a:p>
            <a:r>
              <a:rPr lang="en-GB" dirty="0" smtClean="0"/>
              <a:t>Random variables and probability distributions</a:t>
            </a:r>
          </a:p>
          <a:p>
            <a:r>
              <a:rPr lang="en-GB" dirty="0" smtClean="0"/>
              <a:t>Measures of central tendency and variation</a:t>
            </a:r>
          </a:p>
          <a:p>
            <a:r>
              <a:rPr lang="en-GB" dirty="0" smtClean="0"/>
              <a:t>The binomial probability distribution</a:t>
            </a:r>
          </a:p>
          <a:p>
            <a:r>
              <a:rPr lang="en-GB" dirty="0" smtClean="0"/>
              <a:t>The normal probability distribution</a:t>
            </a: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Today’s Topics</a:t>
            </a:r>
            <a:endParaRPr lang="en-GB" sz="3600" u="sng" dirty="0">
              <a:solidFill>
                <a:schemeClr val="tx2"/>
              </a:solidFill>
            </a:endParaRPr>
          </a:p>
        </p:txBody>
      </p:sp>
      <p:sp>
        <p:nvSpPr>
          <p:cNvPr id="3" name="Content Placeholder 2"/>
          <p:cNvSpPr>
            <a:spLocks noGrp="1"/>
          </p:cNvSpPr>
          <p:nvPr>
            <p:ph idx="1"/>
          </p:nvPr>
        </p:nvSpPr>
        <p:spPr/>
        <p:txBody>
          <a:bodyPr/>
          <a:lstStyle/>
          <a:p>
            <a:r>
              <a:rPr lang="en-GB" dirty="0" smtClean="0"/>
              <a:t>Random variables</a:t>
            </a:r>
          </a:p>
          <a:p>
            <a:r>
              <a:rPr lang="en-GB" dirty="0" smtClean="0"/>
              <a:t>Probability distributions</a:t>
            </a:r>
          </a:p>
          <a:p>
            <a:r>
              <a:rPr lang="en-GB" dirty="0" smtClean="0"/>
              <a:t>Measures of central tendency</a:t>
            </a:r>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Introduction</a:t>
            </a:r>
            <a:r>
              <a:rPr lang="en-GB" sz="3600" u="sng" dirty="0" smtClean="0"/>
              <a:t> </a:t>
            </a:r>
            <a:endParaRPr lang="en-GB" sz="3600" u="sng" dirty="0"/>
          </a:p>
        </p:txBody>
      </p:sp>
      <p:sp>
        <p:nvSpPr>
          <p:cNvPr id="3" name="Content Placeholder 2"/>
          <p:cNvSpPr>
            <a:spLocks noGrp="1"/>
          </p:cNvSpPr>
          <p:nvPr>
            <p:ph idx="1"/>
          </p:nvPr>
        </p:nvSpPr>
        <p:spPr/>
        <p:txBody>
          <a:bodyPr>
            <a:normAutofit lnSpcReduction="10000"/>
          </a:bodyPr>
          <a:lstStyle/>
          <a:p>
            <a:pPr>
              <a:buNone/>
            </a:pPr>
            <a:r>
              <a:rPr lang="en-GB" sz="2800" dirty="0" smtClean="0"/>
              <a:t>One area of study within mathematics is called </a:t>
            </a:r>
            <a:r>
              <a:rPr lang="en-GB" sz="2800" i="1" dirty="0" smtClean="0"/>
              <a:t>statistics.</a:t>
            </a:r>
            <a:r>
              <a:rPr lang="en-GB" sz="2800" dirty="0" smtClean="0"/>
              <a:t> Statistics is concerned with the collection, organization, description, and analysis of data. </a:t>
            </a:r>
          </a:p>
          <a:p>
            <a:pPr>
              <a:buNone/>
            </a:pPr>
            <a:r>
              <a:rPr lang="en-GB" sz="2800" dirty="0" smtClean="0"/>
              <a:t>In an application, the end objective of statistics is usually to draw conclusions based upon data which have been gathered regarding the phenomenon of interest.</a:t>
            </a:r>
          </a:p>
          <a:p>
            <a:pPr>
              <a:buNone/>
            </a:pPr>
            <a:r>
              <a:rPr lang="en-GB" sz="2800" dirty="0" smtClean="0"/>
              <a:t>This chapter provides a brief introduction to the area of statistics. First we will develop the notions of </a:t>
            </a:r>
            <a:r>
              <a:rPr lang="en-GB" sz="2800" i="1" dirty="0" smtClean="0"/>
              <a:t>random variables, frequency distributions.</a:t>
            </a:r>
            <a:r>
              <a:rPr lang="en-GB" sz="2800" dirty="0" smtClean="0"/>
              <a:t> </a:t>
            </a:r>
            <a:endParaRPr lang="en-GB"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Random variables</a:t>
            </a:r>
            <a:endParaRPr lang="en-GB" sz="3600" u="sng" dirty="0">
              <a:solidFill>
                <a:schemeClr val="tx2"/>
              </a:solidFill>
            </a:endParaRPr>
          </a:p>
        </p:txBody>
      </p:sp>
      <p:sp>
        <p:nvSpPr>
          <p:cNvPr id="3" name="Content Placeholder 2"/>
          <p:cNvSpPr>
            <a:spLocks noGrp="1"/>
          </p:cNvSpPr>
          <p:nvPr>
            <p:ph idx="1"/>
          </p:nvPr>
        </p:nvSpPr>
        <p:spPr>
          <a:xfrm>
            <a:off x="457200" y="1285860"/>
            <a:ext cx="8229600" cy="5143536"/>
          </a:xfrm>
        </p:spPr>
        <p:txBody>
          <a:bodyPr>
            <a:normAutofit fontScale="92500" lnSpcReduction="20000"/>
          </a:bodyPr>
          <a:lstStyle/>
          <a:p>
            <a:pPr>
              <a:buNone/>
            </a:pPr>
            <a:r>
              <a:rPr lang="en-GB" sz="3000" dirty="0" smtClean="0"/>
              <a:t>With some experiments we are interested in events associated with numbers. For example, if two coins are tossed, our interest may be in the </a:t>
            </a:r>
            <a:r>
              <a:rPr lang="en-GB" sz="3000" i="1" dirty="0" smtClean="0"/>
              <a:t>number</a:t>
            </a:r>
            <a:r>
              <a:rPr lang="en-GB" sz="3000" dirty="0" smtClean="0"/>
              <a:t> of heads that occur. Thus we consider the events</a:t>
            </a:r>
          </a:p>
          <a:p>
            <a:pPr algn="ctr">
              <a:buNone/>
            </a:pPr>
            <a:r>
              <a:rPr lang="en-GB" sz="3000" dirty="0" smtClean="0"/>
              <a:t>{0},	{1},	{2}.</a:t>
            </a:r>
          </a:p>
          <a:p>
            <a:pPr>
              <a:buNone/>
            </a:pPr>
            <a:r>
              <a:rPr lang="en-GB" sz="3000" dirty="0" smtClean="0"/>
              <a:t>If we let X be a variable that represents the number of heads that occur, then the only value that X can assume are 0, 1, and 2. The value of X is determined by the outcome of the experiment, and hence by chance.</a:t>
            </a:r>
          </a:p>
          <a:p>
            <a:pPr>
              <a:buNone/>
            </a:pPr>
            <a:r>
              <a:rPr lang="en-GB" sz="3000" dirty="0" smtClean="0"/>
              <a:t>In general, a variable whose values depend on the outcome of a random process is called a </a:t>
            </a:r>
            <a:r>
              <a:rPr lang="en-GB" sz="3000" i="1" dirty="0" smtClean="0"/>
              <a:t>random variable.</a:t>
            </a:r>
            <a:endParaRPr lang="en-GB" sz="3000" dirty="0" smtClean="0"/>
          </a:p>
          <a:p>
            <a:pPr>
              <a:buNone/>
            </a:pPr>
            <a:endParaRPr lang="en-GB"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Random variables</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A </a:t>
            </a:r>
            <a:r>
              <a:rPr lang="en-GB" sz="2800" b="1" i="1" dirty="0" smtClean="0"/>
              <a:t>random variable</a:t>
            </a:r>
            <a:r>
              <a:rPr lang="en-GB" sz="2800" dirty="0" smtClean="0"/>
              <a:t> is a function which assigns a numerical value to each simple event in a sample space.</a:t>
            </a:r>
          </a:p>
          <a:p>
            <a:pPr>
              <a:buNone/>
            </a:pPr>
            <a:r>
              <a:rPr lang="en-GB" sz="2800" dirty="0" smtClean="0"/>
              <a:t>Random variables are usually denoted by capital letters X, Y or Z. The values that these variables assume may be denoted by corresponding lower case letters </a:t>
            </a:r>
            <a:r>
              <a:rPr lang="en-GB" sz="2800" i="1" dirty="0" smtClean="0"/>
              <a:t>x, y or z</a:t>
            </a:r>
            <a:r>
              <a:rPr lang="en-GB" sz="2800" dirty="0" smtClean="0"/>
              <a:t>.</a:t>
            </a:r>
            <a:endParaRPr lang="en-GB"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marL="514350" indent="-514350">
              <a:buAutoNum type="arabicParenR"/>
            </a:pPr>
            <a:r>
              <a:rPr lang="en-GB" sz="2800" dirty="0" smtClean="0"/>
              <a:t>Suppose a die is rolled.</a:t>
            </a:r>
          </a:p>
          <a:p>
            <a:pPr marL="514350" indent="-514350">
              <a:buAutoNum type="arabicParenR"/>
            </a:pPr>
            <a:endParaRPr lang="en-GB" sz="2800" dirty="0"/>
          </a:p>
          <a:p>
            <a:pPr marL="514350" indent="-514350">
              <a:buAutoNum type="arabicParenR"/>
            </a:pPr>
            <a:endParaRPr lang="en-GB" sz="2800" dirty="0" smtClean="0"/>
          </a:p>
          <a:p>
            <a:pPr marL="514350" indent="-514350">
              <a:buAutoNum type="arabicParenR"/>
            </a:pPr>
            <a:r>
              <a:rPr lang="en-GB" sz="2800" dirty="0" smtClean="0"/>
              <a:t>A coin is successively tossed until a head appears.</a:t>
            </a:r>
          </a:p>
          <a:p>
            <a:pPr marL="514350" indent="-514350">
              <a:buAutoNum type="arabicParenR"/>
            </a:pPr>
            <a:endParaRPr lang="en-GB" sz="2800" dirty="0"/>
          </a:p>
          <a:p>
            <a:pPr marL="514350" indent="-514350">
              <a:buAutoNum type="arabicParenR"/>
            </a:pPr>
            <a:endParaRPr lang="en-GB" sz="2800" dirty="0" smtClean="0"/>
          </a:p>
          <a:p>
            <a:pPr marL="514350" indent="-514350">
              <a:buAutoNum type="arabicParenR"/>
            </a:pPr>
            <a:r>
              <a:rPr lang="en-GB" sz="2800" dirty="0" smtClean="0"/>
              <a:t>A student is taking an exam with a 1 hour time limit.</a:t>
            </a:r>
            <a:endParaRPr lang="en-GB"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Types of random variables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dirty="0" smtClean="0"/>
              <a:t>If a random variable can assume only a countable number of distinct values, it is called a </a:t>
            </a:r>
            <a:r>
              <a:rPr lang="en-GB" sz="2800" b="1" i="1" dirty="0" smtClean="0"/>
              <a:t>discrete random variable.</a:t>
            </a:r>
            <a:endParaRPr lang="en-GB" sz="2800" dirty="0" smtClean="0"/>
          </a:p>
          <a:p>
            <a:pPr>
              <a:buNone/>
            </a:pPr>
            <a:r>
              <a:rPr lang="en-GB" sz="2800" dirty="0" smtClean="0"/>
              <a:t>(finite number of values or its values can be placed in 1-1 correspondence with the positive integers)</a:t>
            </a:r>
          </a:p>
          <a:p>
            <a:pPr>
              <a:buNone/>
            </a:pPr>
            <a:r>
              <a:rPr lang="en-GB" sz="2800" dirty="0" smtClean="0"/>
              <a:t>e.g. examples 1 and 2.</a:t>
            </a:r>
          </a:p>
          <a:p>
            <a:pPr>
              <a:buNone/>
            </a:pPr>
            <a:r>
              <a:rPr lang="en-GB" sz="2800" dirty="0" smtClean="0"/>
              <a:t>Number of units a product demanded each day</a:t>
            </a:r>
          </a:p>
          <a:p>
            <a:pPr>
              <a:buNone/>
            </a:pPr>
            <a:r>
              <a:rPr lang="en-GB" sz="2800" dirty="0" smtClean="0"/>
              <a:t>Number of cars passing through a toll booth each hour</a:t>
            </a:r>
            <a:endParaRPr lang="en-GB"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Types of random variables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dirty="0" smtClean="0"/>
              <a:t>If a random variable can assume any of the infinitely many values within some interval of real numbers, it is called a </a:t>
            </a:r>
            <a:r>
              <a:rPr lang="en-GB" sz="2800" b="1" i="1" dirty="0" smtClean="0"/>
              <a:t>continuous random variable.</a:t>
            </a:r>
            <a:endParaRPr lang="en-GB" sz="2800" dirty="0" smtClean="0"/>
          </a:p>
          <a:p>
            <a:pPr>
              <a:buNone/>
            </a:pPr>
            <a:r>
              <a:rPr lang="en-GB" sz="2800" dirty="0" smtClean="0"/>
              <a:t>e.g. example 3.</a:t>
            </a:r>
          </a:p>
          <a:p>
            <a:pPr>
              <a:buNone/>
            </a:pPr>
            <a:r>
              <a:rPr lang="en-GB" sz="2800" dirty="0" smtClean="0"/>
              <a:t>Selecting people at random and records their height and weight.</a:t>
            </a:r>
          </a:p>
          <a:p>
            <a:pPr>
              <a:buNone/>
            </a:pPr>
            <a:r>
              <a:rPr lang="en-GB" sz="2800" dirty="0" smtClean="0"/>
              <a:t>The length of time that a transistor will operate before failing.</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Frequency distributions</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When experiments are conducted and observations made regarding the values of selected random variables, the data can be studied to determine whether any meaningful conclusions can be reached. </a:t>
            </a:r>
          </a:p>
          <a:p>
            <a:pPr>
              <a:buNone/>
            </a:pPr>
            <a:r>
              <a:rPr lang="en-GB" sz="2800" dirty="0" smtClean="0"/>
              <a:t>A common tool used in these studies is a </a:t>
            </a:r>
            <a:r>
              <a:rPr lang="en-GB" sz="2800" b="1" i="1" dirty="0" smtClean="0"/>
              <a:t>frequency distribution.</a:t>
            </a:r>
            <a:endParaRPr lang="en-GB" sz="2800" dirty="0" smtClean="0"/>
          </a:p>
          <a:p>
            <a:pPr>
              <a:buNone/>
            </a:pPr>
            <a:r>
              <a:rPr lang="en-GB" sz="2800" dirty="0" smtClean="0"/>
              <a:t>A </a:t>
            </a:r>
            <a:r>
              <a:rPr lang="en-GB" sz="2800" i="1" dirty="0" smtClean="0"/>
              <a:t>frequency distribution</a:t>
            </a:r>
            <a:r>
              <a:rPr lang="en-GB" sz="2800" dirty="0" smtClean="0"/>
              <a:t> summarizes each possible value for a random variable along with the number of occurrences, or the frequency for that value. </a:t>
            </a:r>
            <a:endParaRPr lang="en-GB"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dirty="0" smtClean="0"/>
              <a:t>Consider the blood bank example, where X denotes the </a:t>
            </a:r>
            <a:r>
              <a:rPr lang="en-GB" sz="2800" i="1" dirty="0" smtClean="0"/>
              <a:t>number of units removed, because of spoilage each day</a:t>
            </a:r>
            <a:r>
              <a:rPr lang="en-GB" sz="2800" dirty="0" smtClean="0"/>
              <a:t>. The experiment was conducted 80 days. The following table tells us the frequency distribution</a:t>
            </a:r>
            <a:endParaRPr lang="en-GB"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Relative frequency</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The </a:t>
            </a:r>
            <a:r>
              <a:rPr lang="en-GB" sz="2800" b="1" i="1" dirty="0" smtClean="0"/>
              <a:t>relative frequency</a:t>
            </a:r>
            <a:r>
              <a:rPr lang="en-GB" sz="2800" dirty="0" smtClean="0"/>
              <a:t> of each value of the random variable is done by dividing the number of occurrences (frequency) by the total number of observations in the experiment.</a:t>
            </a:r>
          </a:p>
          <a:p>
            <a:pPr>
              <a:buNone/>
            </a:pPr>
            <a:r>
              <a:rPr lang="en-GB" sz="2800" dirty="0" smtClean="0"/>
              <a:t>They are an effective way to compare the data for each experiment. E.g. blood bank example, </a:t>
            </a:r>
          </a:p>
          <a:p>
            <a:pPr>
              <a:buNone/>
            </a:pPr>
            <a:endParaRPr lang="en-GB"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Probability Distributions</a:t>
            </a:r>
            <a:endParaRPr lang="en-GB" sz="3600" u="sng" dirty="0">
              <a:solidFill>
                <a:schemeClr val="tx2"/>
              </a:solidFill>
            </a:endParaRPr>
          </a:p>
        </p:txBody>
      </p:sp>
      <p:sp>
        <p:nvSpPr>
          <p:cNvPr id="3" name="Content Placeholder 2"/>
          <p:cNvSpPr>
            <a:spLocks noGrp="1"/>
          </p:cNvSpPr>
          <p:nvPr>
            <p:ph idx="1"/>
          </p:nvPr>
        </p:nvSpPr>
        <p:spPr/>
        <p:txBody>
          <a:bodyPr>
            <a:normAutofit fontScale="92500"/>
          </a:bodyPr>
          <a:lstStyle/>
          <a:p>
            <a:pPr>
              <a:buNone/>
            </a:pPr>
            <a:r>
              <a:rPr lang="en-GB" sz="2800" dirty="0" smtClean="0"/>
              <a:t>A </a:t>
            </a:r>
            <a:r>
              <a:rPr lang="en-GB" sz="2800" b="1" i="1" dirty="0" smtClean="0"/>
              <a:t>probability distribution</a:t>
            </a:r>
            <a:r>
              <a:rPr lang="en-GB" sz="2800" dirty="0" smtClean="0"/>
              <a:t> is a complete listing of all possible values of a random variable along with the probabilities of each value.</a:t>
            </a:r>
          </a:p>
          <a:p>
            <a:pPr>
              <a:buNone/>
            </a:pPr>
            <a:r>
              <a:rPr lang="en-GB" sz="2800" dirty="0" smtClean="0"/>
              <a:t>If a discrete random variable X can assume n values </a:t>
            </a:r>
          </a:p>
          <a:p>
            <a:pPr>
              <a:buNone/>
            </a:pPr>
            <a:r>
              <a:rPr lang="en-GB" sz="2800" dirty="0" smtClean="0"/>
              <a:t>                             having respective probabilities of occurrence                            ,the corresponding probability distribution will be </a:t>
            </a:r>
            <a:r>
              <a:rPr lang="en-GB" sz="2800" i="1" dirty="0" smtClean="0"/>
              <a:t>discrete probability distribution.</a:t>
            </a:r>
            <a:endParaRPr lang="en-GB" sz="2800" dirty="0" smtClean="0"/>
          </a:p>
          <a:p>
            <a:pPr>
              <a:buNone/>
            </a:pPr>
            <a:r>
              <a:rPr lang="en-GB" sz="2800" dirty="0" smtClean="0"/>
              <a:t>e.g. the case of previous example. Since all possible values of a random variable are included in a probability distribution, the sum of the probabilities always equal 1. </a:t>
            </a:r>
            <a:endParaRPr lang="en-GB"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dirty="0" smtClean="0"/>
              <a:t>Generalized discrete probability distribution</a:t>
            </a:r>
          </a:p>
          <a:p>
            <a:endParaRPr lang="en-GB" sz="2800" dirty="0" smtClean="0"/>
          </a:p>
          <a:p>
            <a:endParaRPr lang="en-GB" sz="2800" dirty="0" smtClean="0"/>
          </a:p>
          <a:p>
            <a:endParaRPr lang="en-GB" sz="2800" dirty="0" smtClean="0"/>
          </a:p>
          <a:p>
            <a:r>
              <a:rPr lang="en-GB" sz="2800" dirty="0" smtClean="0"/>
              <a:t>Consider for example</a:t>
            </a:r>
            <a:endParaRPr lang="en-GB"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Properties </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Given a discrete random variable X which can assume </a:t>
            </a:r>
            <a:r>
              <a:rPr lang="en-GB" sz="2800" i="1" dirty="0" smtClean="0"/>
              <a:t>n</a:t>
            </a:r>
            <a:r>
              <a:rPr lang="en-GB" sz="2800" dirty="0" smtClean="0"/>
              <a:t> values </a:t>
            </a:r>
            <a:endParaRPr lang="en-GB"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Histograms</a:t>
            </a:r>
            <a:r>
              <a:rPr lang="en-GB" sz="3600" u="sng" dirty="0" smtClean="0"/>
              <a:t> </a:t>
            </a:r>
            <a:endParaRPr lang="en-GB" sz="3600" u="sng" dirty="0"/>
          </a:p>
        </p:txBody>
      </p:sp>
      <p:sp>
        <p:nvSpPr>
          <p:cNvPr id="3" name="Content Placeholder 2"/>
          <p:cNvSpPr>
            <a:spLocks noGrp="1"/>
          </p:cNvSpPr>
          <p:nvPr>
            <p:ph idx="1"/>
          </p:nvPr>
        </p:nvSpPr>
        <p:spPr/>
        <p:txBody>
          <a:bodyPr>
            <a:normAutofit lnSpcReduction="10000"/>
          </a:bodyPr>
          <a:lstStyle/>
          <a:p>
            <a:pPr>
              <a:buNone/>
            </a:pPr>
            <a:r>
              <a:rPr lang="en-GB" sz="2800" b="1" i="1" dirty="0" smtClean="0"/>
              <a:t>Histograms</a:t>
            </a:r>
            <a:r>
              <a:rPr lang="en-GB" sz="2800" dirty="0" smtClean="0"/>
              <a:t> provide an effective graphical representation of frequency distributions and discrete probability distributions. A </a:t>
            </a:r>
            <a:r>
              <a:rPr lang="en-GB" sz="2800" b="1" i="1" dirty="0" smtClean="0"/>
              <a:t>histogram</a:t>
            </a:r>
            <a:r>
              <a:rPr lang="en-GB" sz="2800" dirty="0" smtClean="0"/>
              <a:t> is a type of bar graph consisting of a set of rectangles, one for each possible outcome or value of the random variable.</a:t>
            </a:r>
          </a:p>
          <a:p>
            <a:pPr>
              <a:buNone/>
            </a:pPr>
            <a:r>
              <a:rPr lang="en-GB" sz="2800" dirty="0" smtClean="0"/>
              <a:t> The width of each rectangle equals 1, and the height equals the probability or the relative frequency of the particular outcome, thus having area equals the probability of occurrence of the corresponding value of the random variable.</a:t>
            </a:r>
            <a:endParaRPr lang="en-GB"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a:t>
            </a:r>
            <a:r>
              <a:rPr lang="en-GB" sz="3600" u="sng" dirty="0" smtClean="0"/>
              <a:t> </a:t>
            </a:r>
            <a:endParaRPr lang="en-GB" sz="3600" u="sng" dirty="0"/>
          </a:p>
        </p:txBody>
      </p:sp>
      <p:sp>
        <p:nvSpPr>
          <p:cNvPr id="3" name="Content Placeholder 2"/>
          <p:cNvSpPr>
            <a:spLocks noGrp="1"/>
          </p:cNvSpPr>
          <p:nvPr>
            <p:ph idx="1"/>
          </p:nvPr>
        </p:nvSpPr>
        <p:spPr/>
        <p:txBody>
          <a:bodyPr>
            <a:normAutofit lnSpcReduction="10000"/>
          </a:bodyPr>
          <a:lstStyle/>
          <a:p>
            <a:pPr>
              <a:buNone/>
            </a:pPr>
            <a:r>
              <a:rPr lang="en-GB" sz="2800" dirty="0" smtClean="0"/>
              <a:t>A local bank has been concerned about the length of time its customers must wait before being served by a teller. A study of 500 customers has resulted in the probability distribution in the following table with waiting time in minutes per customer is the random variable.</a:t>
            </a:r>
          </a:p>
          <a:p>
            <a:pPr marL="514350" indent="-514350">
              <a:buAutoNum type="alphaLcParenR"/>
            </a:pPr>
            <a:r>
              <a:rPr lang="en-GB" sz="2800" dirty="0" smtClean="0"/>
              <a:t>What is the probability a customer will wait for a teller?</a:t>
            </a:r>
          </a:p>
          <a:p>
            <a:pPr marL="514350" indent="-514350">
              <a:buAutoNum type="alphaLcParenR"/>
            </a:pPr>
            <a:r>
              <a:rPr lang="en-GB" sz="2800" dirty="0" smtClean="0"/>
              <a:t>What is the probability that a customer will wait less than 2 minutes? More than 3 minutes?</a:t>
            </a:r>
            <a:endParaRPr lang="en-GB"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Measures of central tendency</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Given a set of data gathered during an experiment, it is often of interest to describe the data using a single measure or number. The number which we choose depends upon the particular attribute we wish to describe. E.g.</a:t>
            </a:r>
          </a:p>
          <a:p>
            <a:r>
              <a:rPr lang="en-GB" sz="2800" dirty="0" smtClean="0"/>
              <a:t>Smallest value and the largest value;</a:t>
            </a:r>
          </a:p>
          <a:p>
            <a:r>
              <a:rPr lang="en-GB" sz="2800" dirty="0" smtClean="0"/>
              <a:t>Average of values</a:t>
            </a:r>
          </a:p>
          <a:p>
            <a:r>
              <a:rPr lang="en-GB" sz="2800" dirty="0" smtClean="0"/>
              <a:t>Value occurred most frequently</a:t>
            </a:r>
          </a:p>
          <a:p>
            <a:r>
              <a:rPr lang="en-GB" sz="2800" dirty="0" smtClean="0"/>
              <a:t>Variation of random variables</a:t>
            </a:r>
          </a:p>
          <a:p>
            <a:pPr>
              <a:buNone/>
            </a:pPr>
            <a:endParaRPr lang="en-GB"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Mean</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dirty="0" smtClean="0"/>
              <a:t>The </a:t>
            </a:r>
            <a:r>
              <a:rPr lang="en-GB" sz="2800" i="1" dirty="0" smtClean="0"/>
              <a:t>mean</a:t>
            </a:r>
            <a:r>
              <a:rPr lang="en-GB" sz="2800" dirty="0" smtClean="0"/>
              <a:t> describes the measure of central tendency or measure of central location, defined as:</a:t>
            </a:r>
          </a:p>
          <a:p>
            <a:pPr>
              <a:buNone/>
            </a:pPr>
            <a:endParaRPr lang="en-GB" sz="2800" dirty="0" smtClean="0"/>
          </a:p>
          <a:p>
            <a:pPr>
              <a:buNone/>
            </a:pPr>
            <a:endParaRPr lang="en-GB" sz="2800" dirty="0" smtClean="0"/>
          </a:p>
          <a:p>
            <a:pPr>
              <a:buNone/>
            </a:pPr>
            <a:endParaRPr lang="en-GB" sz="2800" dirty="0" smtClean="0"/>
          </a:p>
          <a:p>
            <a:pPr>
              <a:buNone/>
            </a:pPr>
            <a:r>
              <a:rPr lang="en-GB" sz="2800" dirty="0" smtClean="0"/>
              <a:t>A student has taken 5 exams in a college math course. The scores on the 5 exams were </a:t>
            </a:r>
          </a:p>
          <a:p>
            <a:pPr>
              <a:buNone/>
            </a:pPr>
            <a:r>
              <a:rPr lang="en-GB" sz="2800" dirty="0" smtClean="0"/>
              <a:t>The mean score for the 5 exams is</a:t>
            </a:r>
          </a:p>
          <a:p>
            <a:pPr>
              <a:buNone/>
            </a:pPr>
            <a:endParaRPr lang="en-GB"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Mean</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dirty="0" smtClean="0"/>
              <a:t>Note that mean need not to be equal to any of the outcomes.</a:t>
            </a:r>
          </a:p>
          <a:p>
            <a:r>
              <a:rPr lang="en-GB" sz="2800" dirty="0" smtClean="0"/>
              <a:t>Given</a:t>
            </a:r>
          </a:p>
          <a:p>
            <a:endParaRPr lang="en-GB" sz="2800" dirty="0" smtClean="0"/>
          </a:p>
          <a:p>
            <a:endParaRPr lang="en-GB" sz="2800" dirty="0" smtClean="0"/>
          </a:p>
          <a:p>
            <a:endParaRPr lang="en-GB" sz="2800" dirty="0" smtClean="0"/>
          </a:p>
          <a:p>
            <a:r>
              <a:rPr lang="en-GB" sz="2800" dirty="0" smtClean="0"/>
              <a:t>E.g. the mean no. of units removed from inventory per day is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Median</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dirty="0" smtClean="0"/>
              <a:t>When the total numbers of data items is odd, the </a:t>
            </a:r>
            <a:r>
              <a:rPr lang="en-GB" sz="2800" b="1" i="1" dirty="0" smtClean="0"/>
              <a:t>median</a:t>
            </a:r>
            <a:r>
              <a:rPr lang="en-GB" sz="2800" dirty="0" smtClean="0"/>
              <a:t> is the middle value.</a:t>
            </a:r>
          </a:p>
          <a:p>
            <a:r>
              <a:rPr lang="en-GB" sz="2800" dirty="0" smtClean="0"/>
              <a:t>When the total numbers of data items is even, the </a:t>
            </a:r>
            <a:r>
              <a:rPr lang="en-GB" sz="2800" b="1" i="1" dirty="0" smtClean="0"/>
              <a:t>median</a:t>
            </a:r>
            <a:r>
              <a:rPr lang="en-GB" sz="2800" dirty="0" smtClean="0"/>
              <a:t> is the mean of the middle values.</a:t>
            </a:r>
          </a:p>
          <a:p>
            <a:pPr>
              <a:buNone/>
            </a:pPr>
            <a:endParaRPr lang="en-GB" sz="2800" dirty="0" smtClean="0"/>
          </a:p>
          <a:p>
            <a:endParaRPr lang="en-GB" sz="2800"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Mode</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The </a:t>
            </a:r>
            <a:r>
              <a:rPr lang="en-GB" sz="2800" b="1" i="1" dirty="0" smtClean="0"/>
              <a:t>mode</a:t>
            </a:r>
            <a:r>
              <a:rPr lang="en-GB" sz="2800" dirty="0" smtClean="0"/>
              <a:t> is the data value which occurs with the greatest frequency.</a:t>
            </a:r>
          </a:p>
          <a:p>
            <a:pPr>
              <a:buNone/>
            </a:pPr>
            <a:r>
              <a:rPr lang="en-GB" sz="2800" dirty="0" smtClean="0"/>
              <a:t>There are two advantages of using the mode as the measure of central location:</a:t>
            </a:r>
          </a:p>
          <a:p>
            <a:pPr marL="514350" indent="-514350">
              <a:buAutoNum type="arabicParenR"/>
            </a:pPr>
            <a:r>
              <a:rPr lang="en-GB" sz="2800" dirty="0" smtClean="0"/>
              <a:t>It requires no calculations</a:t>
            </a:r>
          </a:p>
          <a:p>
            <a:pPr marL="514350" indent="-514350">
              <a:buAutoNum type="arabicParenR"/>
            </a:pPr>
            <a:r>
              <a:rPr lang="en-GB" sz="2800" dirty="0" smtClean="0"/>
              <a:t>It can be used to describe quantitative data and qualitative data.</a:t>
            </a:r>
          </a:p>
          <a:p>
            <a:pPr marL="514350" indent="-514350">
              <a:buNone/>
            </a:pPr>
            <a:endParaRPr lang="en-GB" sz="2800" dirty="0" smtClean="0"/>
          </a:p>
          <a:p>
            <a:endParaRPr lang="en-GB" sz="2800"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 </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A new airline has surveyed its first 20000 passengers in order to get feedback on the airline’s performance. </a:t>
            </a:r>
          </a:p>
          <a:p>
            <a:pPr>
              <a:buNone/>
            </a:pPr>
            <a:r>
              <a:rPr lang="en-GB" sz="2800" dirty="0" smtClean="0"/>
              <a:t>Given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GB" sz="3600" u="sng" dirty="0" smtClean="0">
                <a:solidFill>
                  <a:schemeClr val="tx2"/>
                </a:solidFill>
              </a:rPr>
              <a:t>The mean of a discrete probability distributions </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endParaRPr lang="en-GB" sz="2800"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Summary</a:t>
            </a:r>
            <a:r>
              <a:rPr lang="en-GB" sz="3600" u="sng" dirty="0" smtClean="0"/>
              <a:t> </a:t>
            </a:r>
            <a:endParaRPr lang="en-GB" sz="3600" u="sng" dirty="0"/>
          </a:p>
        </p:txBody>
      </p:sp>
      <p:sp>
        <p:nvSpPr>
          <p:cNvPr id="3" name="Content Placeholder 2"/>
          <p:cNvSpPr>
            <a:spLocks noGrp="1"/>
          </p:cNvSpPr>
          <p:nvPr>
            <p:ph idx="1"/>
          </p:nvPr>
        </p:nvSpPr>
        <p:spPr/>
        <p:txBody>
          <a:bodyPr>
            <a:normAutofit lnSpcReduction="10000"/>
          </a:bodyPr>
          <a:lstStyle/>
          <a:p>
            <a:r>
              <a:rPr lang="en-GB" sz="2800" dirty="0" smtClean="0"/>
              <a:t>Random variable</a:t>
            </a:r>
          </a:p>
          <a:p>
            <a:r>
              <a:rPr lang="en-GB" sz="2800" dirty="0" smtClean="0"/>
              <a:t>Discrete; continuous </a:t>
            </a:r>
          </a:p>
          <a:p>
            <a:r>
              <a:rPr lang="en-GB" sz="2800" dirty="0" smtClean="0"/>
              <a:t>Frequency distribution; relative frequency</a:t>
            </a:r>
          </a:p>
          <a:p>
            <a:r>
              <a:rPr lang="en-GB" sz="2800" dirty="0" smtClean="0"/>
              <a:t>Probability distribution</a:t>
            </a:r>
          </a:p>
          <a:p>
            <a:r>
              <a:rPr lang="en-GB" sz="2800" dirty="0" smtClean="0"/>
              <a:t>Properties </a:t>
            </a:r>
          </a:p>
          <a:p>
            <a:r>
              <a:rPr lang="en-GB" sz="2800" dirty="0" smtClean="0"/>
              <a:t>Histograms</a:t>
            </a:r>
          </a:p>
          <a:p>
            <a:r>
              <a:rPr lang="en-GB" sz="2800" dirty="0" smtClean="0"/>
              <a:t>Measures of central tendency</a:t>
            </a:r>
          </a:p>
          <a:p>
            <a:r>
              <a:rPr lang="en-GB" sz="2800" dirty="0" smtClean="0"/>
              <a:t>Mean; Median; Mode</a:t>
            </a:r>
          </a:p>
          <a:p>
            <a:r>
              <a:rPr lang="en-GB" sz="2800" dirty="0" smtClean="0"/>
              <a:t>Formula for mean of discrete </a:t>
            </a:r>
            <a:r>
              <a:rPr lang="en-GB" sz="2800" smtClean="0"/>
              <a:t>probability distribution</a:t>
            </a:r>
            <a:endParaRPr lang="en-GB" sz="2800" dirty="0" smtClean="0"/>
          </a:p>
          <a:p>
            <a:endParaRPr lang="en-GB" sz="2800" dirty="0" smtClean="0"/>
          </a:p>
          <a:p>
            <a:endParaRPr lang="en-GB"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211</TotalTime>
  <Words>1124</Words>
  <Application>Microsoft Office PowerPoint</Application>
  <PresentationFormat>On-screen Show (4:3)</PresentationFormat>
  <Paragraphs>122</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MTH108 Business Math I</vt:lpstr>
      <vt:lpstr>Chapter 14</vt:lpstr>
      <vt:lpstr>Objectives </vt:lpstr>
      <vt:lpstr>Main Topics</vt:lpstr>
      <vt:lpstr>Today’s Topics</vt:lpstr>
      <vt:lpstr>Introduction </vt:lpstr>
      <vt:lpstr>Random variables</vt:lpstr>
      <vt:lpstr>Random variables</vt:lpstr>
      <vt:lpstr>Examples </vt:lpstr>
      <vt:lpstr>Types of random variables </vt:lpstr>
      <vt:lpstr>Types of random variables </vt:lpstr>
      <vt:lpstr>Frequency distributions</vt:lpstr>
      <vt:lpstr>Examples </vt:lpstr>
      <vt:lpstr>Relative frequency</vt:lpstr>
      <vt:lpstr>Probability Distributions</vt:lpstr>
      <vt:lpstr>Example </vt:lpstr>
      <vt:lpstr>Properties </vt:lpstr>
      <vt:lpstr>Histograms </vt:lpstr>
      <vt:lpstr>Example </vt:lpstr>
      <vt:lpstr>Example </vt:lpstr>
      <vt:lpstr>Example </vt:lpstr>
      <vt:lpstr>Measures of central tendency</vt:lpstr>
      <vt:lpstr>Mean </vt:lpstr>
      <vt:lpstr>Mean </vt:lpstr>
      <vt:lpstr>Median </vt:lpstr>
      <vt:lpstr>Mode </vt:lpstr>
      <vt:lpstr>Example  </vt:lpstr>
      <vt:lpstr>The mean of a discrete probability distributions  </vt:lpstr>
      <vt:lpstr>Summary </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MTH108 Business Math I</dc:title>
  <dc:creator>Tazeen athar</dc:creator>
  <cp:lastModifiedBy>NTS</cp:lastModifiedBy>
  <cp:revision>50</cp:revision>
  <dcterms:created xsi:type="dcterms:W3CDTF">2012-06-21T02:09:47Z</dcterms:created>
  <dcterms:modified xsi:type="dcterms:W3CDTF">2012-06-21T08:33:41Z</dcterms:modified>
</cp:coreProperties>
</file>