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76" r:id="rId13"/>
    <p:sldId id="277" r:id="rId14"/>
    <p:sldId id="268" r:id="rId15"/>
    <p:sldId id="269" r:id="rId16"/>
    <p:sldId id="270" r:id="rId17"/>
    <p:sldId id="278" r:id="rId18"/>
    <p:sldId id="271" r:id="rId19"/>
    <p:sldId id="272" r:id="rId20"/>
    <p:sldId id="273" r:id="rId21"/>
    <p:sldId id="274" r:id="rId22"/>
    <p:sldId id="275" r:id="rId23"/>
    <p:sldId id="279" r:id="rId24"/>
    <p:sldId id="280" r:id="rId25"/>
    <p:sldId id="281" r:id="rId26"/>
    <p:sldId id="265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35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049D6-8CFA-4F34-878E-C5EC314C40CD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499BF-D7CE-4A55-8349-76144FED878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499BF-D7CE-4A55-8349-76144FED878A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C97D1-4845-4FE2-A6A1-B58278E8AF83}" type="datetimeFigureOut">
              <a:rPr lang="en-US" smtClean="0"/>
              <a:pPr/>
              <a:t>5/10/2012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69464-6105-4FB1-AEF2-B061D069D94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MTH108 Business Math I</a:t>
            </a:r>
            <a:endParaRPr lang="en-GB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3</a:t>
            </a:r>
            <a:endParaRPr lang="en-GB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31910"/>
          </a:xfrm>
        </p:spPr>
        <p:txBody>
          <a:bodyPr/>
          <a:lstStyle/>
          <a:p>
            <a:pPr algn="l"/>
            <a:r>
              <a:rPr lang="en-GB" sz="3600" b="1" u="sng" dirty="0" smtClean="0"/>
              <a:t>Review</a:t>
            </a:r>
            <a:endParaRPr lang="en-GB" b="1" u="sng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78634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Inequalities</a:t>
            </a:r>
          </a:p>
          <a:p>
            <a:r>
              <a:rPr lang="en-GB" sz="2800" dirty="0" smtClean="0"/>
              <a:t>Strict inequalities</a:t>
            </a:r>
          </a:p>
          <a:p>
            <a:r>
              <a:rPr lang="en-GB" sz="2800" dirty="0" smtClean="0"/>
              <a:t>Real line representation</a:t>
            </a:r>
          </a:p>
          <a:p>
            <a:r>
              <a:rPr lang="en-GB" sz="2800" dirty="0" smtClean="0"/>
              <a:t>Non-strict inequalities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Interval Notation</a:t>
            </a:r>
            <a:endParaRPr lang="en-GB" sz="2800" dirty="0" smtClean="0">
              <a:solidFill>
                <a:schemeClr val="tx2"/>
              </a:solidFill>
            </a:endParaRPr>
          </a:p>
          <a:p>
            <a:r>
              <a:rPr lang="en-GB" sz="2800" dirty="0" smtClean="0"/>
              <a:t>Interval</a:t>
            </a:r>
          </a:p>
          <a:p>
            <a:r>
              <a:rPr lang="en-GB" sz="2800" dirty="0" smtClean="0"/>
              <a:t>Types of intervals</a:t>
            </a:r>
          </a:p>
          <a:p>
            <a:r>
              <a:rPr lang="en-GB" sz="2800" dirty="0" smtClean="0"/>
              <a:t>Geometrical representation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/>
              <a:t>Review</a:t>
            </a:r>
            <a:r>
              <a:rPr lang="en-GB" sz="3600" dirty="0" smtClean="0"/>
              <a:t>(contd.)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Solving Inequalities</a:t>
            </a:r>
            <a:endParaRPr lang="en-GB" sz="3600" dirty="0" smtClean="0"/>
          </a:p>
          <a:p>
            <a:r>
              <a:rPr lang="en-GB" sz="2800" dirty="0" smtClean="0"/>
              <a:t>Rules</a:t>
            </a:r>
          </a:p>
          <a:p>
            <a:r>
              <a:rPr lang="en-GB" sz="2800" dirty="0" smtClean="0"/>
              <a:t>Inequalities of first degree</a:t>
            </a:r>
          </a:p>
          <a:p>
            <a:r>
              <a:rPr lang="en-GB" sz="2800" dirty="0" smtClean="0"/>
              <a:t>Inequalities of second degree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Applications of inequalities</a:t>
            </a:r>
            <a:endParaRPr lang="en-GB" sz="3600" dirty="0" smtClean="0">
              <a:solidFill>
                <a:schemeClr val="tx2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/>
              <a:t>Today’s Topics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Absolute value and its relationships</a:t>
            </a:r>
            <a:endParaRPr lang="en-GB" dirty="0" smtClean="0"/>
          </a:p>
          <a:p>
            <a:r>
              <a:rPr lang="en-GB" sz="2800" dirty="0" smtClean="0"/>
              <a:t>Absolute value</a:t>
            </a:r>
          </a:p>
          <a:p>
            <a:r>
              <a:rPr lang="en-GB" sz="2800" dirty="0" smtClean="0"/>
              <a:t>Properties</a:t>
            </a:r>
          </a:p>
          <a:p>
            <a:r>
              <a:rPr lang="en-GB" sz="2800" dirty="0" smtClean="0"/>
              <a:t>Solving equations and inequalities using absolute value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Rectangular coordinate system</a:t>
            </a:r>
          </a:p>
          <a:p>
            <a:r>
              <a:rPr lang="en-GB" sz="2800" dirty="0" smtClean="0"/>
              <a:t>Cartesian Plane</a:t>
            </a:r>
          </a:p>
          <a:p>
            <a:r>
              <a:rPr lang="en-GB" sz="2800" dirty="0" smtClean="0"/>
              <a:t>Mid point formula</a:t>
            </a:r>
          </a:p>
          <a:p>
            <a:r>
              <a:rPr lang="en-GB" sz="2800" dirty="0" smtClean="0"/>
              <a:t>Distance formula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/>
              <a:t>Absolute Value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800" dirty="0" smtClean="0"/>
              <a:t>The absolute value of a number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is its distance from zero on the real line and is denoted by |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|.</a:t>
            </a:r>
          </a:p>
          <a:p>
            <a:pPr>
              <a:buNone/>
            </a:pPr>
            <a:r>
              <a:rPr lang="en-GB" sz="2800" dirty="0" smtClean="0"/>
              <a:t>e.g. </a:t>
            </a:r>
            <a:r>
              <a:rPr lang="en-GB" sz="2800" dirty="0" smtClean="0">
                <a:latin typeface="MMa CenturyB" pitchFamily="18" charset="0"/>
              </a:rPr>
              <a:t>x </a:t>
            </a:r>
            <a:r>
              <a:rPr lang="en-GB" sz="2800" dirty="0" smtClean="0"/>
              <a:t>= 3, then |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|=|3|= 3.</a:t>
            </a:r>
          </a:p>
          <a:p>
            <a:pPr>
              <a:buNone/>
            </a:pPr>
            <a:r>
              <a:rPr lang="en-GB" sz="2800" dirty="0" smtClean="0"/>
              <a:t>Geom. rep.</a:t>
            </a:r>
          </a:p>
          <a:p>
            <a:pPr>
              <a:buNone/>
            </a:pPr>
            <a:r>
              <a:rPr lang="en-GB" dirty="0" smtClean="0"/>
              <a:t> 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 smtClean="0">
              <a:latin typeface="MMa CenturyB" pitchFamily="18" charset="0"/>
            </a:endParaRPr>
          </a:p>
          <a:p>
            <a:pPr>
              <a:buNone/>
            </a:pPr>
            <a:r>
              <a:rPr lang="en-GB" dirty="0" smtClean="0">
                <a:latin typeface="MMa CenturyB" pitchFamily="18" charset="0"/>
              </a:rPr>
              <a:t>x </a:t>
            </a:r>
            <a:r>
              <a:rPr lang="en-GB" dirty="0" smtClean="0"/>
              <a:t>= -3, then |</a:t>
            </a:r>
            <a:r>
              <a:rPr lang="en-GB" dirty="0" smtClean="0">
                <a:latin typeface="MMa CenturyB" pitchFamily="18" charset="0"/>
              </a:rPr>
              <a:t>x</a:t>
            </a:r>
            <a:r>
              <a:rPr lang="en-GB" dirty="0" smtClean="0"/>
              <a:t>|=|-3|= -(-3) = 3.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483245"/>
          </a:xfrm>
        </p:spPr>
        <p:txBody>
          <a:bodyPr/>
          <a:lstStyle/>
          <a:p>
            <a:r>
              <a:rPr lang="en-GB" u="sng" dirty="0" smtClean="0"/>
              <a:t>Observations:</a:t>
            </a:r>
          </a:p>
          <a:p>
            <a:pPr>
              <a:buNone/>
            </a:pPr>
            <a:r>
              <a:rPr lang="en-GB" sz="2800" dirty="0" smtClean="0"/>
              <a:t>|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| ≥ 0. e.g. </a:t>
            </a:r>
            <a:r>
              <a:rPr lang="en-GB" sz="2800" dirty="0" smtClean="0">
                <a:latin typeface="MMa CenturyB" pitchFamily="18" charset="0"/>
              </a:rPr>
              <a:t>x </a:t>
            </a:r>
            <a:r>
              <a:rPr lang="en-GB" sz="2800" dirty="0" smtClean="0"/>
              <a:t>= 0, 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/>
              <a:t>| = |0| = 0.</a:t>
            </a:r>
          </a:p>
          <a:p>
            <a:pPr>
              <a:buNone/>
            </a:pPr>
            <a:r>
              <a:rPr lang="en-GB" sz="2800" dirty="0" smtClean="0"/>
              <a:t>If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&gt; 0, then 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/>
              <a:t>| = </a:t>
            </a:r>
            <a:r>
              <a:rPr lang="en-GB" sz="2800" dirty="0" smtClean="0">
                <a:latin typeface="MMa CenturyB" pitchFamily="18" charset="0"/>
              </a:rPr>
              <a:t>x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If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&lt; 0, then 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/>
              <a:t>| = -</a:t>
            </a:r>
            <a:r>
              <a:rPr lang="en-GB" sz="2800" dirty="0" smtClean="0">
                <a:latin typeface="MMa CenturyB" pitchFamily="18" charset="0"/>
              </a:rPr>
              <a:t> x.</a:t>
            </a:r>
          </a:p>
          <a:p>
            <a:pPr>
              <a:buNone/>
            </a:pPr>
            <a:r>
              <a:rPr lang="en-GB" u="sng" dirty="0" smtClean="0">
                <a:solidFill>
                  <a:schemeClr val="tx2"/>
                </a:solidFill>
              </a:rPr>
              <a:t>Definition:</a:t>
            </a:r>
            <a:r>
              <a:rPr lang="en-GB" sz="2800" dirty="0" smtClean="0"/>
              <a:t> </a:t>
            </a:r>
          </a:p>
          <a:p>
            <a:pPr>
              <a:buNone/>
            </a:pPr>
            <a:r>
              <a:rPr lang="en-GB" sz="2800" dirty="0" smtClean="0"/>
              <a:t>The </a:t>
            </a:r>
            <a:r>
              <a:rPr lang="en-GB" sz="2800" i="1" dirty="0" smtClean="0">
                <a:solidFill>
                  <a:schemeClr val="tx2"/>
                </a:solidFill>
              </a:rPr>
              <a:t>absolute value</a:t>
            </a:r>
            <a:r>
              <a:rPr lang="en-GB" sz="2800" dirty="0" smtClean="0"/>
              <a:t> of a real number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, written as 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/>
              <a:t>|, is defined as </a:t>
            </a:r>
          </a:p>
          <a:p>
            <a:pPr>
              <a:buNone/>
            </a:pPr>
            <a:r>
              <a:rPr lang="en-GB" sz="2800" i="1" dirty="0">
                <a:solidFill>
                  <a:schemeClr val="tx2"/>
                </a:solidFill>
              </a:rPr>
              <a:t> </a:t>
            </a:r>
            <a:r>
              <a:rPr lang="en-GB" sz="2800" i="1" dirty="0" smtClean="0">
                <a:solidFill>
                  <a:schemeClr val="tx2"/>
                </a:solidFill>
              </a:rPr>
              <a:t>                              </a:t>
            </a:r>
            <a:r>
              <a:rPr lang="en-GB" sz="2800" dirty="0" smtClean="0"/>
              <a:t>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/>
              <a:t>|=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e.g. </a:t>
            </a:r>
          </a:p>
          <a:p>
            <a:pPr algn="ctr">
              <a:buNone/>
            </a:pPr>
            <a:endParaRPr lang="en-GB" sz="2800" i="1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Some Properties of Absolute Values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u="sng" dirty="0" smtClean="0">
                <a:solidFill>
                  <a:schemeClr val="tx2"/>
                </a:solidFill>
              </a:rPr>
              <a:t>Property 1</a:t>
            </a:r>
            <a:r>
              <a:rPr lang="en-GB" sz="2800" dirty="0" smtClean="0">
                <a:solidFill>
                  <a:schemeClr val="tx2"/>
                </a:solidFill>
              </a:rPr>
              <a:t>		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| ≥ 0</a:t>
            </a:r>
          </a:p>
          <a:p>
            <a:pPr>
              <a:buNone/>
            </a:pPr>
            <a:r>
              <a:rPr lang="en-GB" sz="2800" dirty="0" smtClean="0"/>
              <a:t>                         |-5| = 5 ≥ 0, |0| = 0 ≥ 0</a:t>
            </a:r>
          </a:p>
          <a:p>
            <a:pPr>
              <a:buNone/>
            </a:pPr>
            <a:endParaRPr lang="en-GB" sz="2800" dirty="0" smtClean="0"/>
          </a:p>
          <a:p>
            <a:r>
              <a:rPr lang="en-GB" u="sng" dirty="0" smtClean="0">
                <a:solidFill>
                  <a:schemeClr val="tx2"/>
                </a:solidFill>
              </a:rPr>
              <a:t>Property 2</a:t>
            </a:r>
            <a:r>
              <a:rPr lang="en-GB" sz="2800" dirty="0" smtClean="0">
                <a:solidFill>
                  <a:schemeClr val="tx2"/>
                </a:solidFill>
              </a:rPr>
              <a:t>		|-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| = 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|</a:t>
            </a:r>
          </a:p>
          <a:p>
            <a:pPr>
              <a:buNone/>
            </a:pPr>
            <a:r>
              <a:rPr lang="en-GB" sz="2800" dirty="0" smtClean="0"/>
              <a:t>                         |-4| = |4|= 4</a:t>
            </a:r>
          </a:p>
          <a:p>
            <a:pPr>
              <a:buNone/>
            </a:pPr>
            <a:endParaRPr lang="en-GB" sz="2800" dirty="0" smtClean="0"/>
          </a:p>
          <a:p>
            <a:r>
              <a:rPr lang="en-GB" u="sng" dirty="0" smtClean="0">
                <a:solidFill>
                  <a:schemeClr val="tx2"/>
                </a:solidFill>
              </a:rPr>
              <a:t>Property 3</a:t>
            </a:r>
            <a:r>
              <a:rPr lang="en-GB" sz="2800" dirty="0" smtClean="0">
                <a:solidFill>
                  <a:schemeClr val="tx2"/>
                </a:solidFill>
              </a:rPr>
              <a:t>		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-</a:t>
            </a:r>
            <a:r>
              <a:rPr lang="en-GB" sz="2800" dirty="0" smtClean="0">
                <a:latin typeface="MMa CenturyB" pitchFamily="18" charset="0"/>
              </a:rPr>
              <a:t> y</a:t>
            </a:r>
            <a:r>
              <a:rPr lang="en-GB" sz="2800" dirty="0" smtClean="0">
                <a:solidFill>
                  <a:schemeClr val="tx2"/>
                </a:solidFill>
              </a:rPr>
              <a:t>|=|</a:t>
            </a:r>
            <a:r>
              <a:rPr lang="en-GB" sz="2800" dirty="0" smtClean="0">
                <a:latin typeface="MMa CenturyB" pitchFamily="18" charset="0"/>
              </a:rPr>
              <a:t> y</a:t>
            </a:r>
            <a:r>
              <a:rPr lang="en-GB" sz="2800" dirty="0" smtClean="0">
                <a:solidFill>
                  <a:schemeClr val="tx2"/>
                </a:solidFill>
              </a:rPr>
              <a:t>-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|</a:t>
            </a:r>
          </a:p>
          <a:p>
            <a:pPr>
              <a:buNone/>
            </a:pPr>
            <a:r>
              <a:rPr lang="en-GB" sz="2800" dirty="0" smtClean="0">
                <a:solidFill>
                  <a:schemeClr val="tx2"/>
                </a:solidFill>
              </a:rPr>
              <a:t>                           </a:t>
            </a:r>
            <a:r>
              <a:rPr lang="en-GB" sz="2800" dirty="0" smtClean="0"/>
              <a:t>|12- 7|= 5, |7-12|= |-5| = -(-5) = 5</a:t>
            </a:r>
            <a:endParaRPr lang="en-GB" sz="2800" u="sng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 smtClean="0"/>
              <a:t>Properties</a:t>
            </a:r>
            <a:r>
              <a:rPr lang="en-GB" sz="3600" dirty="0" smtClean="0"/>
              <a:t> (contd.)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143536"/>
          </a:xfrm>
        </p:spPr>
        <p:txBody>
          <a:bodyPr>
            <a:normAutofit/>
          </a:bodyPr>
          <a:lstStyle/>
          <a:p>
            <a:r>
              <a:rPr lang="en-GB" u="sng" dirty="0" smtClean="0">
                <a:solidFill>
                  <a:schemeClr val="tx2"/>
                </a:solidFill>
              </a:rPr>
              <a:t>Property 4</a:t>
            </a:r>
            <a:r>
              <a:rPr lang="en-GB" dirty="0" smtClean="0">
                <a:solidFill>
                  <a:schemeClr val="tx2"/>
                </a:solidFill>
              </a:rPr>
              <a:t> 	</a:t>
            </a: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 x y</a:t>
            </a:r>
            <a:r>
              <a:rPr lang="en-GB" sz="2800" dirty="0" smtClean="0">
                <a:solidFill>
                  <a:schemeClr val="tx2"/>
                </a:solidFill>
              </a:rPr>
              <a:t>|=|</a:t>
            </a:r>
            <a:r>
              <a:rPr lang="en-GB" sz="2800" dirty="0" smtClean="0">
                <a:latin typeface="MMa CenturyB" pitchFamily="18" charset="0"/>
              </a:rPr>
              <a:t> y x</a:t>
            </a:r>
            <a:r>
              <a:rPr lang="en-GB" sz="2800" dirty="0" smtClean="0">
                <a:solidFill>
                  <a:schemeClr val="tx2"/>
                </a:solidFill>
              </a:rPr>
              <a:t> |=|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||</a:t>
            </a:r>
            <a:r>
              <a:rPr lang="en-GB" sz="2800" dirty="0" smtClean="0">
                <a:latin typeface="MMa CenturyB" pitchFamily="18" charset="0"/>
              </a:rPr>
              <a:t> y</a:t>
            </a:r>
            <a:r>
              <a:rPr lang="en-GB" sz="2800" dirty="0" smtClean="0">
                <a:solidFill>
                  <a:schemeClr val="tx2"/>
                </a:solidFill>
              </a:rPr>
              <a:t>|</a:t>
            </a:r>
            <a:endParaRPr lang="en-GB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en-GB" dirty="0" smtClean="0"/>
              <a:t>            </a:t>
            </a:r>
            <a:r>
              <a:rPr lang="en-GB" sz="2800" dirty="0" smtClean="0"/>
              <a:t>|3(-5)| = |3||-5|= 3 (-(-5)) = (3)(5)=15</a:t>
            </a:r>
          </a:p>
          <a:p>
            <a:pPr algn="ctr">
              <a:buNone/>
            </a:pPr>
            <a:r>
              <a:rPr lang="en-GB" sz="2800" dirty="0"/>
              <a:t> </a:t>
            </a:r>
            <a:r>
              <a:rPr lang="en-GB" sz="2800" dirty="0" smtClean="0"/>
              <a:t>              |(-5)3|=|-5||3|=-(-5) 3= (5)(3) = 15</a:t>
            </a:r>
          </a:p>
          <a:p>
            <a:pPr>
              <a:buNone/>
            </a:pPr>
            <a:endParaRPr lang="en-GB" sz="2800" dirty="0" smtClean="0"/>
          </a:p>
          <a:p>
            <a:r>
              <a:rPr lang="en-GB" u="sng" dirty="0" smtClean="0">
                <a:solidFill>
                  <a:schemeClr val="tx2"/>
                </a:solidFill>
              </a:rPr>
              <a:t>Property 5</a:t>
            </a:r>
            <a:r>
              <a:rPr lang="en-GB" dirty="0" smtClean="0">
                <a:solidFill>
                  <a:schemeClr val="tx2"/>
                </a:solidFill>
              </a:rPr>
              <a:t> 	</a:t>
            </a: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/</a:t>
            </a:r>
            <a:r>
              <a:rPr lang="en-GB" sz="2800" dirty="0" smtClean="0">
                <a:latin typeface="MMa CenturyB" pitchFamily="18" charset="0"/>
              </a:rPr>
              <a:t> y</a:t>
            </a:r>
            <a:r>
              <a:rPr lang="en-GB" sz="2800" dirty="0" smtClean="0">
                <a:solidFill>
                  <a:schemeClr val="tx2"/>
                </a:solidFill>
              </a:rPr>
              <a:t>|=|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|/|</a:t>
            </a:r>
            <a:r>
              <a:rPr lang="en-GB" sz="2800" dirty="0" smtClean="0">
                <a:latin typeface="MMa CenturyB" pitchFamily="18" charset="0"/>
              </a:rPr>
              <a:t> y</a:t>
            </a:r>
            <a:r>
              <a:rPr lang="en-GB" sz="2800" dirty="0" smtClean="0">
                <a:solidFill>
                  <a:schemeClr val="tx2"/>
                </a:solidFill>
              </a:rPr>
              <a:t>|</a:t>
            </a:r>
          </a:p>
          <a:p>
            <a:pPr algn="ctr">
              <a:buNone/>
            </a:pPr>
            <a:r>
              <a:rPr lang="en-GB" sz="2800" dirty="0" smtClean="0">
                <a:solidFill>
                  <a:schemeClr val="tx2"/>
                </a:solidFill>
              </a:rPr>
              <a:t>                </a:t>
            </a:r>
            <a:r>
              <a:rPr lang="en-GB" sz="2800" dirty="0" smtClean="0"/>
              <a:t>|-10/3|= -3.33, |-10|/|3|=10/3=3.33</a:t>
            </a:r>
          </a:p>
          <a:p>
            <a:pPr>
              <a:buNone/>
            </a:pPr>
            <a:endParaRPr lang="en-GB" sz="2800" dirty="0" smtClean="0"/>
          </a:p>
          <a:p>
            <a:r>
              <a:rPr lang="en-GB" u="sng" dirty="0" smtClean="0">
                <a:solidFill>
                  <a:schemeClr val="tx2"/>
                </a:solidFill>
              </a:rPr>
              <a:t>Property </a:t>
            </a:r>
            <a:r>
              <a:rPr lang="en-GB" dirty="0" smtClean="0">
                <a:solidFill>
                  <a:schemeClr val="tx2"/>
                </a:solidFill>
              </a:rPr>
              <a:t>6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dirty="0" smtClean="0">
                <a:solidFill>
                  <a:schemeClr val="tx2"/>
                </a:solidFill>
              </a:rPr>
              <a:t>	-|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solidFill>
                  <a:schemeClr val="tx2"/>
                </a:solidFill>
              </a:rPr>
              <a:t>≤</a:t>
            </a:r>
            <a:r>
              <a:rPr lang="en-GB" sz="2800" dirty="0" smtClean="0"/>
              <a:t>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</a:t>
            </a:r>
            <a:r>
              <a:rPr lang="en-GB" sz="2800" dirty="0" smtClean="0">
                <a:solidFill>
                  <a:schemeClr val="tx2"/>
                </a:solidFill>
              </a:rPr>
              <a:t>≤</a:t>
            </a:r>
            <a:r>
              <a:rPr lang="en-GB" sz="2800" dirty="0" smtClean="0"/>
              <a:t> </a:t>
            </a: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|</a:t>
            </a:r>
          </a:p>
          <a:p>
            <a:pPr>
              <a:buNone/>
            </a:pPr>
            <a:r>
              <a:rPr lang="en-GB" sz="2800" dirty="0"/>
              <a:t> </a:t>
            </a:r>
            <a:r>
              <a:rPr lang="en-GB" sz="2800" dirty="0" smtClean="0"/>
              <a:t>                        -|2| ≤ 2 ≤ |2|      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Solving Absolute Value Equations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>
                <a:solidFill>
                  <a:schemeClr val="tx2"/>
                </a:solidFill>
              </a:rPr>
              <a:t>|=4</a:t>
            </a:r>
          </a:p>
          <a:p>
            <a:pPr marL="514350" indent="-514350">
              <a:buNone/>
            </a:pPr>
            <a:r>
              <a:rPr lang="en-GB" sz="2800" dirty="0" smtClean="0"/>
              <a:t>Using the definition of absolute value,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must be equal to either 4 or -4, thus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= ± 4.</a:t>
            </a:r>
          </a:p>
          <a:p>
            <a:pPr marL="514350" indent="-514350">
              <a:buFont typeface="+mj-lt"/>
              <a:buAutoNum type="arabicParenR" startAt="2"/>
            </a:pP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 x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-5</a:t>
            </a:r>
            <a:r>
              <a:rPr lang="en-GB" sz="2800" dirty="0" smtClean="0">
                <a:solidFill>
                  <a:schemeClr val="tx2"/>
                </a:solidFill>
              </a:rPr>
              <a:t>|=2</a:t>
            </a:r>
          </a:p>
          <a:p>
            <a:pPr marL="514350" indent="-514350">
              <a:buNone/>
            </a:pPr>
            <a:r>
              <a:rPr lang="en-GB" sz="2800" dirty="0" smtClean="0"/>
              <a:t>Using the definition of absolute value, we know that </a:t>
            </a:r>
          </a:p>
          <a:p>
            <a:pPr marL="514350" indent="-514350" algn="ctr">
              <a:buNone/>
            </a:pPr>
            <a:r>
              <a:rPr lang="en-GB" sz="2800" dirty="0" smtClean="0">
                <a:latin typeface="MMa CenturyB" pitchFamily="18" charset="0"/>
              </a:rPr>
              <a:t>x </a:t>
            </a:r>
            <a:r>
              <a:rPr lang="en-GB" sz="2800" dirty="0" smtClean="0"/>
              <a:t>-5= ± 2.</a:t>
            </a:r>
          </a:p>
          <a:p>
            <a:pPr marL="514350" indent="-514350">
              <a:buNone/>
            </a:pPr>
            <a:r>
              <a:rPr lang="en-GB" sz="2800" dirty="0" smtClean="0"/>
              <a:t>This gives, either </a:t>
            </a:r>
            <a:r>
              <a:rPr lang="en-GB" sz="2800" dirty="0" smtClean="0">
                <a:latin typeface="MMa CenturyB" pitchFamily="18" charset="0"/>
              </a:rPr>
              <a:t>x </a:t>
            </a:r>
            <a:r>
              <a:rPr lang="en-GB" sz="2800" dirty="0" smtClean="0"/>
              <a:t>-5=  2  or 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/>
              <a:t>-5= -2.</a:t>
            </a:r>
          </a:p>
          <a:p>
            <a:pPr marL="514350" indent="-514350">
              <a:buNone/>
            </a:pPr>
            <a:r>
              <a:rPr lang="en-GB" sz="2800" dirty="0" smtClean="0"/>
              <a:t>Solving,                 </a:t>
            </a:r>
            <a:r>
              <a:rPr lang="en-GB" sz="2800" dirty="0" smtClean="0">
                <a:latin typeface="MMa CenturyB" pitchFamily="18" charset="0"/>
              </a:rPr>
              <a:t>x </a:t>
            </a:r>
            <a:r>
              <a:rPr lang="en-GB" sz="2800" dirty="0" smtClean="0"/>
              <a:t>= 7       or  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= 3</a:t>
            </a:r>
          </a:p>
          <a:p>
            <a:pPr marL="514350" indent="-514350">
              <a:buNone/>
            </a:pPr>
            <a:r>
              <a:rPr lang="en-GB" sz="2800" dirty="0" smtClean="0"/>
              <a:t>Checking,             |7-5|=2,       |3-5|=|-2|=2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Examples</a:t>
            </a:r>
            <a:r>
              <a:rPr lang="en-GB" sz="3600" dirty="0" smtClean="0"/>
              <a:t> (contd.)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 startAt="3"/>
            </a:pP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/>
              <a:t>-4</a:t>
            </a:r>
            <a:r>
              <a:rPr lang="en-GB" sz="2800" dirty="0" smtClean="0">
                <a:solidFill>
                  <a:schemeClr val="tx2"/>
                </a:solidFill>
              </a:rPr>
              <a:t>|= -3</a:t>
            </a:r>
          </a:p>
          <a:p>
            <a:pPr marL="514350" indent="-514350" algn="just">
              <a:buNone/>
            </a:pPr>
            <a:r>
              <a:rPr lang="en-GB" sz="2800" dirty="0" smtClean="0"/>
              <a:t>The absolute value of a number is never negative, so the solution set is the empty set.</a:t>
            </a:r>
          </a:p>
          <a:p>
            <a:pPr marL="514350" indent="-514350" algn="just">
              <a:buFont typeface="+mj-lt"/>
              <a:buAutoNum type="arabicParenR" startAt="4"/>
            </a:pP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/>
              <a:t>10 - 2</a:t>
            </a:r>
            <a:r>
              <a:rPr lang="en-GB" sz="2800" dirty="0" smtClean="0">
                <a:latin typeface="MMa CenturyB" pitchFamily="18" charset="0"/>
              </a:rPr>
              <a:t>x </a:t>
            </a:r>
            <a:r>
              <a:rPr lang="en-GB" sz="2800" dirty="0" smtClean="0">
                <a:solidFill>
                  <a:schemeClr val="tx2"/>
                </a:solidFill>
              </a:rPr>
              <a:t>|=|</a:t>
            </a:r>
            <a:r>
              <a:rPr lang="en-GB" sz="2800" dirty="0" smtClean="0">
                <a:latin typeface="MMa CenturyB" pitchFamily="18" charset="0"/>
              </a:rPr>
              <a:t> x </a:t>
            </a:r>
            <a:r>
              <a:rPr lang="en-GB" sz="2800" dirty="0" smtClean="0"/>
              <a:t>+5</a:t>
            </a:r>
            <a:r>
              <a:rPr lang="en-GB" sz="2800" dirty="0" smtClean="0">
                <a:solidFill>
                  <a:schemeClr val="tx2"/>
                </a:solidFill>
              </a:rPr>
              <a:t>|</a:t>
            </a:r>
          </a:p>
          <a:p>
            <a:pPr marL="514350" indent="-514350" algn="just">
              <a:buNone/>
            </a:pPr>
            <a:r>
              <a:rPr lang="en-GB" sz="2800" dirty="0" smtClean="0"/>
              <a:t>Since (10-2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) and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+5) are of same absolute value, they are either equal to or of opposite sign. Thus, we have</a:t>
            </a:r>
          </a:p>
          <a:p>
            <a:pPr marL="514350" indent="-514350" algn="ctr">
              <a:buNone/>
            </a:pPr>
            <a:r>
              <a:rPr lang="en-GB" sz="2800" dirty="0" smtClean="0"/>
              <a:t>10-2</a:t>
            </a:r>
            <a:r>
              <a:rPr lang="en-GB" sz="2800" dirty="0" smtClean="0">
                <a:latin typeface="MMa CenturyB" pitchFamily="18" charset="0"/>
              </a:rPr>
              <a:t>x=</a:t>
            </a:r>
            <a:r>
              <a:rPr lang="en-GB" sz="2800" dirty="0" smtClean="0">
                <a:latin typeface="Calibri"/>
                <a:cs typeface="Calibri"/>
              </a:rPr>
              <a:t>±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latin typeface="Calibri"/>
                <a:cs typeface="Calibri"/>
              </a:rPr>
              <a:t>+5 </a:t>
            </a:r>
          </a:p>
          <a:p>
            <a:pPr marL="514350" indent="-514350" algn="ctr">
              <a:buNone/>
            </a:pPr>
            <a:r>
              <a:rPr lang="en-GB" sz="2800" dirty="0" smtClean="0">
                <a:latin typeface="Calibri"/>
                <a:cs typeface="Calibri"/>
              </a:rPr>
              <a:t>10-2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latin typeface="Calibri"/>
                <a:cs typeface="Calibri"/>
              </a:rPr>
              <a:t> =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latin typeface="Calibri"/>
                <a:cs typeface="Calibri"/>
              </a:rPr>
              <a:t>+5  or 10-2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latin typeface="Calibri"/>
                <a:cs typeface="Calibri"/>
              </a:rPr>
              <a:t> = -(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latin typeface="Calibri"/>
                <a:cs typeface="Calibri"/>
              </a:rPr>
              <a:t>+5)</a:t>
            </a:r>
            <a:endParaRPr lang="en-GB" sz="2800" dirty="0" smtClean="0"/>
          </a:p>
          <a:p>
            <a:pPr marL="514350" indent="-514350" algn="just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Examples</a:t>
            </a:r>
            <a:r>
              <a:rPr lang="en-GB" sz="3600" dirty="0" smtClean="0"/>
              <a:t> (contd.)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 startAt="4"/>
            </a:pPr>
            <a:endParaRPr lang="en-GB" dirty="0" smtClean="0">
              <a:solidFill>
                <a:schemeClr val="tx2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Examples</a:t>
            </a:r>
            <a:r>
              <a:rPr lang="en-GB" sz="3600" dirty="0" smtClean="0"/>
              <a:t> (contd.)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 startAt="4"/>
            </a:pPr>
            <a:endParaRPr lang="en-GB" dirty="0" smtClean="0">
              <a:solidFill>
                <a:schemeClr val="tx2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Examples</a:t>
            </a:r>
            <a:r>
              <a:rPr lang="en-GB" sz="3600" dirty="0" smtClean="0"/>
              <a:t> (contd.)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GB" sz="2800" u="sng" dirty="0"/>
              <a:t>C</a:t>
            </a:r>
            <a:r>
              <a:rPr lang="en-GB" sz="2800" u="sng" dirty="0" smtClean="0"/>
              <a:t>hecking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Solving Absolute Value Inequalities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solidFill>
                  <a:schemeClr val="tx2"/>
                </a:solidFill>
              </a:rPr>
              <a:t>| &lt; 4</a:t>
            </a:r>
          </a:p>
          <a:p>
            <a:pPr marL="514350" indent="-514350">
              <a:buNone/>
            </a:pPr>
            <a:r>
              <a:rPr lang="en-GB" sz="2800" dirty="0" smtClean="0"/>
              <a:t>Since |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| denotes the distance of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from zero, this means that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is 4 units from zero. We see from the real number line that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must lie between -4 and 4. Thus, the values of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satisfying the above inequality is the interval</a:t>
            </a:r>
          </a:p>
          <a:p>
            <a:pPr marL="514350" indent="-514350">
              <a:buNone/>
            </a:pPr>
            <a:r>
              <a:rPr lang="en-GB" sz="2800" dirty="0"/>
              <a:t> 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Examples</a:t>
            </a:r>
            <a:r>
              <a:rPr lang="en-GB" sz="3600" dirty="0" smtClean="0"/>
              <a:t> (contd.)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solidFill>
                  <a:schemeClr val="tx2"/>
                </a:solidFill>
              </a:rPr>
              <a:t>| ≥ 2</a:t>
            </a: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Since distance of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from zero is 2 units or more, we have </a:t>
            </a:r>
            <a:r>
              <a:rPr lang="en-GB" sz="2800" dirty="0" smtClean="0">
                <a:latin typeface="Calibri"/>
                <a:cs typeface="Calibri"/>
              </a:rPr>
              <a:t>±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latin typeface="Calibri"/>
                <a:cs typeface="Calibri"/>
              </a:rPr>
              <a:t> ≥ 2.</a:t>
            </a:r>
          </a:p>
          <a:p>
            <a:pPr marL="514350" indent="-514350">
              <a:buNone/>
            </a:pPr>
            <a:r>
              <a:rPr lang="en-GB" sz="2800" dirty="0">
                <a:latin typeface="Calibri"/>
                <a:cs typeface="Calibri"/>
              </a:rPr>
              <a:t> </a:t>
            </a:r>
            <a:r>
              <a:rPr lang="en-GB" sz="2800" dirty="0" smtClean="0">
                <a:latin typeface="Calibri"/>
                <a:cs typeface="Calibri"/>
              </a:rPr>
              <a:t>   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latin typeface="Calibri"/>
                <a:cs typeface="Calibri"/>
              </a:rPr>
              <a:t> ≥ 2 or –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latin typeface="Calibri"/>
                <a:cs typeface="Calibri"/>
              </a:rPr>
              <a:t> ≥ 2</a:t>
            </a:r>
          </a:p>
          <a:p>
            <a:pPr marL="514350" indent="-514350">
              <a:buNone/>
            </a:pPr>
            <a:r>
              <a:rPr lang="en-GB" sz="2800" dirty="0" smtClean="0"/>
              <a:t>                     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≤ -2 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Values of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satisfying the inequality are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Examples</a:t>
            </a:r>
            <a:r>
              <a:rPr lang="en-GB" sz="3600" dirty="0" smtClean="0"/>
              <a:t> (contd.)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 startAt="3"/>
            </a:pP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solidFill>
                  <a:schemeClr val="tx2"/>
                </a:solidFill>
              </a:rPr>
              <a:t> - 2| </a:t>
            </a:r>
            <a:r>
              <a:rPr lang="en-GB" sz="2800" dirty="0">
                <a:solidFill>
                  <a:schemeClr val="tx2"/>
                </a:solidFill>
              </a:rPr>
              <a:t>&lt;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>
                <a:solidFill>
                  <a:schemeClr val="tx2"/>
                </a:solidFill>
              </a:rPr>
              <a:t>4</a:t>
            </a:r>
            <a:endParaRPr lang="en-GB" sz="2800" dirty="0" smtClean="0">
              <a:solidFill>
                <a:schemeClr val="tx2"/>
              </a:solidFill>
            </a:endParaRPr>
          </a:p>
          <a:p>
            <a:pPr marL="514350" indent="-514350">
              <a:buNone/>
            </a:pPr>
            <a:r>
              <a:rPr lang="en-GB" sz="2800" dirty="0" smtClean="0"/>
              <a:t>We are seeking values of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such that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-2) is less than 4 units from zero. Thus,</a:t>
            </a:r>
          </a:p>
          <a:p>
            <a:pPr marL="514350" indent="-514350" algn="ctr">
              <a:buNone/>
            </a:pPr>
            <a:r>
              <a:rPr lang="en-GB" sz="2800" dirty="0" smtClean="0"/>
              <a:t>-4 </a:t>
            </a:r>
            <a:r>
              <a:rPr lang="en-GB" sz="2800" dirty="0"/>
              <a:t>&lt;</a:t>
            </a:r>
            <a:r>
              <a:rPr lang="en-GB" sz="2800" dirty="0" smtClean="0"/>
              <a:t>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-2 </a:t>
            </a:r>
            <a:r>
              <a:rPr lang="en-GB" sz="2800" dirty="0"/>
              <a:t>&lt;</a:t>
            </a:r>
            <a:r>
              <a:rPr lang="en-GB" sz="2800" dirty="0" smtClean="0"/>
              <a:t> </a:t>
            </a:r>
            <a:r>
              <a:rPr lang="en-GB" sz="2800" dirty="0"/>
              <a:t>4</a:t>
            </a:r>
            <a:r>
              <a:rPr lang="en-GB" sz="2800" dirty="0" smtClean="0"/>
              <a:t>                   double inequality</a:t>
            </a:r>
          </a:p>
          <a:p>
            <a:pPr marL="514350" indent="-514350">
              <a:buNone/>
            </a:pPr>
            <a:r>
              <a:rPr lang="en-GB" sz="2800" dirty="0" smtClean="0"/>
              <a:t>      -4+2 </a:t>
            </a:r>
            <a:r>
              <a:rPr lang="en-GB" sz="2800" dirty="0"/>
              <a:t>&lt;</a:t>
            </a:r>
            <a:r>
              <a:rPr lang="en-GB" sz="2800" dirty="0" smtClean="0"/>
              <a:t>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-2+2 </a:t>
            </a:r>
            <a:r>
              <a:rPr lang="en-GB" sz="2800" dirty="0"/>
              <a:t>&lt;</a:t>
            </a:r>
            <a:r>
              <a:rPr lang="en-GB" sz="2800" dirty="0" smtClean="0"/>
              <a:t> 4+2     </a:t>
            </a:r>
          </a:p>
          <a:p>
            <a:pPr marL="514350" indent="-514350">
              <a:buNone/>
            </a:pPr>
            <a:r>
              <a:rPr lang="en-GB" sz="2800" dirty="0" smtClean="0"/>
              <a:t>           -2 &lt;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&lt; 6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Interval of solution is: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Examples</a:t>
            </a:r>
            <a:r>
              <a:rPr lang="en-GB" sz="3600" dirty="0" smtClean="0"/>
              <a:t> (contd.)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4"/>
            </a:pPr>
            <a:r>
              <a:rPr lang="en-GB" sz="2800" dirty="0" smtClean="0">
                <a:solidFill>
                  <a:schemeClr val="tx2"/>
                </a:solidFill>
              </a:rPr>
              <a:t>|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>
                <a:solidFill>
                  <a:schemeClr val="tx2"/>
                </a:solidFill>
              </a:rPr>
              <a:t>-4|&gt; 6</a:t>
            </a:r>
          </a:p>
          <a:p>
            <a:pPr marL="514350" indent="-514350">
              <a:buNone/>
            </a:pP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-4 &gt; 6  or –(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-4) &gt;6</a:t>
            </a:r>
          </a:p>
          <a:p>
            <a:pPr marL="514350" indent="-514350">
              <a:buNone/>
            </a:pP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&gt; 10    or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-4 &lt; -6</a:t>
            </a:r>
          </a:p>
          <a:p>
            <a:pPr marL="514350" indent="-514350">
              <a:buNone/>
            </a:pPr>
            <a:r>
              <a:rPr lang="en-GB" sz="2800" dirty="0"/>
              <a:t> </a:t>
            </a:r>
            <a:r>
              <a:rPr lang="en-GB" sz="2800" dirty="0" smtClean="0"/>
              <a:t>                  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&lt; -2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r>
              <a:rPr lang="en-GB" sz="2800" dirty="0" smtClean="0"/>
              <a:t>Interval of solution: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Rectangular Coordinate System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Throughout we will use the visual model in the form of graphical representation to understand the mathematical concepts. For this, we need to discuss the rectangular coordinate systems.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The Cartesian Plane</a:t>
            </a:r>
            <a:endParaRPr lang="en-GB" sz="2800" dirty="0" smtClean="0"/>
          </a:p>
          <a:p>
            <a:r>
              <a:rPr lang="en-GB" sz="2800" dirty="0" smtClean="0"/>
              <a:t>Consider a plane onto which are drawn a horizontal line and a vertical line. </a:t>
            </a:r>
          </a:p>
          <a:p>
            <a:r>
              <a:rPr lang="en-GB" sz="2800" dirty="0" smtClean="0"/>
              <a:t>These two lines are real number lines, which intersect at their respective zero points.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 horizontal line is called </a:t>
            </a:r>
          </a:p>
          <a:p>
            <a:pPr>
              <a:buNone/>
            </a:pPr>
            <a:r>
              <a:rPr lang="en-GB" sz="2800" dirty="0" smtClean="0"/>
              <a:t>the </a:t>
            </a:r>
            <a:r>
              <a:rPr lang="en-GB" sz="2800" i="1" dirty="0" smtClean="0">
                <a:solidFill>
                  <a:schemeClr val="tx2"/>
                </a:solidFill>
              </a:rPr>
              <a:t>horizontal axis.</a:t>
            </a:r>
            <a:r>
              <a:rPr lang="en-GB" sz="2800" dirty="0" smtClean="0"/>
              <a:t> It is </a:t>
            </a:r>
          </a:p>
          <a:p>
            <a:pPr>
              <a:buNone/>
            </a:pPr>
            <a:r>
              <a:rPr lang="en-GB" sz="2800" dirty="0" smtClean="0"/>
              <a:t>Commonly called as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i="1" dirty="0" smtClean="0">
                <a:solidFill>
                  <a:schemeClr val="tx2"/>
                </a:solidFill>
              </a:rPr>
              <a:t>-axis.</a:t>
            </a:r>
          </a:p>
          <a:p>
            <a:r>
              <a:rPr lang="en-GB" sz="2800" dirty="0" smtClean="0"/>
              <a:t> The vertical line is called </a:t>
            </a:r>
          </a:p>
          <a:p>
            <a:pPr>
              <a:buNone/>
            </a:pPr>
            <a:r>
              <a:rPr lang="en-GB" sz="2800" dirty="0" smtClean="0"/>
              <a:t>the </a:t>
            </a:r>
            <a:r>
              <a:rPr lang="en-GB" sz="2800" i="1" dirty="0" smtClean="0">
                <a:solidFill>
                  <a:schemeClr val="tx2"/>
                </a:solidFill>
              </a:rPr>
              <a:t>vertical axis.</a:t>
            </a:r>
            <a:r>
              <a:rPr lang="en-GB" sz="2800" dirty="0" smtClean="0"/>
              <a:t> It is </a:t>
            </a:r>
          </a:p>
          <a:p>
            <a:pPr>
              <a:buNone/>
            </a:pPr>
            <a:r>
              <a:rPr lang="en-GB" sz="2800" dirty="0" smtClean="0"/>
              <a:t>Commonly called as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i="1" dirty="0" smtClean="0">
                <a:solidFill>
                  <a:schemeClr val="tx2"/>
                </a:solidFill>
              </a:rPr>
              <a:t>-axis.</a:t>
            </a:r>
          </a:p>
          <a:p>
            <a:r>
              <a:rPr lang="en-GB" sz="2800" dirty="0" smtClean="0"/>
              <a:t>The two axes together </a:t>
            </a:r>
          </a:p>
          <a:p>
            <a:pPr>
              <a:buNone/>
            </a:pPr>
            <a:r>
              <a:rPr lang="en-GB" sz="2800" dirty="0" smtClean="0"/>
              <a:t>is referred to as </a:t>
            </a:r>
          </a:p>
          <a:p>
            <a:pPr>
              <a:buNone/>
            </a:pPr>
            <a:r>
              <a:rPr lang="en-GB" sz="2800" i="1" dirty="0" smtClean="0">
                <a:solidFill>
                  <a:schemeClr val="tx2"/>
                </a:solidFill>
              </a:rPr>
              <a:t>Coordinate axes.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 plane containing the coordinate axes is called a </a:t>
            </a:r>
            <a:r>
              <a:rPr lang="en-GB" sz="2800" i="1" dirty="0">
                <a:solidFill>
                  <a:schemeClr val="tx2"/>
                </a:solidFill>
              </a:rPr>
              <a:t>C</a:t>
            </a:r>
            <a:r>
              <a:rPr lang="en-GB" sz="2800" i="1" dirty="0" smtClean="0">
                <a:solidFill>
                  <a:schemeClr val="tx2"/>
                </a:solidFill>
              </a:rPr>
              <a:t>artesian plane</a:t>
            </a:r>
            <a:r>
              <a:rPr lang="en-GB" sz="2800" dirty="0" smtClean="0"/>
              <a:t> or </a:t>
            </a:r>
            <a:r>
              <a:rPr lang="en-GB" sz="2800" i="1" dirty="0" smtClean="0">
                <a:solidFill>
                  <a:schemeClr val="tx2"/>
                </a:solidFill>
              </a:rPr>
              <a:t>coordinate plane.</a:t>
            </a:r>
            <a:r>
              <a:rPr lang="en-GB" sz="2800" dirty="0" smtClean="0"/>
              <a:t> </a:t>
            </a:r>
          </a:p>
          <a:p>
            <a:r>
              <a:rPr lang="en-GB" sz="2800" dirty="0" smtClean="0"/>
              <a:t>The location of any point is specified by the </a:t>
            </a:r>
            <a:r>
              <a:rPr lang="en-GB" sz="2800" i="1" dirty="0" smtClean="0">
                <a:solidFill>
                  <a:schemeClr val="tx2"/>
                </a:solidFill>
              </a:rPr>
              <a:t>ordered pair</a:t>
            </a:r>
            <a:r>
              <a:rPr lang="en-GB" sz="2800" dirty="0" smtClean="0"/>
              <a:t> of values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,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 smtClean="0"/>
              <a:t>).</a:t>
            </a:r>
          </a:p>
          <a:p>
            <a:r>
              <a:rPr lang="en-GB" sz="2800" dirty="0" smtClean="0"/>
              <a:t>The first number is known as the </a:t>
            </a:r>
            <a:r>
              <a:rPr lang="en-GB" sz="2800" i="1" dirty="0" smtClean="0">
                <a:solidFill>
                  <a:schemeClr val="tx2"/>
                </a:solidFill>
              </a:rPr>
              <a:t>abscissa</a:t>
            </a:r>
            <a:r>
              <a:rPr lang="en-GB" sz="2800" dirty="0" smtClean="0"/>
              <a:t> or the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i="1" dirty="0" smtClean="0">
                <a:solidFill>
                  <a:schemeClr val="tx2"/>
                </a:solidFill>
              </a:rPr>
              <a:t>-coordinate.</a:t>
            </a:r>
            <a:r>
              <a:rPr lang="en-GB" sz="2800" dirty="0" smtClean="0"/>
              <a:t> The second number is called the </a:t>
            </a:r>
            <a:r>
              <a:rPr lang="en-GB" sz="2800" i="1" dirty="0" smtClean="0">
                <a:solidFill>
                  <a:schemeClr val="tx2"/>
                </a:solidFill>
              </a:rPr>
              <a:t>ordinate</a:t>
            </a:r>
            <a:r>
              <a:rPr lang="en-GB" sz="2800" dirty="0" smtClean="0"/>
              <a:t> or the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i="1" dirty="0" smtClean="0">
                <a:solidFill>
                  <a:schemeClr val="tx2"/>
                </a:solidFill>
              </a:rPr>
              <a:t>-coordinate.</a:t>
            </a:r>
          </a:p>
          <a:p>
            <a:r>
              <a:rPr lang="en-GB" sz="2800" dirty="0" smtClean="0"/>
              <a:t>The point of intersection of the two axes has coordinates (0,0) called the </a:t>
            </a:r>
            <a:r>
              <a:rPr lang="en-GB" sz="2800" i="1" dirty="0" smtClean="0">
                <a:solidFill>
                  <a:schemeClr val="tx2"/>
                </a:solidFill>
              </a:rPr>
              <a:t>origin.</a:t>
            </a:r>
          </a:p>
          <a:p>
            <a:r>
              <a:rPr lang="en-GB" sz="2800" dirty="0" smtClean="0"/>
              <a:t>The axes divide the coordinate plane into </a:t>
            </a:r>
            <a:r>
              <a:rPr lang="en-GB" sz="2800" i="1" dirty="0" smtClean="0">
                <a:solidFill>
                  <a:schemeClr val="tx2"/>
                </a:solidFill>
              </a:rPr>
              <a:t>quadrants.</a:t>
            </a:r>
            <a:endParaRPr lang="en-GB" sz="28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/>
              <a:t>E</a:t>
            </a:r>
            <a:r>
              <a:rPr lang="en-GB" sz="3600" u="sng" dirty="0" smtClean="0"/>
              <a:t>xamples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(2,3)</a:t>
            </a:r>
          </a:p>
          <a:p>
            <a:r>
              <a:rPr lang="en-GB" sz="2800" dirty="0" smtClean="0"/>
              <a:t>(3, -4)</a:t>
            </a:r>
          </a:p>
          <a:p>
            <a:r>
              <a:rPr lang="en-GB" sz="2800" dirty="0" smtClean="0"/>
              <a:t>(-1, 2)</a:t>
            </a:r>
          </a:p>
          <a:p>
            <a:r>
              <a:rPr lang="en-GB" sz="2800" dirty="0" smtClean="0"/>
              <a:t>(-3, -1)</a:t>
            </a:r>
          </a:p>
          <a:p>
            <a:r>
              <a:rPr lang="en-GB" sz="2800" dirty="0" smtClean="0"/>
              <a:t>(0, 4)</a:t>
            </a:r>
          </a:p>
          <a:p>
            <a:r>
              <a:rPr lang="en-GB" sz="2800" dirty="0" smtClean="0"/>
              <a:t>(5, 0)</a:t>
            </a:r>
          </a:p>
          <a:p>
            <a:r>
              <a:rPr lang="en-GB" sz="2800" dirty="0" smtClean="0"/>
              <a:t>(-2, 0)</a:t>
            </a:r>
          </a:p>
          <a:p>
            <a:r>
              <a:rPr lang="en-GB" sz="2800" smtClean="0"/>
              <a:t>(0, -2)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The Mid-Point formula</a:t>
            </a:r>
            <a:endParaRPr lang="en-GB" sz="4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PQ = line segment joining the </a:t>
            </a:r>
          </a:p>
          <a:p>
            <a:pPr>
              <a:buNone/>
            </a:pPr>
            <a:r>
              <a:rPr lang="en-GB" sz="2800" dirty="0" smtClean="0"/>
              <a:t>points P and Q, where </a:t>
            </a:r>
          </a:p>
          <a:p>
            <a:pPr>
              <a:buNone/>
            </a:pPr>
            <a:r>
              <a:rPr lang="en-GB" sz="2800" dirty="0" smtClean="0"/>
              <a:t>P and Q have coordinates</a:t>
            </a:r>
          </a:p>
          <a:p>
            <a:pPr>
              <a:buNone/>
            </a:pPr>
            <a:r>
              <a:rPr lang="en-GB" sz="2800" dirty="0" smtClean="0"/>
              <a:t>P =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>
                <a:ea typeface="Segoe UI Symbol" pitchFamily="34" charset="0"/>
              </a:rPr>
              <a:t>1</a:t>
            </a:r>
            <a:r>
              <a:rPr lang="en-GB" sz="2800" dirty="0" smtClean="0"/>
              <a:t> 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 ) and Q =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)</a:t>
            </a:r>
          </a:p>
          <a:p>
            <a:pPr>
              <a:buNone/>
            </a:pPr>
            <a:r>
              <a:rPr lang="en-GB" sz="2800" dirty="0" smtClean="0"/>
              <a:t>M= mid-point of line PQ</a:t>
            </a:r>
          </a:p>
          <a:p>
            <a:pPr>
              <a:buNone/>
            </a:pPr>
            <a:r>
              <a:rPr lang="en-GB" sz="2800" dirty="0" smtClean="0"/>
              <a:t>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) = ((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+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)/2, (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+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)/2)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baseline="-25000" dirty="0" smtClean="0"/>
          </a:p>
          <a:p>
            <a:pPr>
              <a:buNone/>
            </a:pPr>
            <a:endParaRPr lang="en-GB" sz="2800" i="1" baseline="-25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Examples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The midpoint M of the line segment connecting two points having coordinates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>
                <a:ea typeface="Segoe UI Symbol" pitchFamily="34" charset="0"/>
              </a:rPr>
              <a:t>1</a:t>
            </a:r>
            <a:r>
              <a:rPr lang="en-GB" sz="2800" dirty="0" smtClean="0"/>
              <a:t> 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 ) and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), respectively, has coordinates ((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+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)/2, (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+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)/2).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>
                <a:solidFill>
                  <a:schemeClr val="tx2"/>
                </a:solidFill>
              </a:rPr>
              <a:t>P = (-2, 6), Q = (1, -9)</a:t>
            </a:r>
          </a:p>
          <a:p>
            <a:pPr marL="514350" indent="-514350">
              <a:buNone/>
            </a:pPr>
            <a:r>
              <a:rPr lang="en-GB" sz="2800" dirty="0" smtClean="0"/>
              <a:t>M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= 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>
              <a:solidFill>
                <a:schemeClr val="tx2"/>
              </a:solidFill>
            </a:endParaRPr>
          </a:p>
          <a:p>
            <a:pPr marL="514350" indent="-514350">
              <a:buFont typeface="+mj-lt"/>
              <a:buAutoNum type="arabicParenR" startAt="2"/>
            </a:pPr>
            <a:r>
              <a:rPr lang="en-GB" sz="2800" dirty="0" smtClean="0">
                <a:solidFill>
                  <a:schemeClr val="tx2"/>
                </a:solidFill>
              </a:rPr>
              <a:t>L = (-3, 4), M = (5,0)</a:t>
            </a:r>
          </a:p>
          <a:p>
            <a:pPr marL="514350" indent="-514350">
              <a:buNone/>
            </a:pPr>
            <a:r>
              <a:rPr lang="en-GB" sz="2800" dirty="0" smtClean="0"/>
              <a:t>M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 = </a:t>
            </a:r>
            <a:endParaRPr lang="en-GB" sz="2800" dirty="0" smtClean="0">
              <a:solidFill>
                <a:schemeClr val="tx2"/>
              </a:solidFill>
            </a:endParaRPr>
          </a:p>
          <a:p>
            <a:pPr marL="514350" indent="-514350">
              <a:buNone/>
            </a:pPr>
            <a:endParaRPr lang="en-GB" sz="2800" dirty="0" smtClean="0">
              <a:solidFill>
                <a:schemeClr val="tx2"/>
              </a:solidFill>
            </a:endParaRPr>
          </a:p>
          <a:p>
            <a:pPr marL="514350" indent="-514350">
              <a:buNone/>
            </a:pPr>
            <a:r>
              <a:rPr lang="en-GB" sz="2800" dirty="0" smtClean="0">
                <a:solidFill>
                  <a:schemeClr val="tx2"/>
                </a:solidFill>
              </a:rPr>
              <a:t> </a:t>
            </a:r>
            <a:endParaRPr lang="en-GB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The Distance formula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Given two points A and B in the Cartesian plane with </a:t>
            </a:r>
          </a:p>
          <a:p>
            <a:pPr>
              <a:buNone/>
            </a:pPr>
            <a:r>
              <a:rPr lang="en-GB" sz="2800" dirty="0" smtClean="0"/>
              <a:t>coordinates A =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>
                <a:ea typeface="Segoe UI Symbol" pitchFamily="34" charset="0"/>
              </a:rPr>
              <a:t>1</a:t>
            </a:r>
            <a:r>
              <a:rPr lang="en-GB" sz="2800" dirty="0" smtClean="0"/>
              <a:t> 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 ) and B =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).</a:t>
            </a:r>
          </a:p>
          <a:p>
            <a:r>
              <a:rPr lang="en-GB" sz="2800" dirty="0" smtClean="0"/>
              <a:t>To find the distance between A and B, we use </a:t>
            </a:r>
          </a:p>
          <a:p>
            <a:pPr>
              <a:buNone/>
            </a:pPr>
            <a:r>
              <a:rPr lang="en-GB" sz="2800" dirty="0" smtClean="0"/>
              <a:t>the concept of Pythagorean theorem.</a:t>
            </a:r>
          </a:p>
          <a:p>
            <a:r>
              <a:rPr lang="en-GB" sz="2800" dirty="0" smtClean="0"/>
              <a:t>Recall the Pythagorean theorem:  </a:t>
            </a:r>
          </a:p>
          <a:p>
            <a:pPr>
              <a:buNone/>
            </a:pPr>
            <a:r>
              <a:rPr lang="en-GB" sz="2800" dirty="0" smtClean="0"/>
              <a:t>√(</a:t>
            </a:r>
            <a:r>
              <a:rPr lang="en-GB" sz="2800" dirty="0" smtClean="0">
                <a:latin typeface="MMa CenturyB" pitchFamily="18" charset="0"/>
              </a:rPr>
              <a:t>a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 +</a:t>
            </a:r>
            <a:r>
              <a:rPr lang="en-GB" sz="2800" dirty="0" smtClean="0">
                <a:latin typeface="MMa CenturyB" pitchFamily="18" charset="0"/>
              </a:rPr>
              <a:t>b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) = </a:t>
            </a:r>
            <a:r>
              <a:rPr lang="en-GB" sz="2800" dirty="0" smtClean="0">
                <a:latin typeface="MMa CenturyB" pitchFamily="18" charset="0"/>
              </a:rPr>
              <a:t>c</a:t>
            </a:r>
            <a:r>
              <a:rPr lang="en-GB" sz="2800" baseline="30000" dirty="0" smtClean="0"/>
              <a:t>2</a:t>
            </a:r>
            <a:endParaRPr lang="en-GB" sz="28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/>
              <a:t>(contd.)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Examples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Find the distance between the points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(4, -2) and (-3, 6).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2"/>
            </a:pPr>
            <a:r>
              <a:rPr lang="en-GB" sz="2800" dirty="0" smtClean="0"/>
              <a:t>(4, 6) and (0, 0).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Summary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Absolute value</a:t>
            </a:r>
          </a:p>
          <a:p>
            <a:r>
              <a:rPr lang="en-GB" sz="2800" dirty="0" smtClean="0"/>
              <a:t>Definition</a:t>
            </a:r>
          </a:p>
          <a:p>
            <a:r>
              <a:rPr lang="en-GB" sz="2800" dirty="0" smtClean="0"/>
              <a:t>Geometrical representation</a:t>
            </a:r>
          </a:p>
          <a:p>
            <a:r>
              <a:rPr lang="en-GB" sz="2800" dirty="0" smtClean="0"/>
              <a:t>Properties</a:t>
            </a:r>
          </a:p>
          <a:p>
            <a:r>
              <a:rPr lang="en-GB" sz="2800" dirty="0" smtClean="0"/>
              <a:t>Equations with absolute values</a:t>
            </a:r>
          </a:p>
          <a:p>
            <a:r>
              <a:rPr lang="en-GB" sz="2800" dirty="0" smtClean="0"/>
              <a:t>Inequalities with absolute values</a:t>
            </a:r>
          </a:p>
          <a:p>
            <a:endParaRPr lang="en-GB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Rectangular Coordinate Systems</a:t>
            </a:r>
          </a:p>
          <a:p>
            <a:r>
              <a:rPr lang="en-GB" sz="2800" dirty="0" smtClean="0"/>
              <a:t>Cartesian plane</a:t>
            </a:r>
          </a:p>
          <a:p>
            <a:r>
              <a:rPr lang="en-GB" sz="2800" dirty="0" smtClean="0"/>
              <a:t>Coordinate axes</a:t>
            </a:r>
          </a:p>
          <a:p>
            <a:r>
              <a:rPr lang="en-GB" sz="2800" dirty="0" smtClean="0"/>
              <a:t>Ordered pairs</a:t>
            </a:r>
          </a:p>
          <a:p>
            <a:r>
              <a:rPr lang="en-GB" sz="2800" dirty="0" smtClean="0"/>
              <a:t>Quadrants</a:t>
            </a:r>
          </a:p>
          <a:p>
            <a:r>
              <a:rPr lang="en-GB" sz="2800" dirty="0" smtClean="0"/>
              <a:t>Mid point formula</a:t>
            </a:r>
          </a:p>
          <a:p>
            <a:r>
              <a:rPr lang="en-GB" sz="2800" dirty="0" smtClean="0"/>
              <a:t>Distance formula</a:t>
            </a:r>
          </a:p>
          <a:p>
            <a:pPr>
              <a:buNone/>
            </a:pPr>
            <a:r>
              <a:rPr lang="en-GB" sz="2800" dirty="0" smtClean="0"/>
              <a:t>Follow-up Exercise </a:t>
            </a:r>
            <a:r>
              <a:rPr lang="en-GB" sz="2800" smtClean="0"/>
              <a:t>(Section 1.5)</a:t>
            </a:r>
          </a:p>
          <a:p>
            <a:pPr>
              <a:buNone/>
            </a:pPr>
            <a:endParaRPr lang="en-GB" sz="2800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</TotalTime>
  <Words>1098</Words>
  <Application>Microsoft Office PowerPoint</Application>
  <PresentationFormat>On-screen Show (4:3)</PresentationFormat>
  <Paragraphs>193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MTH108 Business Math I</vt:lpstr>
      <vt:lpstr>Review</vt:lpstr>
      <vt:lpstr>Review(contd.)</vt:lpstr>
      <vt:lpstr>Today’s Topics</vt:lpstr>
      <vt:lpstr>Absolute Value</vt:lpstr>
      <vt:lpstr>Slide 6</vt:lpstr>
      <vt:lpstr>Some Properties of Absolute Values</vt:lpstr>
      <vt:lpstr>Properties (contd.)</vt:lpstr>
      <vt:lpstr>Solving Absolute Value Equations</vt:lpstr>
      <vt:lpstr>Examples (contd.)</vt:lpstr>
      <vt:lpstr>Examples (contd.)</vt:lpstr>
      <vt:lpstr>Examples (contd.)</vt:lpstr>
      <vt:lpstr>Examples (contd.)</vt:lpstr>
      <vt:lpstr>Solving Absolute Value Inequalities </vt:lpstr>
      <vt:lpstr>Examples (contd.)</vt:lpstr>
      <vt:lpstr>Examples (contd.)</vt:lpstr>
      <vt:lpstr>Examples (contd.)</vt:lpstr>
      <vt:lpstr>Rectangular Coordinate System</vt:lpstr>
      <vt:lpstr>Slide 19</vt:lpstr>
      <vt:lpstr>Slide 20</vt:lpstr>
      <vt:lpstr>Examples</vt:lpstr>
      <vt:lpstr>The Mid-Point formula</vt:lpstr>
      <vt:lpstr>Examples</vt:lpstr>
      <vt:lpstr>The Distance formula </vt:lpstr>
      <vt:lpstr>(contd.)</vt:lpstr>
      <vt:lpstr>Examples</vt:lpstr>
      <vt:lpstr>Summary</vt:lpstr>
      <vt:lpstr>Slide 28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112</cp:revision>
  <dcterms:created xsi:type="dcterms:W3CDTF">2012-05-09T01:01:08Z</dcterms:created>
  <dcterms:modified xsi:type="dcterms:W3CDTF">2012-05-10T12:41:46Z</dcterms:modified>
</cp:coreProperties>
</file>