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4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98DE9-2221-4A83-A50F-7191C590E756}" type="datetimeFigureOut">
              <a:rPr lang="en-US" smtClean="0"/>
              <a:pPr/>
              <a:t>6/20/2012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38C23-7AFA-475F-8C5C-A531B9C8512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29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13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Introduction to Probability Theory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Sets; elements</a:t>
            </a:r>
          </a:p>
          <a:p>
            <a:r>
              <a:rPr lang="en-GB" dirty="0" smtClean="0"/>
              <a:t>Representation; two ways</a:t>
            </a:r>
          </a:p>
          <a:p>
            <a:r>
              <a:rPr lang="en-GB" dirty="0" smtClean="0"/>
              <a:t>Set notation; elements; number of elements</a:t>
            </a:r>
          </a:p>
          <a:p>
            <a:r>
              <a:rPr lang="en-GB" dirty="0" smtClean="0"/>
              <a:t>Special sets: Universal set; Complement; Null set; Subset</a:t>
            </a:r>
          </a:p>
          <a:p>
            <a:r>
              <a:rPr lang="en-GB" dirty="0" smtClean="0"/>
              <a:t>Venn diagram</a:t>
            </a:r>
          </a:p>
          <a:p>
            <a:r>
              <a:rPr lang="en-GB" dirty="0" smtClean="0"/>
              <a:t>Set operations: equality; union; intersection</a:t>
            </a:r>
          </a:p>
          <a:p>
            <a:r>
              <a:rPr lang="en-GB" dirty="0" smtClean="0"/>
              <a:t>Properties of set operations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Number of elements</a:t>
            </a:r>
          </a:p>
          <a:p>
            <a:r>
              <a:rPr lang="en-GB" sz="2800" dirty="0" smtClean="0"/>
              <a:t>Counting method; tree diagram</a:t>
            </a:r>
          </a:p>
          <a:p>
            <a:r>
              <a:rPr lang="en-GB" sz="2800" dirty="0" smtClean="0"/>
              <a:t>Fundamental principles of counting</a:t>
            </a:r>
          </a:p>
          <a:p>
            <a:r>
              <a:rPr lang="en-GB" sz="2800" dirty="0" smtClean="0"/>
              <a:t>Permutation</a:t>
            </a:r>
          </a:p>
          <a:p>
            <a:r>
              <a:rPr lang="en-GB" sz="2800" dirty="0" smtClean="0"/>
              <a:t>Permutation counting rule</a:t>
            </a:r>
          </a:p>
          <a:p>
            <a:r>
              <a:rPr lang="en-GB" sz="2800" dirty="0" smtClean="0"/>
              <a:t>Factorial formula</a:t>
            </a:r>
          </a:p>
          <a:p>
            <a:r>
              <a:rPr lang="en-GB" sz="2800" dirty="0" smtClean="0"/>
              <a:t>Combination</a:t>
            </a:r>
          </a:p>
          <a:p>
            <a:r>
              <a:rPr lang="en-GB" sz="2800" dirty="0" smtClean="0"/>
              <a:t>Relationship between permutation and combination</a:t>
            </a:r>
          </a:p>
          <a:p>
            <a:pPr>
              <a:buNone/>
            </a:pP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Random experiment; outcomes</a:t>
            </a:r>
          </a:p>
          <a:p>
            <a:r>
              <a:rPr lang="en-GB" sz="2800" dirty="0" smtClean="0"/>
              <a:t>Sample space: trial; sample point, finite, infinite</a:t>
            </a:r>
          </a:p>
          <a:p>
            <a:r>
              <a:rPr lang="en-GB" sz="2800" dirty="0" smtClean="0"/>
              <a:t>Event; examples</a:t>
            </a:r>
          </a:p>
          <a:p>
            <a:r>
              <a:rPr lang="en-GB" sz="2800" dirty="0" smtClean="0"/>
              <a:t>Number of events</a:t>
            </a:r>
          </a:p>
          <a:p>
            <a:r>
              <a:rPr lang="en-GB" sz="2800" dirty="0" smtClean="0"/>
              <a:t>Simple event; compound event; certain event; impossible event</a:t>
            </a:r>
          </a:p>
          <a:p>
            <a:r>
              <a:rPr lang="en-GB" sz="2800" dirty="0" smtClean="0"/>
              <a:t>Size of a sample space</a:t>
            </a:r>
          </a:p>
          <a:p>
            <a:r>
              <a:rPr lang="en-GB" sz="2800" dirty="0" smtClean="0"/>
              <a:t>Set operations and properties of events</a:t>
            </a:r>
          </a:p>
          <a:p>
            <a:r>
              <a:rPr lang="en-GB" sz="2800" dirty="0" smtClean="0"/>
              <a:t>Mutually exclusive and collectively </a:t>
            </a:r>
            <a:r>
              <a:rPr lang="en-GB" sz="2800" smtClean="0"/>
              <a:t>exhaustive events</a:t>
            </a:r>
            <a:endParaRPr lang="en-GB" sz="2800" dirty="0" smtClean="0"/>
          </a:p>
          <a:p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Probability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Introduction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We have seen in our last lecture that, although we know the possible outcomes of a random experiment, we can not predict with certainty what outcome will occur.</a:t>
            </a:r>
          </a:p>
          <a:p>
            <a:pPr>
              <a:buNone/>
            </a:pPr>
            <a:r>
              <a:rPr lang="en-GB" sz="2800" dirty="0" smtClean="0"/>
              <a:t>Consider the example of flipping a coin once, then if the experiment is performed many times and assume that </a:t>
            </a:r>
            <a:r>
              <a:rPr lang="en-GB" sz="2800" i="1" dirty="0" smtClean="0"/>
              <a:t>each outcome has the same chance of occurring</a:t>
            </a:r>
            <a:r>
              <a:rPr lang="en-GB" sz="2800" dirty="0" smtClean="0"/>
              <a:t>, then the approximately half of the outcomes will be heads and half tails.</a:t>
            </a: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Consider the case of rolling a die once, then the usual sample space is S = {1, 2, 3, 4, 5, 6}.</a:t>
            </a:r>
          </a:p>
          <a:p>
            <a:pPr>
              <a:buNone/>
            </a:pPr>
            <a:r>
              <a:rPr lang="en-GB" sz="2800" dirty="0" smtClean="0"/>
              <a:t>Assuming that each outcome has the same chance of occurring; i.e. the outcomes are </a:t>
            </a:r>
            <a:r>
              <a:rPr lang="en-GB" sz="2800" i="1" dirty="0" smtClean="0"/>
              <a:t>equally likely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This does not mean that in 6 tosses each number must turn up once. Rather, it means that if the experiment were performed a large number of times, each outcome would occur about 1/6 of the time.</a:t>
            </a:r>
          </a:p>
          <a:p>
            <a:pPr>
              <a:buNone/>
            </a:pPr>
            <a:r>
              <a:rPr lang="en-GB" sz="2800" dirty="0" smtClean="0"/>
              <a:t>e.g. consider the simple event {1}.</a:t>
            </a:r>
          </a:p>
          <a:p>
            <a:pPr>
              <a:buNone/>
            </a:pPr>
            <a:r>
              <a:rPr lang="en-GB" sz="2800" dirty="0" smtClean="0"/>
              <a:t>If the experiment is performed </a:t>
            </a:r>
            <a:r>
              <a:rPr lang="en-GB" sz="2800" i="1" dirty="0" smtClean="0"/>
              <a:t>n </a:t>
            </a:r>
            <a:r>
              <a:rPr lang="en-GB" sz="2800" dirty="0" smtClean="0"/>
              <a:t>times, and {1} occurs in </a:t>
            </a:r>
            <a:r>
              <a:rPr lang="en-GB" sz="2800" i="1" dirty="0" smtClean="0"/>
              <a:t>k </a:t>
            </a:r>
            <a:r>
              <a:rPr lang="en-GB" sz="2800" dirty="0" smtClean="0"/>
              <a:t>of the trials, then the proportion of times that 1 occurs is </a:t>
            </a:r>
            <a:r>
              <a:rPr lang="en-GB" sz="2800" i="1" dirty="0" smtClean="0"/>
              <a:t>k/n</a:t>
            </a:r>
            <a:r>
              <a:rPr lang="en-GB" sz="2800" dirty="0" smtClean="0"/>
              <a:t>. 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Relative frequency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These values reflect the expectation of the </a:t>
            </a:r>
            <a:r>
              <a:rPr lang="en-GB" sz="2800" b="1" i="1" dirty="0" smtClean="0"/>
              <a:t>relative frequency</a:t>
            </a:r>
            <a:r>
              <a:rPr lang="en-GB" sz="2800" b="1" i="1" dirty="0"/>
              <a:t> </a:t>
            </a:r>
            <a:r>
              <a:rPr lang="en-GB" sz="2800" dirty="0" smtClean="0"/>
              <a:t>of an event. The relative frequency of an event is the </a:t>
            </a:r>
            <a:r>
              <a:rPr lang="en-GB" sz="2800" i="1" dirty="0" smtClean="0"/>
              <a:t>proportion of the time that the event occurs,</a:t>
            </a:r>
            <a:r>
              <a:rPr lang="en-GB" sz="2800" dirty="0" smtClean="0"/>
              <a:t> computed by dividing the no. of times </a:t>
            </a:r>
            <a:r>
              <a:rPr lang="en-GB" sz="2800" b="1" i="1" dirty="0" smtClean="0"/>
              <a:t>k</a:t>
            </a:r>
            <a:r>
              <a:rPr lang="en-GB" sz="2800" dirty="0" smtClean="0"/>
              <a:t> the event occurs by the no. of times </a:t>
            </a:r>
            <a:r>
              <a:rPr lang="en-GB" sz="2800" b="1" i="1" dirty="0" smtClean="0"/>
              <a:t>n</a:t>
            </a:r>
            <a:r>
              <a:rPr lang="en-GB" sz="2800" dirty="0" smtClean="0"/>
              <a:t> the experiment is conducted.</a:t>
            </a:r>
          </a:p>
          <a:p>
            <a:pPr>
              <a:buNone/>
            </a:pPr>
            <a:r>
              <a:rPr lang="en-GB" sz="2800" i="1" dirty="0" smtClean="0"/>
              <a:t>The </a:t>
            </a:r>
            <a:r>
              <a:rPr lang="en-GB" sz="2800" b="1" i="1" dirty="0" smtClean="0"/>
              <a:t>probability</a:t>
            </a:r>
            <a:r>
              <a:rPr lang="en-GB" sz="2800" dirty="0" smtClean="0"/>
              <a:t> </a:t>
            </a:r>
            <a:r>
              <a:rPr lang="en-GB" sz="2800" i="1" dirty="0" smtClean="0"/>
              <a:t>of an event can be thought of as the relative frequency </a:t>
            </a:r>
            <a:r>
              <a:rPr lang="en-GB" sz="2800" b="1" i="1" dirty="0" smtClean="0"/>
              <a:t>k/n</a:t>
            </a:r>
            <a:r>
              <a:rPr lang="en-GB" sz="2800" dirty="0" smtClean="0"/>
              <a:t> </a:t>
            </a:r>
            <a:r>
              <a:rPr lang="en-GB" sz="2800" i="1" dirty="0" smtClean="0"/>
              <a:t>of the event over the long run. </a:t>
            </a: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Probability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If S is an </a:t>
            </a:r>
            <a:r>
              <a:rPr lang="en-GB" sz="2800" b="1" i="1" dirty="0" err="1" smtClean="0"/>
              <a:t>equiprobable</a:t>
            </a:r>
            <a:r>
              <a:rPr lang="en-GB" sz="2800" b="1" i="1" dirty="0" smtClean="0"/>
              <a:t> space</a:t>
            </a:r>
            <a:r>
              <a:rPr lang="en-GB" sz="2800" dirty="0" smtClean="0"/>
              <a:t>, (i.e. </a:t>
            </a:r>
            <a:r>
              <a:rPr lang="en-GB" sz="2800" i="1" dirty="0" smtClean="0"/>
              <a:t>all the simple events are equally likely to occur) </a:t>
            </a:r>
            <a:r>
              <a:rPr lang="en-GB" sz="2800" dirty="0" smtClean="0"/>
              <a:t>with N sample points                                     , then the </a:t>
            </a:r>
            <a:r>
              <a:rPr lang="en-GB" sz="2800" b="1" i="1" dirty="0" smtClean="0"/>
              <a:t>probability of the simple event        </a:t>
            </a:r>
            <a:r>
              <a:rPr lang="en-GB" sz="2800" dirty="0" smtClean="0"/>
              <a:t>is given by     </a:t>
            </a:r>
          </a:p>
          <a:p>
            <a:endParaRPr lang="en-GB" sz="2800" dirty="0"/>
          </a:p>
          <a:p>
            <a:pPr>
              <a:buNone/>
            </a:pPr>
            <a:r>
              <a:rPr lang="en-GB" sz="2800" dirty="0" smtClean="0"/>
              <a:t>In the example of rolling a die, the number 1/6 is taken to be the probability of getting a 1 on the roll of a well-balanced die, denoted by </a:t>
            </a:r>
            <a:r>
              <a:rPr lang="en-GB" sz="2800" i="1" dirty="0" smtClean="0"/>
              <a:t>P</a:t>
            </a:r>
            <a:r>
              <a:rPr lang="en-GB" sz="2800" dirty="0" smtClean="0"/>
              <a:t>(1). Thus, </a:t>
            </a:r>
            <a:r>
              <a:rPr lang="en-GB" sz="2800" i="1" dirty="0" smtClean="0"/>
              <a:t>P</a:t>
            </a:r>
            <a:r>
              <a:rPr lang="en-GB" sz="2800" dirty="0" smtClean="0"/>
              <a:t>(1) = 1/6. </a:t>
            </a:r>
            <a:r>
              <a:rPr lang="en-GB" sz="2800" dirty="0"/>
              <a:t>S</a:t>
            </a:r>
            <a:r>
              <a:rPr lang="en-GB" sz="2800" dirty="0" smtClean="0"/>
              <a:t>imilarly, </a:t>
            </a:r>
            <a:r>
              <a:rPr lang="en-GB" sz="2800" i="1" dirty="0" smtClean="0"/>
              <a:t>P</a:t>
            </a:r>
            <a:r>
              <a:rPr lang="en-GB" sz="2800" dirty="0" smtClean="0"/>
              <a:t>(2) = 1/6, </a:t>
            </a:r>
            <a:r>
              <a:rPr lang="en-GB" sz="2800" i="1" dirty="0" smtClean="0"/>
              <a:t>P</a:t>
            </a:r>
            <a:r>
              <a:rPr lang="en-GB" sz="2800" dirty="0" smtClean="0"/>
              <a:t>(3) = 1/6 and so on.</a:t>
            </a:r>
          </a:p>
          <a:p>
            <a:pPr>
              <a:buNone/>
            </a:pPr>
            <a:r>
              <a:rPr lang="en-GB" sz="2800" i="1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Compound event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Consider the example of rolling a well-balanced die and the compound event E = {1, 2}. Then, if the trials are </a:t>
            </a:r>
            <a:r>
              <a:rPr lang="en-GB" sz="2800" i="1" dirty="0" smtClean="0"/>
              <a:t>n</a:t>
            </a:r>
            <a:r>
              <a:rPr lang="en-GB" sz="2800" dirty="0" smtClean="0"/>
              <a:t> (large), the </a:t>
            </a:r>
            <a:r>
              <a:rPr lang="en-GB" sz="2800" i="1" dirty="0" smtClean="0"/>
              <a:t>P</a:t>
            </a:r>
            <a:r>
              <a:rPr lang="en-GB" sz="2800" dirty="0" smtClean="0"/>
              <a:t>(1) = 1/6 and </a:t>
            </a:r>
            <a:r>
              <a:rPr lang="en-GB" sz="2800" i="1" dirty="0" smtClean="0"/>
              <a:t>P</a:t>
            </a:r>
            <a:r>
              <a:rPr lang="en-GB" sz="2800" dirty="0" smtClean="0"/>
              <a:t>(2) = 1/6. </a:t>
            </a:r>
          </a:p>
          <a:p>
            <a:pPr>
              <a:buNone/>
            </a:pPr>
            <a:r>
              <a:rPr lang="en-GB" sz="2800" dirty="0" smtClean="0"/>
              <a:t>Thus, a 1 or 2 should turn up approximately 1/6 + 1/6 = 2/6 of the time.</a:t>
            </a:r>
          </a:p>
          <a:p>
            <a:pPr>
              <a:buNone/>
            </a:pPr>
            <a:r>
              <a:rPr lang="en-GB" sz="2800" dirty="0" smtClean="0"/>
              <a:t>In other words, </a:t>
            </a:r>
            <a:r>
              <a:rPr lang="en-GB" sz="2800" i="1" dirty="0" smtClean="0"/>
              <a:t>P</a:t>
            </a:r>
            <a:r>
              <a:rPr lang="en-GB" sz="2800" dirty="0" smtClean="0"/>
              <a:t>(E) = 2/6, which is:</a:t>
            </a:r>
          </a:p>
          <a:p>
            <a:r>
              <a:rPr lang="en-GB" sz="2800" dirty="0" smtClean="0"/>
              <a:t>Sum of the probabilities of the simple events that form E</a:t>
            </a:r>
          </a:p>
          <a:p>
            <a:r>
              <a:rPr lang="en-GB" sz="2800" dirty="0" smtClean="0"/>
              <a:t>Ration of the no. of the sample points in E to the no. of sample points in 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If S is an </a:t>
            </a:r>
            <a:r>
              <a:rPr lang="en-GB" sz="2800" dirty="0" err="1" smtClean="0"/>
              <a:t>equiprobable</a:t>
            </a:r>
            <a:r>
              <a:rPr lang="en-GB" sz="2800" dirty="0" smtClean="0"/>
              <a:t> space for an experiment and </a:t>
            </a:r>
          </a:p>
          <a:p>
            <a:pPr>
              <a:buNone/>
            </a:pPr>
            <a:r>
              <a:rPr lang="en-GB" sz="2800" dirty="0" smtClean="0"/>
              <a:t>E = {                         } is an event, then the </a:t>
            </a:r>
            <a:r>
              <a:rPr lang="en-GB" sz="2800" b="1" i="1" dirty="0" smtClean="0"/>
              <a:t>probability of E</a:t>
            </a:r>
            <a:r>
              <a:rPr lang="en-GB" sz="2800" dirty="0" smtClean="0"/>
              <a:t> is denoted by </a:t>
            </a:r>
            <a:r>
              <a:rPr lang="en-GB" sz="2800" i="1" dirty="0" smtClean="0"/>
              <a:t>P(E)</a:t>
            </a:r>
            <a:r>
              <a:rPr lang="en-GB" sz="2800" dirty="0" smtClean="0"/>
              <a:t> and is given by</a:t>
            </a:r>
          </a:p>
          <a:p>
            <a:pPr>
              <a:buNone/>
            </a:pPr>
            <a:endParaRPr lang="en-GB" sz="2800" b="1" i="1" dirty="0"/>
          </a:p>
          <a:p>
            <a:pPr>
              <a:buNone/>
            </a:pPr>
            <a:endParaRPr lang="en-GB" sz="2800" b="1" i="1" dirty="0" smtClean="0"/>
          </a:p>
          <a:p>
            <a:pPr>
              <a:buNone/>
            </a:pPr>
            <a:endParaRPr lang="en-GB" sz="2800" b="1" i="1" dirty="0" smtClean="0"/>
          </a:p>
          <a:p>
            <a:pPr>
              <a:buNone/>
            </a:pPr>
            <a:r>
              <a:rPr lang="en-GB" sz="2800" dirty="0" smtClean="0"/>
              <a:t>The probability of E can be interpreted as the relative frequency of E occurring in the long run. Thus, in </a:t>
            </a:r>
            <a:r>
              <a:rPr lang="en-GB" sz="2800" i="1" dirty="0" smtClean="0"/>
              <a:t>k</a:t>
            </a:r>
            <a:r>
              <a:rPr lang="en-GB" sz="2800" dirty="0" smtClean="0"/>
              <a:t> trials, we would expect E to occur approximately </a:t>
            </a:r>
            <a:r>
              <a:rPr lang="en-GB" sz="2800" i="1" dirty="0" smtClean="0"/>
              <a:t>k . P(E) </a:t>
            </a:r>
            <a:r>
              <a:rPr lang="en-GB" sz="2800" dirty="0" smtClean="0"/>
              <a:t> times, provided </a:t>
            </a:r>
            <a:r>
              <a:rPr lang="en-GB" sz="2800" i="1" dirty="0" smtClean="0"/>
              <a:t>k</a:t>
            </a:r>
            <a:r>
              <a:rPr lang="en-GB" sz="2800" dirty="0" smtClean="0"/>
              <a:t> is large.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GB" sz="2800" dirty="0" smtClean="0"/>
              <a:t>Two coins are tossed. Determine the probability that</a:t>
            </a:r>
          </a:p>
          <a:p>
            <a:pPr marL="514350" indent="-514350">
              <a:buAutoNum type="alphaLcParenR"/>
            </a:pPr>
            <a:r>
              <a:rPr lang="en-GB" sz="2800" dirty="0" smtClean="0"/>
              <a:t>2 heads occur,   b) at least one head occur</a:t>
            </a:r>
          </a:p>
          <a:p>
            <a:pPr marL="514350" indent="-51435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2) Consider the college admission case given by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Selecting a student randomly, the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/>
              <a:t>3</a:t>
            </a:r>
            <a:r>
              <a:rPr lang="en-GB" sz="2800" dirty="0" smtClean="0"/>
              <a:t>) From a committee of 3 males and 4 females, a subcommittee of 4 is to be randomly selected. Find the probability that it consists of 2 males and 2 females.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Types of probability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sz="2800" b="1" i="1" dirty="0" smtClean="0"/>
              <a:t>Objective probabilities</a:t>
            </a:r>
            <a:r>
              <a:rPr lang="en-GB" sz="2800" dirty="0" smtClean="0"/>
              <a:t> are those which based upon historical experience or general knowledge. E.g. flipping a coin, rolling a die.</a:t>
            </a:r>
          </a:p>
          <a:p>
            <a:pPr>
              <a:buNone/>
            </a:pPr>
            <a:r>
              <a:rPr lang="en-GB" sz="2800" dirty="0" smtClean="0"/>
              <a:t>Other method of objective probability is to perform an actual experiment and keeping a record of the relative frequency.</a:t>
            </a:r>
          </a:p>
          <a:p>
            <a:pPr>
              <a:buNone/>
            </a:pPr>
            <a:r>
              <a:rPr lang="en-GB" sz="2800" b="1" i="1" dirty="0" smtClean="0"/>
              <a:t>Subjective probabilities</a:t>
            </a:r>
            <a:r>
              <a:rPr lang="en-GB" sz="2800" dirty="0" smtClean="0"/>
              <a:t> are assigned in the absence of wide historical experience and are based upon personal experiences and intuition. E.g. you receive an A grade in this course reflects your personal judgement about your aptitude, level of difficulty of this course, assessment of the instructor, assessment of the evaluation performance, type of evaluation.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Probability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GB" sz="2800" dirty="0" smtClean="0"/>
              <a:t>The probability of an event E is a number between 0 and 1, inclusive, i.e. 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The probability of a certain event is 1 and of an impossible event is 0.</a:t>
            </a:r>
          </a:p>
          <a:p>
            <a:pPr marL="514350" indent="-514350">
              <a:buNone/>
            </a:pPr>
            <a:r>
              <a:rPr lang="en-GB" sz="2800" dirty="0" smtClean="0"/>
              <a:t>The sum of the probabilities of all the outcomes (all simple events) is 1.</a:t>
            </a:r>
          </a:p>
          <a:p>
            <a:pPr marL="514350" indent="-514350">
              <a:buNone/>
            </a:pPr>
            <a:r>
              <a:rPr lang="en-GB" sz="2800" dirty="0" smtClean="0"/>
              <a:t>2)   Given an event E, the probability that an event E will not occur is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 marL="514350" indent="-514350">
              <a:buAutoNum type="arabicParenR" startAt="3"/>
            </a:pPr>
            <a:r>
              <a:rPr lang="en-GB" sz="2800" dirty="0" smtClean="0"/>
              <a:t>Given two events E and F, the probability that at least on of the event occur is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Mutually exclusive events</a:t>
            </a:r>
            <a:endParaRPr lang="en-GB" sz="2800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Independent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3300" dirty="0" smtClean="0"/>
              <a:t>Two events are independent if the occurrence of or non-occurrence of one event in no ways affects the occurrence of the other event.</a:t>
            </a:r>
          </a:p>
          <a:p>
            <a:pPr>
              <a:buNone/>
            </a:pPr>
            <a:r>
              <a:rPr lang="en-GB" sz="3300" dirty="0" smtClean="0"/>
              <a:t>e.g. flipping a coin, drawing cards from a deck with replacement, drawing marbles from an urn with replacement.</a:t>
            </a:r>
          </a:p>
          <a:p>
            <a:r>
              <a:rPr lang="en-GB" sz="3300" dirty="0" smtClean="0"/>
              <a:t>The simple probability of an event is often called as </a:t>
            </a:r>
            <a:r>
              <a:rPr lang="en-GB" sz="3300" b="1" i="1" dirty="0" smtClean="0"/>
              <a:t>marginal probability.</a:t>
            </a:r>
          </a:p>
          <a:p>
            <a:r>
              <a:rPr lang="en-GB" sz="3300" dirty="0" smtClean="0"/>
              <a:t>The probability of the joint occurrence of two or more events is called a </a:t>
            </a:r>
            <a:r>
              <a:rPr lang="en-GB" sz="3300" b="1" i="1" dirty="0" smtClean="0"/>
              <a:t>joint probability.</a:t>
            </a:r>
            <a:endParaRPr lang="en-GB" sz="3300" dirty="0" smtClean="0"/>
          </a:p>
          <a:p>
            <a:pPr>
              <a:buNone/>
            </a:pPr>
            <a:r>
              <a:rPr lang="en-GB" sz="2800" dirty="0" smtClean="0"/>
              <a:t>  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4) The joint probability that two independent events E and F will occur together or in succession equals the product of the marginal probabilities of E and F,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e.g. the probability that a machine will produce a defective part is 0.5. If we wish to determine the probability that two consecutive parts are defective, regardless of the quality of the previous part, then the probability will be:</a:t>
            </a:r>
          </a:p>
          <a:p>
            <a:pPr>
              <a:buNone/>
            </a:pPr>
            <a:r>
              <a:rPr lang="en-GB" sz="2800" dirty="0" smtClean="0"/>
              <a:t>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Conditional Probability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Given two independent events E and F, the </a:t>
            </a:r>
            <a:r>
              <a:rPr lang="en-GB" sz="2800" b="1" i="1" dirty="0" smtClean="0"/>
              <a:t>conditional probability</a:t>
            </a:r>
            <a:r>
              <a:rPr lang="en-GB" sz="2800" dirty="0" smtClean="0"/>
              <a:t> of event E given that event F has occurred is the marginal probability of E, or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e.g. the probability of a head on the 2</a:t>
            </a:r>
            <a:r>
              <a:rPr lang="en-GB" sz="2800" baseline="30000" dirty="0" smtClean="0"/>
              <a:t>nd</a:t>
            </a:r>
            <a:r>
              <a:rPr lang="en-GB" sz="2800" dirty="0" smtClean="0"/>
              <a:t> toss of a coin, given that the 1</a:t>
            </a:r>
            <a:r>
              <a:rPr lang="en-GB" sz="2800" baseline="30000" dirty="0" smtClean="0"/>
              <a:t>st</a:t>
            </a:r>
            <a:r>
              <a:rPr lang="en-GB" sz="2800" dirty="0" smtClean="0"/>
              <a:t> toss resulted in a head is a conditional probability which is ½.</a:t>
            </a:r>
          </a:p>
          <a:p>
            <a:pPr>
              <a:buNone/>
            </a:pPr>
            <a:r>
              <a:rPr lang="en-GB" sz="2800" dirty="0" smtClean="0"/>
              <a:t>The conditional probability of a 6 on the roll of a die given that no 6s have occurred in the last 20 trials equals 1/6.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Dependent events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Two events are </a:t>
            </a:r>
            <a:r>
              <a:rPr lang="en-GB" sz="2800" b="1" i="1" dirty="0" smtClean="0"/>
              <a:t> dependent</a:t>
            </a:r>
            <a:r>
              <a:rPr lang="en-GB" sz="2800" dirty="0" smtClean="0"/>
              <a:t> if the probability of occurrence of one event is affected by the occurrence or non occurrence of the other event.</a:t>
            </a:r>
          </a:p>
          <a:p>
            <a:pPr>
              <a:buNone/>
            </a:pPr>
            <a:r>
              <a:rPr lang="en-GB" sz="2800" dirty="0" smtClean="0"/>
              <a:t>e.g. drawing cards from a deck without replacement, drawing marbles from an urn without replacement.</a:t>
            </a:r>
          </a:p>
          <a:p>
            <a:r>
              <a:rPr lang="en-GB" sz="2800" dirty="0" smtClean="0"/>
              <a:t>The conditional probability of event E given the occurrence of event F is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Similarly,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1) </a:t>
            </a:r>
            <a:r>
              <a:rPr lang="en-US" sz="2800" dirty="0" smtClean="0"/>
              <a:t>consider flipping a coin twice</a:t>
            </a:r>
            <a:endParaRPr lang="en-GB" sz="2800" dirty="0" smtClean="0"/>
          </a:p>
          <a:p>
            <a:pPr>
              <a:buNone/>
            </a:pPr>
            <a:r>
              <a:rPr lang="en-US" sz="2800" dirty="0" smtClean="0"/>
              <a:t>E1 = two heads = {HH}		P(E1) = ¼ </a:t>
            </a:r>
            <a:endParaRPr lang="en-GB" sz="2800" dirty="0" smtClean="0"/>
          </a:p>
          <a:p>
            <a:pPr>
              <a:buNone/>
            </a:pPr>
            <a:r>
              <a:rPr lang="en-US" sz="2800" dirty="0" smtClean="0"/>
              <a:t>E2 =  {HH, TT}, i.e. the outcome was the </a:t>
            </a:r>
            <a:r>
              <a:rPr lang="en-US" sz="2800" i="1" dirty="0" smtClean="0"/>
              <a:t>same</a:t>
            </a:r>
            <a:r>
              <a:rPr lang="en-US" sz="2800" dirty="0" smtClean="0"/>
              <a:t> for both flips has occurred</a:t>
            </a:r>
            <a:endParaRPr lang="en-GB" sz="2800" dirty="0" smtClean="0"/>
          </a:p>
          <a:p>
            <a:pPr>
              <a:buNone/>
            </a:pPr>
            <a:r>
              <a:rPr lang="en-US" sz="2800" dirty="0" smtClean="0"/>
              <a:t>How would you assess the probability that E1 occurred </a:t>
            </a:r>
            <a:r>
              <a:rPr lang="en-US" sz="2800" b="1" dirty="0" smtClean="0"/>
              <a:t>GIVEN THAT</a:t>
            </a:r>
            <a:r>
              <a:rPr lang="en-US" sz="2800" dirty="0" smtClean="0"/>
              <a:t> E2 has occurred? </a:t>
            </a: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000" dirty="0" smtClean="0"/>
              <a:t>Since we know that E2 has occurred, our sample space has been reduced to just by that assumption: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Sample space is now E2 = {TT, HH}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and thus P(E1 | E2) = 1 out of 2  = ½.</a:t>
            </a:r>
          </a:p>
          <a:p>
            <a:r>
              <a:rPr lang="en-US" sz="3000" dirty="0" smtClean="0"/>
              <a:t>2) flipping  a coin twice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 E1 = get head on first throw = {HH, HT}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 E2 = get the same on both throws = {HH, TT}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 E3: head on the 1</a:t>
            </a:r>
            <a:r>
              <a:rPr lang="en-US" sz="3000" baseline="30000" dirty="0" smtClean="0"/>
              <a:t>st</a:t>
            </a:r>
            <a:r>
              <a:rPr lang="en-US" sz="3000" dirty="0" smtClean="0"/>
              <a:t> throw</a:t>
            </a:r>
            <a:r>
              <a:rPr lang="en-US" sz="3000" b="1" dirty="0" smtClean="0"/>
              <a:t> AND</a:t>
            </a:r>
            <a:r>
              <a:rPr lang="en-US" sz="3000" dirty="0" smtClean="0"/>
              <a:t> same on both throws</a:t>
            </a:r>
            <a:endParaRPr lang="en-GB" sz="3000" dirty="0" smtClean="0"/>
          </a:p>
          <a:p>
            <a:r>
              <a:rPr lang="en-US" sz="3000" dirty="0" smtClean="0"/>
              <a:t>We already know: 		P(E2 | E1) =  </a:t>
            </a:r>
            <a:endParaRPr lang="en-GB" sz="3000" dirty="0" smtClean="0"/>
          </a:p>
          <a:p>
            <a:r>
              <a:rPr lang="en-US" sz="3000" dirty="0" smtClean="0"/>
              <a:t>So: P(E1 </a:t>
            </a:r>
            <a:r>
              <a:rPr lang="en-US" sz="3000" dirty="0" smtClean="0">
                <a:sym typeface="Symbol"/>
              </a:rPr>
              <a:t></a:t>
            </a:r>
            <a:r>
              <a:rPr lang="en-US" sz="3000" dirty="0" smtClean="0"/>
              <a:t> E2) = P(E1)P(E2 | E1) =  (1/2)(1/2) = ¼</a:t>
            </a:r>
            <a:endParaRPr lang="en-GB" sz="30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US" sz="2800" dirty="0" smtClean="0"/>
              <a:t> </a:t>
            </a: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92500"/>
          </a:bodyPr>
          <a:lstStyle/>
          <a:p>
            <a:r>
              <a:rPr lang="en-US" sz="3000" b="1" u="sng" dirty="0" smtClean="0">
                <a:solidFill>
                  <a:schemeClr val="tx2"/>
                </a:solidFill>
              </a:rPr>
              <a:t>Probability Trees</a:t>
            </a:r>
            <a:endParaRPr lang="en-GB" sz="2800" u="sng" dirty="0" smtClean="0">
              <a:solidFill>
                <a:schemeClr val="tx2"/>
              </a:solidFill>
            </a:endParaRPr>
          </a:p>
          <a:p>
            <a:r>
              <a:rPr lang="en-US" sz="3000" dirty="0" smtClean="0"/>
              <a:t>A box contains 3 blue and 2 white balls. Two balls are drawn in succession, without replacement.  Find the probability of drawing a white ball on the second draw.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 Event notation:  B1 =  blue on first draw  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                              W2 = white on second draw, etc.</a:t>
            </a:r>
            <a:endParaRPr lang="en-GB" sz="3000" dirty="0" smtClean="0"/>
          </a:p>
          <a:p>
            <a:pPr>
              <a:buNone/>
            </a:pPr>
            <a:endParaRPr lang="en-GB" sz="3000" dirty="0" smtClean="0"/>
          </a:p>
          <a:p>
            <a:r>
              <a:rPr lang="en-US" sz="3000" b="1" dirty="0" smtClean="0"/>
              <a:t>Way 1</a:t>
            </a:r>
            <a:r>
              <a:rPr lang="en-US" sz="3000" dirty="0" smtClean="0"/>
              <a:t>:  P(W2) = P(W1)P(W2|W1) + P(B1)P(W2|B1)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            	        =	  (2/5)   (1/4)         + (3/5)     (2/4) </a:t>
            </a:r>
            <a:endParaRPr lang="en-GB" sz="3000" dirty="0" smtClean="0"/>
          </a:p>
          <a:p>
            <a:pPr>
              <a:buNone/>
            </a:pPr>
            <a:r>
              <a:rPr lang="en-US" sz="3000" dirty="0" smtClean="0"/>
              <a:t>			        = 	 8/20 = 2/5</a:t>
            </a:r>
            <a:endParaRPr lang="en-GB" sz="30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Relative frequency</a:t>
            </a:r>
          </a:p>
          <a:p>
            <a:r>
              <a:rPr lang="en-GB" sz="2800" dirty="0" smtClean="0"/>
              <a:t>Probability</a:t>
            </a:r>
          </a:p>
          <a:p>
            <a:r>
              <a:rPr lang="en-GB" sz="2800" dirty="0" smtClean="0"/>
              <a:t>Simple event; compound event</a:t>
            </a:r>
          </a:p>
          <a:p>
            <a:r>
              <a:rPr lang="en-GB" sz="2800" dirty="0" smtClean="0"/>
              <a:t>Objective probability; subjective probability</a:t>
            </a:r>
          </a:p>
          <a:p>
            <a:r>
              <a:rPr lang="en-GB" sz="2800" dirty="0" smtClean="0"/>
              <a:t>Properties of probability</a:t>
            </a:r>
          </a:p>
          <a:p>
            <a:r>
              <a:rPr lang="en-GB" sz="2800" dirty="0" smtClean="0"/>
              <a:t>Independent and dependent events</a:t>
            </a:r>
          </a:p>
          <a:p>
            <a:r>
              <a:rPr lang="en-GB" sz="2800" dirty="0" smtClean="0"/>
              <a:t>Conditional probability</a:t>
            </a:r>
          </a:p>
          <a:p>
            <a:r>
              <a:rPr lang="en-GB" sz="2800" dirty="0" smtClean="0"/>
              <a:t>Marginal and joint probability</a:t>
            </a:r>
          </a:p>
          <a:p>
            <a:r>
              <a:rPr lang="en-GB" sz="2800" dirty="0" smtClean="0"/>
              <a:t>Probability tress</a:t>
            </a:r>
          </a:p>
          <a:p>
            <a:r>
              <a:rPr lang="en-GB" sz="2800" dirty="0" smtClean="0"/>
              <a:t>Section 13.3</a:t>
            </a:r>
            <a:r>
              <a:rPr lang="en-GB" sz="2800" smtClean="0"/>
              <a:t>, Section 13.4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1438</Words>
  <Application>Microsoft Office PowerPoint</Application>
  <PresentationFormat>On-screen Show (4:3)</PresentationFormat>
  <Paragraphs>145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MTH108 Business Math I</vt:lpstr>
      <vt:lpstr>Chapter 13</vt:lpstr>
      <vt:lpstr>Review  </vt:lpstr>
      <vt:lpstr>Review  </vt:lpstr>
      <vt:lpstr>Review  </vt:lpstr>
      <vt:lpstr>Today’s Topics</vt:lpstr>
      <vt:lpstr>Introduction </vt:lpstr>
      <vt:lpstr>Slide 8</vt:lpstr>
      <vt:lpstr>Relative frequency</vt:lpstr>
      <vt:lpstr>Probability </vt:lpstr>
      <vt:lpstr>Compound event</vt:lpstr>
      <vt:lpstr>Slide 12</vt:lpstr>
      <vt:lpstr>Examples </vt:lpstr>
      <vt:lpstr>Slide 14</vt:lpstr>
      <vt:lpstr>Slide 15</vt:lpstr>
      <vt:lpstr>Types of probability</vt:lpstr>
      <vt:lpstr>Properties of Probability</vt:lpstr>
      <vt:lpstr>Slide 18</vt:lpstr>
      <vt:lpstr>Independent Events</vt:lpstr>
      <vt:lpstr>Slide 20</vt:lpstr>
      <vt:lpstr>Conditional Probability</vt:lpstr>
      <vt:lpstr>Dependent events</vt:lpstr>
      <vt:lpstr>Examples </vt:lpstr>
      <vt:lpstr>Slide 24</vt:lpstr>
      <vt:lpstr>Slide 25</vt:lpstr>
      <vt:lpstr>Slide 26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71</cp:revision>
  <dcterms:created xsi:type="dcterms:W3CDTF">2012-06-20T05:45:57Z</dcterms:created>
  <dcterms:modified xsi:type="dcterms:W3CDTF">2012-06-20T14:55:08Z</dcterms:modified>
</cp:coreProperties>
</file>