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1" r:id="rId5"/>
    <p:sldId id="262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2" r:id="rId14"/>
    <p:sldId id="271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92" r:id="rId32"/>
    <p:sldId id="289" r:id="rId33"/>
    <p:sldId id="290" r:id="rId34"/>
    <p:sldId id="291" r:id="rId35"/>
    <p:sldId id="263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154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351D1-44E2-43C4-9E36-C61B3C479509}" type="datetimeFigureOut">
              <a:rPr lang="en-US" smtClean="0"/>
              <a:pPr/>
              <a:t>6/19/2012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4BF07-CA6C-426D-9CAF-9009205BAC2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351D1-44E2-43C4-9E36-C61B3C479509}" type="datetimeFigureOut">
              <a:rPr lang="en-US" smtClean="0"/>
              <a:pPr/>
              <a:t>6/19/2012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4BF07-CA6C-426D-9CAF-9009205BAC2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351D1-44E2-43C4-9E36-C61B3C479509}" type="datetimeFigureOut">
              <a:rPr lang="en-US" smtClean="0"/>
              <a:pPr/>
              <a:t>6/19/2012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4BF07-CA6C-426D-9CAF-9009205BAC2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351D1-44E2-43C4-9E36-C61B3C479509}" type="datetimeFigureOut">
              <a:rPr lang="en-US" smtClean="0"/>
              <a:pPr/>
              <a:t>6/19/2012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4BF07-CA6C-426D-9CAF-9009205BAC2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351D1-44E2-43C4-9E36-C61B3C479509}" type="datetimeFigureOut">
              <a:rPr lang="en-US" smtClean="0"/>
              <a:pPr/>
              <a:t>6/19/2012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4BF07-CA6C-426D-9CAF-9009205BAC2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351D1-44E2-43C4-9E36-C61B3C479509}" type="datetimeFigureOut">
              <a:rPr lang="en-US" smtClean="0"/>
              <a:pPr/>
              <a:t>6/19/2012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4BF07-CA6C-426D-9CAF-9009205BAC2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351D1-44E2-43C4-9E36-C61B3C479509}" type="datetimeFigureOut">
              <a:rPr lang="en-US" smtClean="0"/>
              <a:pPr/>
              <a:t>6/19/2012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4BF07-CA6C-426D-9CAF-9009205BAC2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351D1-44E2-43C4-9E36-C61B3C479509}" type="datetimeFigureOut">
              <a:rPr lang="en-US" smtClean="0"/>
              <a:pPr/>
              <a:t>6/19/2012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4BF07-CA6C-426D-9CAF-9009205BAC2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351D1-44E2-43C4-9E36-C61B3C479509}" type="datetimeFigureOut">
              <a:rPr lang="en-US" smtClean="0"/>
              <a:pPr/>
              <a:t>6/19/2012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4BF07-CA6C-426D-9CAF-9009205BAC2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351D1-44E2-43C4-9E36-C61B3C479509}" type="datetimeFigureOut">
              <a:rPr lang="en-US" smtClean="0"/>
              <a:pPr/>
              <a:t>6/19/2012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4BF07-CA6C-426D-9CAF-9009205BAC2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351D1-44E2-43C4-9E36-C61B3C479509}" type="datetimeFigureOut">
              <a:rPr lang="en-US" smtClean="0"/>
              <a:pPr/>
              <a:t>6/19/2012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4BF07-CA6C-426D-9CAF-9009205BAC2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C351D1-44E2-43C4-9E36-C61B3C479509}" type="datetimeFigureOut">
              <a:rPr lang="en-US" smtClean="0"/>
              <a:pPr/>
              <a:t>6/19/2012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4BF07-CA6C-426D-9CAF-9009205BAC21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 smtClean="0"/>
              <a:t>MTH108 Business Math I</a:t>
            </a:r>
            <a:endParaRPr lang="en-GB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4400" b="1" dirty="0" smtClean="0">
                <a:solidFill>
                  <a:schemeClr val="tx2"/>
                </a:solidFill>
              </a:rPr>
              <a:t>Lecture 28</a:t>
            </a:r>
            <a:endParaRPr lang="en-GB" sz="44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 smtClean="0"/>
              <a:t>Chapter 13</a:t>
            </a:r>
            <a:endParaRPr lang="en-GB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4400" b="1" dirty="0" smtClean="0">
                <a:solidFill>
                  <a:schemeClr val="tx2"/>
                </a:solidFill>
              </a:rPr>
              <a:t>Introduction to Probability Theory</a:t>
            </a:r>
            <a:endParaRPr lang="en-GB" sz="44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Review 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Sets; elements</a:t>
            </a:r>
          </a:p>
          <a:p>
            <a:r>
              <a:rPr lang="en-GB" dirty="0" smtClean="0"/>
              <a:t>Representation; two ways</a:t>
            </a:r>
          </a:p>
          <a:p>
            <a:r>
              <a:rPr lang="en-GB" dirty="0" smtClean="0"/>
              <a:t>Set notation; elements; number of elements</a:t>
            </a:r>
          </a:p>
          <a:p>
            <a:r>
              <a:rPr lang="en-GB" dirty="0" smtClean="0"/>
              <a:t>Special sets: Universal set; Complement; Null set; Subset</a:t>
            </a:r>
          </a:p>
          <a:p>
            <a:r>
              <a:rPr lang="en-GB" dirty="0" smtClean="0"/>
              <a:t>Venn diagram</a:t>
            </a:r>
          </a:p>
          <a:p>
            <a:r>
              <a:rPr lang="en-GB" dirty="0" smtClean="0"/>
              <a:t>Set operations: equality; union; intersection</a:t>
            </a:r>
          </a:p>
          <a:p>
            <a:r>
              <a:rPr lang="en-GB" dirty="0" smtClean="0"/>
              <a:t>Properties of set operations</a:t>
            </a:r>
          </a:p>
          <a:p>
            <a:pPr>
              <a:buNone/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Review 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Number of elements</a:t>
            </a:r>
          </a:p>
          <a:p>
            <a:r>
              <a:rPr lang="en-GB" sz="2800" dirty="0" smtClean="0"/>
              <a:t>Counting method; tree diagram</a:t>
            </a:r>
          </a:p>
          <a:p>
            <a:r>
              <a:rPr lang="en-GB" sz="2800" dirty="0" smtClean="0"/>
              <a:t>Fundamental principles of counting</a:t>
            </a:r>
          </a:p>
          <a:p>
            <a:r>
              <a:rPr lang="en-GB" sz="2800" dirty="0" smtClean="0"/>
              <a:t>Permutation</a:t>
            </a:r>
          </a:p>
          <a:p>
            <a:r>
              <a:rPr lang="en-GB" sz="2800" dirty="0" smtClean="0"/>
              <a:t>Permutation counting rule</a:t>
            </a:r>
          </a:p>
          <a:p>
            <a:r>
              <a:rPr lang="en-GB" sz="2800" dirty="0" smtClean="0"/>
              <a:t>Factorial formula</a:t>
            </a:r>
          </a:p>
          <a:p>
            <a:r>
              <a:rPr lang="en-GB" sz="2800" dirty="0" smtClean="0"/>
              <a:t>Combination</a:t>
            </a:r>
          </a:p>
          <a:p>
            <a:r>
              <a:rPr lang="en-GB" sz="2800" dirty="0" smtClean="0"/>
              <a:t>Relationship between permutation and combination</a:t>
            </a:r>
          </a:p>
          <a:p>
            <a:pPr>
              <a:buNone/>
            </a:pPr>
            <a:endParaRPr lang="en-GB" sz="2800" dirty="0" smtClean="0"/>
          </a:p>
          <a:p>
            <a:endParaRPr lang="en-GB" sz="2800" dirty="0" smtClean="0"/>
          </a:p>
          <a:p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Today’s Topics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Sample spaces and events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Introduction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The notion of probability is associated with </a:t>
            </a:r>
            <a:r>
              <a:rPr lang="en-GB" sz="2800" b="1" i="1" dirty="0" smtClean="0"/>
              <a:t>random process,</a:t>
            </a:r>
            <a:r>
              <a:rPr lang="en-GB" sz="2800" dirty="0" smtClean="0"/>
              <a:t> or </a:t>
            </a:r>
            <a:r>
              <a:rPr lang="en-GB" sz="2800" b="1" i="1" dirty="0" smtClean="0"/>
              <a:t> random experiments.</a:t>
            </a:r>
            <a:r>
              <a:rPr lang="en-GB" sz="2800" dirty="0" smtClean="0"/>
              <a:t> Probability deals with uncertainty. E.g. consider the following statements with an element of uncertainty: </a:t>
            </a:r>
          </a:p>
          <a:p>
            <a:pPr marL="571500" indent="-571500">
              <a:buFont typeface="+mj-lt"/>
              <a:buAutoNum type="romanLcPeriod"/>
            </a:pPr>
            <a:r>
              <a:rPr lang="en-GB" sz="2800" i="1" dirty="0" smtClean="0"/>
              <a:t>I will probably go shopping after work</a:t>
            </a:r>
            <a:r>
              <a:rPr lang="en-GB" sz="2800" dirty="0" smtClean="0"/>
              <a:t> </a:t>
            </a:r>
          </a:p>
          <a:p>
            <a:pPr marL="571500" indent="-571500">
              <a:buFont typeface="+mj-lt"/>
              <a:buAutoNum type="romanLcPeriod"/>
            </a:pPr>
            <a:r>
              <a:rPr lang="en-GB" sz="2800" i="1" dirty="0" smtClean="0"/>
              <a:t>Chances are it will rain this afternoon</a:t>
            </a:r>
            <a:r>
              <a:rPr lang="en-GB" sz="2800" dirty="0" smtClean="0"/>
              <a:t> </a:t>
            </a:r>
          </a:p>
          <a:p>
            <a:pPr marL="571500" indent="-571500">
              <a:buFont typeface="+mj-lt"/>
              <a:buAutoNum type="romanLcPeriod"/>
            </a:pPr>
            <a:r>
              <a:rPr lang="en-GB" sz="2800" i="1" dirty="0" smtClean="0"/>
              <a:t>The probability of heads is ½</a:t>
            </a:r>
            <a:r>
              <a:rPr lang="en-GB" sz="2800" dirty="0" smtClean="0"/>
              <a:t> </a:t>
            </a:r>
          </a:p>
          <a:p>
            <a:pPr marL="571500" indent="-571500">
              <a:buFont typeface="+mj-lt"/>
              <a:buAutoNum type="romanLcPeriod"/>
            </a:pPr>
            <a:r>
              <a:rPr lang="en-GB" sz="2800" i="1" dirty="0" smtClean="0"/>
              <a:t>The odds on Pacemaker to place are 3 to 2</a:t>
            </a:r>
            <a:r>
              <a:rPr lang="en-GB" sz="2800" dirty="0" smtClean="0"/>
              <a:t> </a:t>
            </a:r>
          </a:p>
          <a:p>
            <a:pPr marL="571500" indent="-571500">
              <a:buFont typeface="+mj-lt"/>
              <a:buAutoNum type="romanLcPeriod"/>
            </a:pPr>
            <a:r>
              <a:rPr lang="en-GB" sz="2800" i="1" dirty="0" smtClean="0"/>
              <a:t>3 out of 5 smokers develop lung cancer</a:t>
            </a:r>
            <a:r>
              <a:rPr lang="en-GB" sz="2800" dirty="0" smtClean="0"/>
              <a:t> </a:t>
            </a:r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Basic concepts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GB" sz="3000" dirty="0"/>
              <a:t>W</a:t>
            </a:r>
            <a:r>
              <a:rPr lang="en-GB" sz="3000" dirty="0" smtClean="0"/>
              <a:t>e hear and read these kinds of "probabilistic" statements every day can they be analyzed mathematically?</a:t>
            </a:r>
            <a:endParaRPr lang="en-GB" sz="3000" dirty="0"/>
          </a:p>
          <a:p>
            <a:pPr>
              <a:buNone/>
            </a:pPr>
            <a:r>
              <a:rPr lang="en-GB" sz="3000" dirty="0" smtClean="0"/>
              <a:t>A </a:t>
            </a:r>
            <a:r>
              <a:rPr lang="en-GB" sz="3000" b="1" i="1" dirty="0" smtClean="0"/>
              <a:t>random experiment</a:t>
            </a:r>
            <a:r>
              <a:rPr lang="en-GB" sz="3000" dirty="0" smtClean="0"/>
              <a:t> is a process which results in one of a number of possible </a:t>
            </a:r>
            <a:r>
              <a:rPr lang="en-GB" sz="3000" b="1" i="1" dirty="0" smtClean="0"/>
              <a:t>outcomes. </a:t>
            </a:r>
            <a:endParaRPr lang="en-GB" sz="3000" dirty="0" smtClean="0"/>
          </a:p>
          <a:p>
            <a:pPr>
              <a:buNone/>
            </a:pPr>
            <a:r>
              <a:rPr lang="en-GB" sz="3000" dirty="0" smtClean="0"/>
              <a:t>The possible outcomes are known prior to the performance of an experiment, but one can not predict with certainty which particular outcome will result.</a:t>
            </a:r>
          </a:p>
          <a:p>
            <a:pPr>
              <a:buNone/>
            </a:pPr>
            <a:r>
              <a:rPr lang="en-GB" sz="3000" i="1" dirty="0" smtClean="0"/>
              <a:t>Random experiment---a process whose outcome cannot be predicted.</a:t>
            </a:r>
          </a:p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Examples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Flipping a coin</a:t>
            </a:r>
          </a:p>
          <a:p>
            <a:r>
              <a:rPr lang="en-GB" sz="2800" dirty="0" smtClean="0"/>
              <a:t>Rolling a die</a:t>
            </a:r>
          </a:p>
          <a:p>
            <a:r>
              <a:rPr lang="en-GB" sz="2800" dirty="0" smtClean="0"/>
              <a:t>Drawing a card from a well-shuffled deck</a:t>
            </a:r>
          </a:p>
          <a:p>
            <a:r>
              <a:rPr lang="en-GB" sz="2800" dirty="0" smtClean="0"/>
              <a:t>3 out of 5 smokers develop lung cancer</a:t>
            </a:r>
          </a:p>
          <a:p>
            <a:r>
              <a:rPr lang="en-GB" sz="2800" dirty="0" smtClean="0"/>
              <a:t>Defective products produced during the manufacturing in a random manner</a:t>
            </a:r>
          </a:p>
          <a:p>
            <a:r>
              <a:rPr lang="en-GB" sz="2800" dirty="0" smtClean="0"/>
              <a:t>The times between the arrivals of telephone calls at a telephone exchange.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Sample Space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5000660"/>
          </a:xfrm>
        </p:spPr>
        <p:txBody>
          <a:bodyPr>
            <a:noAutofit/>
          </a:bodyPr>
          <a:lstStyle/>
          <a:p>
            <a:r>
              <a:rPr lang="en-GB" sz="2800" dirty="0" smtClean="0"/>
              <a:t>Each repetition of an experiment can be thought of as a </a:t>
            </a:r>
            <a:r>
              <a:rPr lang="en-GB" sz="2800" b="1" i="1" dirty="0" smtClean="0"/>
              <a:t>trial</a:t>
            </a:r>
            <a:r>
              <a:rPr lang="en-GB" sz="2800" dirty="0" smtClean="0"/>
              <a:t>. Each trial has an observable outcome.</a:t>
            </a:r>
          </a:p>
          <a:p>
            <a:r>
              <a:rPr lang="en-GB" sz="2800" dirty="0" smtClean="0"/>
              <a:t>The set of all possible outcomes for an experiment is called the </a:t>
            </a:r>
            <a:r>
              <a:rPr lang="en-GB" sz="2800" b="1" i="1" dirty="0" smtClean="0"/>
              <a:t>sample space S</a:t>
            </a:r>
            <a:r>
              <a:rPr lang="en-GB" sz="2800" dirty="0" smtClean="0"/>
              <a:t> such that each outcome corresponds to exactly one element in </a:t>
            </a:r>
            <a:r>
              <a:rPr lang="en-GB" sz="2800" i="1" dirty="0"/>
              <a:t>S</a:t>
            </a:r>
            <a:r>
              <a:rPr lang="en-GB" sz="2800" dirty="0" smtClean="0"/>
              <a:t>.</a:t>
            </a:r>
            <a:r>
              <a:rPr lang="en-GB" sz="2800" i="1" dirty="0" smtClean="0"/>
              <a:t> </a:t>
            </a:r>
          </a:p>
          <a:p>
            <a:r>
              <a:rPr lang="en-GB" sz="2800" dirty="0"/>
              <a:t> T</a:t>
            </a:r>
            <a:r>
              <a:rPr lang="en-GB" sz="2800" dirty="0" smtClean="0"/>
              <a:t>he elements of </a:t>
            </a:r>
            <a:r>
              <a:rPr lang="en-GB" sz="2800" i="1" dirty="0" smtClean="0"/>
              <a:t>S</a:t>
            </a:r>
            <a:r>
              <a:rPr lang="en-GB" sz="2800" dirty="0" smtClean="0"/>
              <a:t> are called </a:t>
            </a:r>
            <a:r>
              <a:rPr lang="en-GB" sz="2800" b="1" i="1" dirty="0" smtClean="0"/>
              <a:t>simple outcome </a:t>
            </a:r>
            <a:r>
              <a:rPr lang="en-GB" sz="2800" dirty="0" smtClean="0"/>
              <a:t>or </a:t>
            </a:r>
            <a:r>
              <a:rPr lang="en-GB" sz="2800" b="1" i="1" dirty="0" smtClean="0"/>
              <a:t>sample points.</a:t>
            </a:r>
          </a:p>
          <a:p>
            <a:r>
              <a:rPr lang="en-GB" sz="2800" i="1" dirty="0"/>
              <a:t>n</a:t>
            </a:r>
            <a:r>
              <a:rPr lang="en-GB" sz="2800" i="1" dirty="0" smtClean="0"/>
              <a:t>(S)</a:t>
            </a:r>
            <a:r>
              <a:rPr lang="en-GB" sz="2800" dirty="0" smtClean="0"/>
              <a:t> denotes the size of a sample space. If there are finite number of sample points, then </a:t>
            </a:r>
            <a:r>
              <a:rPr lang="en-GB" sz="2800" i="1" dirty="0" smtClean="0"/>
              <a:t>S</a:t>
            </a:r>
            <a:r>
              <a:rPr lang="en-GB" sz="2800" dirty="0" smtClean="0"/>
              <a:t> is said to be a </a:t>
            </a:r>
            <a:r>
              <a:rPr lang="en-GB" sz="2800" b="1" i="1" dirty="0" smtClean="0"/>
              <a:t>finite sample space,</a:t>
            </a:r>
            <a:r>
              <a:rPr lang="en-GB" sz="2800" dirty="0" smtClean="0"/>
              <a:t> otherwise, </a:t>
            </a:r>
            <a:r>
              <a:rPr lang="en-GB" sz="2800" i="1" dirty="0" smtClean="0"/>
              <a:t>S</a:t>
            </a:r>
            <a:r>
              <a:rPr lang="en-GB" sz="2800" dirty="0" smtClean="0"/>
              <a:t> is called an </a:t>
            </a:r>
            <a:r>
              <a:rPr lang="en-GB" sz="2800" b="1" i="1" dirty="0" smtClean="0"/>
              <a:t>infinite sample space.</a:t>
            </a:r>
            <a:endParaRPr lang="en-GB" sz="28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Examples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sz="2800" dirty="0" smtClean="0"/>
              <a:t>Flipping a coin</a:t>
            </a:r>
          </a:p>
          <a:p>
            <a:endParaRPr lang="en-GB" sz="2800" dirty="0"/>
          </a:p>
          <a:p>
            <a:endParaRPr lang="en-GB" sz="2800" dirty="0" smtClean="0"/>
          </a:p>
          <a:p>
            <a:endParaRPr lang="en-GB" sz="2800" dirty="0"/>
          </a:p>
          <a:p>
            <a:r>
              <a:rPr lang="en-GB" sz="2800" dirty="0" smtClean="0"/>
              <a:t>Flipping a coin twice</a:t>
            </a:r>
          </a:p>
          <a:p>
            <a:pPr>
              <a:buNone/>
            </a:pPr>
            <a:endParaRPr lang="en-GB" sz="2800" dirty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/>
          </a:p>
          <a:p>
            <a:pPr>
              <a:buNone/>
            </a:pPr>
            <a:r>
              <a:rPr lang="en-GB" sz="2800" dirty="0" smtClean="0"/>
              <a:t>Do not mix the sample points with the possible outcomes of permutations!!!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Examples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Time between arrivals of telephone calls</a:t>
            </a:r>
          </a:p>
          <a:p>
            <a:pPr>
              <a:buNone/>
            </a:pPr>
            <a:r>
              <a:rPr lang="en-GB" sz="2800" dirty="0" smtClean="0"/>
              <a:t>The sample space of an experiment which measures the time between the arrivals of telephone calls at a telephone exchange will be defined as:</a:t>
            </a:r>
          </a:p>
          <a:p>
            <a:pPr>
              <a:buNone/>
            </a:pPr>
            <a:endParaRPr lang="en-GB" sz="2800" dirty="0"/>
          </a:p>
          <a:p>
            <a:r>
              <a:rPr lang="en-GB" sz="2800" dirty="0" smtClean="0"/>
              <a:t>Rolling a die</a:t>
            </a:r>
            <a:endParaRPr lang="en-GB" sz="2800" dirty="0"/>
          </a:p>
          <a:p>
            <a:endParaRPr lang="en-GB" sz="2800" dirty="0" smtClean="0"/>
          </a:p>
          <a:p>
            <a:endParaRPr lang="en-GB" sz="2800" dirty="0"/>
          </a:p>
          <a:p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Remarks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An experiment may have more than one sample space.</a:t>
            </a:r>
          </a:p>
          <a:p>
            <a:r>
              <a:rPr lang="en-GB" sz="2800" dirty="0" smtClean="0"/>
              <a:t>When an experiment has more than one sample space, it will be our practice to consider only a sample space that gives sufficient details to answer all pertinent questions relative to an experiment. This sample space is refer to as the </a:t>
            </a:r>
            <a:r>
              <a:rPr lang="en-GB" sz="2800" i="1" dirty="0" smtClean="0"/>
              <a:t>usual</a:t>
            </a:r>
            <a:r>
              <a:rPr lang="en-GB" sz="2800" dirty="0" smtClean="0"/>
              <a:t> sample space.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Basic concepts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Given an experiment, outcomes (sample points) are frequently classified into </a:t>
            </a:r>
            <a:r>
              <a:rPr lang="en-GB" sz="2800" b="1" i="1" dirty="0" smtClean="0"/>
              <a:t>events. </a:t>
            </a:r>
            <a:r>
              <a:rPr lang="en-GB" sz="2800" dirty="0" smtClean="0"/>
              <a:t>An event E for an experiment is a subset of a sample space S. </a:t>
            </a:r>
          </a:p>
          <a:p>
            <a:r>
              <a:rPr lang="en-GB" sz="2800" b="1" dirty="0" smtClean="0"/>
              <a:t>event </a:t>
            </a:r>
            <a:r>
              <a:rPr lang="en-GB" sz="2800" dirty="0" smtClean="0"/>
              <a:t>has a </a:t>
            </a:r>
            <a:r>
              <a:rPr lang="en-GB" sz="2800" i="1" dirty="0" smtClean="0"/>
              <a:t>specific technical meaning</a:t>
            </a:r>
            <a:r>
              <a:rPr lang="en-GB" sz="2800" dirty="0" smtClean="0"/>
              <a:t> in probability theory. The way in which events are defined depends upon the set of outcomes for which probabilities are to be computed.</a:t>
            </a:r>
          </a:p>
          <a:p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Examples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/>
          </a:p>
          <a:p>
            <a:pPr>
              <a:buNone/>
            </a:pPr>
            <a:r>
              <a:rPr lang="en-GB" sz="2800" dirty="0" smtClean="0"/>
              <a:t>Rolling a coin twice:</a:t>
            </a:r>
          </a:p>
          <a:p>
            <a:pPr>
              <a:buNone/>
            </a:pPr>
            <a:endParaRPr lang="en-GB" sz="2800" dirty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/>
          </a:p>
          <a:p>
            <a:pPr>
              <a:buNone/>
            </a:pPr>
            <a:r>
              <a:rPr lang="en-GB" sz="2800" dirty="0" smtClean="0"/>
              <a:t>Rolling a coin once:</a:t>
            </a:r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Examples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Time between telephone calls:</a:t>
            </a:r>
          </a:p>
          <a:p>
            <a:pPr>
              <a:buNone/>
            </a:pPr>
            <a:endParaRPr lang="en-GB" sz="2800" dirty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r>
              <a:rPr lang="en-GB" sz="2800" dirty="0" smtClean="0"/>
              <a:t>Suppose that an experiment consists of selecting three manufactured parts from a production process and observing whether they are </a:t>
            </a:r>
            <a:r>
              <a:rPr lang="en-GB" sz="2800" i="1" dirty="0" smtClean="0"/>
              <a:t>acceptable</a:t>
            </a:r>
            <a:r>
              <a:rPr lang="en-GB" sz="2800" dirty="0" smtClean="0"/>
              <a:t> or </a:t>
            </a:r>
            <a:r>
              <a:rPr lang="en-GB" sz="2800" i="1" dirty="0" smtClean="0"/>
              <a:t>defective</a:t>
            </a:r>
            <a:endParaRPr lang="en-GB" sz="2800" i="1" dirty="0"/>
          </a:p>
          <a:p>
            <a:pPr marL="514350" indent="-514350">
              <a:buAutoNum type="alphaLcParenR"/>
            </a:pPr>
            <a:r>
              <a:rPr lang="en-GB" sz="2800" dirty="0" smtClean="0"/>
              <a:t>Determine the sample space S</a:t>
            </a:r>
          </a:p>
          <a:p>
            <a:pPr marL="514350" indent="-514350">
              <a:buAutoNum type="alphaLcParenR"/>
            </a:pPr>
            <a:r>
              <a:rPr lang="en-GB" sz="2800" dirty="0" smtClean="0"/>
              <a:t>The outcomes in event ‘exactly 2 acceptable parts’</a:t>
            </a:r>
          </a:p>
          <a:p>
            <a:pPr marL="514350" indent="-514350">
              <a:buAutoNum type="alphaLcParenR"/>
            </a:pPr>
            <a:r>
              <a:rPr lang="en-GB" sz="2800" dirty="0" smtClean="0"/>
              <a:t>The outcomes in event ‘at least one defective part’</a:t>
            </a:r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Examples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Number of events 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/>
          </a:p>
          <a:p>
            <a:pPr>
              <a:buNone/>
            </a:pPr>
            <a:r>
              <a:rPr lang="en-GB" sz="2800" dirty="0" smtClean="0"/>
              <a:t>Number:</a:t>
            </a:r>
          </a:p>
          <a:p>
            <a:pPr>
              <a:buNone/>
            </a:pPr>
            <a:r>
              <a:rPr lang="en-GB" sz="2800" dirty="0" smtClean="0"/>
              <a:t>If a sample space has n elements, then the number of possible events is  </a:t>
            </a:r>
          </a:p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Observations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If an event consists of only 1 outcome, it is called a </a:t>
            </a:r>
            <a:r>
              <a:rPr lang="en-GB" sz="2800" b="1" i="1" dirty="0" smtClean="0"/>
              <a:t>simple event.</a:t>
            </a:r>
            <a:r>
              <a:rPr lang="en-GB" sz="2800" dirty="0" smtClean="0"/>
              <a:t> E.g. flipping a coin once.</a:t>
            </a:r>
          </a:p>
          <a:p>
            <a:endParaRPr lang="en-GB" sz="2800" dirty="0" smtClean="0"/>
          </a:p>
          <a:p>
            <a:r>
              <a:rPr lang="en-GB" sz="2800" dirty="0" smtClean="0"/>
              <a:t>If an event consists of more than 1 outcome, it is called a </a:t>
            </a:r>
            <a:r>
              <a:rPr lang="en-GB" sz="2800" b="1" i="1" dirty="0" smtClean="0"/>
              <a:t>compound event.</a:t>
            </a:r>
            <a:r>
              <a:rPr lang="en-GB" sz="2800" dirty="0" smtClean="0"/>
              <a:t> E.g. flipping a coin twice</a:t>
            </a:r>
          </a:p>
          <a:p>
            <a:endParaRPr lang="en-GB" sz="2800" dirty="0"/>
          </a:p>
          <a:p>
            <a:pPr>
              <a:buNone/>
            </a:pPr>
            <a:endParaRPr lang="en-GB" sz="2800" dirty="0" smtClean="0"/>
          </a:p>
          <a:p>
            <a:endParaRPr lang="en-GB" sz="2800" dirty="0"/>
          </a:p>
          <a:p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Observations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If the outcome of an experiment is a sample point in E, then event E is said to </a:t>
            </a:r>
            <a:r>
              <a:rPr lang="en-GB" sz="2800" b="1" i="1" dirty="0" smtClean="0"/>
              <a:t>occur.</a:t>
            </a:r>
            <a:endParaRPr lang="en-GB" sz="2800" dirty="0" smtClean="0"/>
          </a:p>
          <a:p>
            <a:pPr>
              <a:buNone/>
            </a:pPr>
            <a:r>
              <a:rPr lang="en-GB" sz="2800" dirty="0" smtClean="0"/>
              <a:t>e.g. rolling a die</a:t>
            </a:r>
          </a:p>
          <a:p>
            <a:pPr>
              <a:buNone/>
            </a:pPr>
            <a:endParaRPr lang="en-GB" sz="2800" dirty="0"/>
          </a:p>
          <a:p>
            <a:r>
              <a:rPr lang="en-GB" sz="2800" dirty="0" smtClean="0"/>
              <a:t> A sample space is a subset of itself, so it is too an event, called a </a:t>
            </a:r>
            <a:r>
              <a:rPr lang="en-GB" sz="2800" b="1" i="1" dirty="0" smtClean="0"/>
              <a:t>certain event, </a:t>
            </a:r>
            <a:r>
              <a:rPr lang="en-GB" sz="2800" dirty="0" smtClean="0"/>
              <a:t>it must occur no matter what the outcome is.</a:t>
            </a:r>
          </a:p>
          <a:p>
            <a:r>
              <a:rPr lang="en-GB" sz="2800" dirty="0" smtClean="0"/>
              <a:t>If an event contains no sample points, it is a null set called </a:t>
            </a:r>
            <a:r>
              <a:rPr lang="en-GB" sz="2800" b="1" i="1" dirty="0" smtClean="0"/>
              <a:t>impossible event.</a:t>
            </a:r>
            <a:r>
              <a:rPr lang="en-GB" sz="2800" dirty="0" smtClean="0"/>
              <a:t> </a:t>
            </a:r>
            <a:endParaRPr lang="en-GB" sz="2800" dirty="0"/>
          </a:p>
          <a:p>
            <a:pPr>
              <a:buNone/>
            </a:pPr>
            <a:endParaRPr lang="en-GB" sz="2800" dirty="0" smtClean="0"/>
          </a:p>
          <a:p>
            <a:endParaRPr lang="en-GB" sz="2800" dirty="0"/>
          </a:p>
          <a:p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Observations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GB" sz="2800" dirty="0" smtClean="0"/>
          </a:p>
          <a:p>
            <a:endParaRPr lang="en-GB" sz="2800" dirty="0"/>
          </a:p>
          <a:p>
            <a:r>
              <a:rPr lang="en-US" sz="3000" dirty="0"/>
              <a:t>Events can sometimes be described in </a:t>
            </a:r>
            <a:r>
              <a:rPr lang="en-US" sz="3000" dirty="0" smtClean="0"/>
              <a:t>words</a:t>
            </a:r>
            <a:r>
              <a:rPr lang="en-GB" sz="3000" dirty="0" smtClean="0"/>
              <a:t> </a:t>
            </a:r>
            <a:r>
              <a:rPr lang="en-US" sz="3000" dirty="0" smtClean="0"/>
              <a:t>e.g</a:t>
            </a:r>
            <a:r>
              <a:rPr lang="en-US" sz="3000" dirty="0"/>
              <a:t>., for the flipping-a-coin-twice experiment:</a:t>
            </a:r>
            <a:endParaRPr lang="en-GB" sz="3000" dirty="0"/>
          </a:p>
          <a:p>
            <a:pPr>
              <a:buNone/>
            </a:pPr>
            <a:r>
              <a:rPr lang="en-US" sz="3000" u="sng" dirty="0"/>
              <a:t>In words</a:t>
            </a:r>
            <a:r>
              <a:rPr lang="en-US" sz="3000" dirty="0"/>
              <a:t>				</a:t>
            </a:r>
            <a:r>
              <a:rPr lang="en-US" sz="3000" dirty="0" smtClean="0"/>
              <a:t>          </a:t>
            </a:r>
            <a:r>
              <a:rPr lang="en-US" sz="3000" u="sng" dirty="0" smtClean="0"/>
              <a:t>Set notation</a:t>
            </a:r>
            <a:endParaRPr lang="en-GB" sz="3000" dirty="0"/>
          </a:p>
          <a:p>
            <a:r>
              <a:rPr lang="en-US" sz="3000" dirty="0"/>
              <a:t>no heads				</a:t>
            </a:r>
            <a:r>
              <a:rPr lang="en-US" sz="3000" dirty="0" smtClean="0"/>
              <a:t>	{</a:t>
            </a:r>
            <a:r>
              <a:rPr lang="en-US" sz="3000" dirty="0"/>
              <a:t>TT}</a:t>
            </a:r>
            <a:endParaRPr lang="en-GB" sz="3000" dirty="0"/>
          </a:p>
          <a:p>
            <a:r>
              <a:rPr lang="en-US" sz="3000" dirty="0"/>
              <a:t>one tail					</a:t>
            </a:r>
            <a:r>
              <a:rPr lang="en-US" sz="3000" dirty="0" smtClean="0"/>
              <a:t>{</a:t>
            </a:r>
            <a:r>
              <a:rPr lang="en-US" sz="3000" dirty="0"/>
              <a:t>TH, HT}</a:t>
            </a:r>
            <a:endParaRPr lang="en-GB" sz="3000" dirty="0"/>
          </a:p>
          <a:p>
            <a:r>
              <a:rPr lang="en-US" sz="3000" dirty="0"/>
              <a:t>at least one head			</a:t>
            </a:r>
            <a:r>
              <a:rPr lang="en-US" sz="3000" dirty="0" smtClean="0"/>
              <a:t>{</a:t>
            </a:r>
            <a:r>
              <a:rPr lang="en-US" sz="3000" dirty="0"/>
              <a:t>TH, HT, HH}</a:t>
            </a:r>
            <a:endParaRPr lang="en-GB" sz="3000" dirty="0"/>
          </a:p>
          <a:p>
            <a:r>
              <a:rPr lang="en-US" sz="3000" dirty="0"/>
              <a:t>more than one head			</a:t>
            </a:r>
            <a:r>
              <a:rPr lang="en-US" sz="3000" dirty="0" smtClean="0"/>
              <a:t>{</a:t>
            </a:r>
            <a:r>
              <a:rPr lang="en-US" sz="3000" dirty="0"/>
              <a:t>HH}</a:t>
            </a:r>
            <a:endParaRPr lang="en-GB" sz="3000" dirty="0"/>
          </a:p>
          <a:p>
            <a:endParaRPr lang="en-GB" sz="2800" dirty="0" smtClean="0"/>
          </a:p>
          <a:p>
            <a:pPr>
              <a:buNone/>
            </a:pPr>
            <a:endParaRPr lang="en-GB" sz="2800" dirty="0"/>
          </a:p>
          <a:p>
            <a:pPr>
              <a:buNone/>
            </a:pPr>
            <a:endParaRPr lang="en-GB" sz="2800" dirty="0" smtClean="0"/>
          </a:p>
          <a:p>
            <a:endParaRPr lang="en-GB" sz="2800" dirty="0"/>
          </a:p>
          <a:p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Some examples of sample space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arenR"/>
            </a:pPr>
            <a:r>
              <a:rPr lang="en-GB" sz="2800" dirty="0" smtClean="0"/>
              <a:t>An urn contains four marbles, 1 red, 1 pink, 1 black, and 1 white. </a:t>
            </a:r>
          </a:p>
          <a:p>
            <a:pPr marL="514350" indent="-514350">
              <a:buNone/>
            </a:pPr>
            <a:r>
              <a:rPr lang="en-GB" sz="2800" dirty="0" smtClean="0"/>
              <a:t>a) A marble is drawn at random, its colour is noted, and is placed back into the urn. Then a marble is again randomly drawn and its colour is noted. Describe a sample space and determine the number of sample points.</a:t>
            </a:r>
          </a:p>
          <a:p>
            <a:pPr marL="514350" indent="-514350">
              <a:buNone/>
            </a:pPr>
            <a:r>
              <a:rPr lang="en-GB" sz="2800" dirty="0" smtClean="0"/>
              <a:t> </a:t>
            </a:r>
          </a:p>
          <a:p>
            <a:pPr marL="514350" indent="-514350">
              <a:buNone/>
            </a:pPr>
            <a:r>
              <a:rPr lang="en-GB" sz="2800" dirty="0" smtClean="0"/>
              <a:t>This is an example of marbles drawn </a:t>
            </a:r>
            <a:r>
              <a:rPr lang="en-GB" sz="2800" b="1" i="1" dirty="0" smtClean="0"/>
              <a:t>with replacement</a:t>
            </a:r>
            <a:r>
              <a:rPr lang="en-GB" sz="2800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>
            <a:normAutofit/>
          </a:bodyPr>
          <a:lstStyle/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b) Determine the number of sample points in the sample space if two marbles are selected in succession </a:t>
            </a:r>
            <a:r>
              <a:rPr lang="en-GB" sz="2800" b="1" i="1" dirty="0" smtClean="0"/>
              <a:t>without replacement</a:t>
            </a:r>
            <a:r>
              <a:rPr lang="en-GB" sz="2800" dirty="0" smtClean="0"/>
              <a:t> and the colours are noted.</a:t>
            </a:r>
          </a:p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2) A pair of dice is rolled once and for each die the number that turns up is observed. Describe a sample space.</a:t>
            </a:r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Set operations: Events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Since events and sample space can also be sometimes represented by a </a:t>
            </a:r>
            <a:r>
              <a:rPr lang="en-GB" sz="2800" i="1" dirty="0" smtClean="0"/>
              <a:t>Venn diagram</a:t>
            </a:r>
            <a:r>
              <a:rPr lang="en-GB" sz="2800" dirty="0" smtClean="0"/>
              <a:t>. With the help of Venn diagram, we can also show other set operations, i.e. of complement, union and intersection.</a:t>
            </a:r>
          </a:p>
          <a:p>
            <a:pPr marL="514350" indent="-514350">
              <a:buAutoNum type="arabicParenR"/>
            </a:pPr>
            <a:r>
              <a:rPr lang="en-GB" sz="2800" dirty="0" smtClean="0"/>
              <a:t>E is a subset of S</a:t>
            </a:r>
          </a:p>
          <a:p>
            <a:pPr marL="514350" indent="-514350">
              <a:buAutoNum type="arabicParenR"/>
            </a:pPr>
            <a:endParaRPr lang="en-GB" sz="2800" dirty="0" smtClean="0"/>
          </a:p>
          <a:p>
            <a:pPr marL="514350" indent="-514350">
              <a:buAutoNum type="arabicParenR"/>
            </a:pPr>
            <a:r>
              <a:rPr lang="en-GB" sz="2800" dirty="0" smtClean="0"/>
              <a:t>Complement of E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3) Union of events</a:t>
            </a:r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r>
              <a:rPr lang="en-GB" sz="2800" dirty="0" smtClean="0"/>
              <a:t>4) Intersection of events</a:t>
            </a:r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 marL="514350" indent="-514350">
              <a:buAutoNum type="alphaLcParenR"/>
            </a:pPr>
            <a:r>
              <a:rPr lang="en-GB" sz="2800" dirty="0" smtClean="0"/>
              <a:t>For the event            to occur, </a:t>
            </a:r>
            <a:r>
              <a:rPr lang="en-GB" sz="2800" i="1" dirty="0" smtClean="0"/>
              <a:t>at least </a:t>
            </a:r>
            <a:r>
              <a:rPr lang="en-GB" sz="2800" dirty="0" smtClean="0"/>
              <a:t>one of the events E and F must occur.</a:t>
            </a:r>
          </a:p>
          <a:p>
            <a:pPr marL="514350" indent="-514350">
              <a:buAutoNum type="alphaLcParenR"/>
            </a:pPr>
            <a:r>
              <a:rPr lang="en-GB" sz="2800" dirty="0" smtClean="0"/>
              <a:t>If event               occurs, </a:t>
            </a:r>
            <a:r>
              <a:rPr lang="en-GB" sz="2800" i="1" dirty="0" smtClean="0"/>
              <a:t>both</a:t>
            </a:r>
            <a:r>
              <a:rPr lang="en-GB" sz="2800" dirty="0" smtClean="0"/>
              <a:t> E and F must occur.</a:t>
            </a:r>
          </a:p>
          <a:p>
            <a:pPr marL="514350" indent="-514350">
              <a:buAutoNum type="alphaLcParenR"/>
            </a:pPr>
            <a:r>
              <a:rPr lang="en-GB" sz="2800" dirty="0" smtClean="0"/>
              <a:t>If event       occurs, then E </a:t>
            </a:r>
            <a:r>
              <a:rPr lang="en-GB" sz="2800" i="1" dirty="0" smtClean="0"/>
              <a:t>does not </a:t>
            </a:r>
            <a:r>
              <a:rPr lang="en-GB" sz="2800" dirty="0" smtClean="0"/>
              <a:t>occur.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Properties of events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Since events are sets and subsets of the sample space S, they satisfy the following properties along with the other properties of sets discussed in lecture 26.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Mutually exclusive events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A set of events is called </a:t>
            </a:r>
            <a:r>
              <a:rPr lang="en-GB" sz="2800" b="1" i="1" dirty="0" smtClean="0"/>
              <a:t>mutually exclusive</a:t>
            </a:r>
            <a:r>
              <a:rPr lang="en-GB" sz="2800" dirty="0" smtClean="0"/>
              <a:t> if the occurrence of any one of the events, stops the existence of the other events. Specifically, the events</a:t>
            </a:r>
          </a:p>
          <a:p>
            <a:pPr>
              <a:buNone/>
            </a:pPr>
            <a:r>
              <a:rPr lang="en-GB" sz="2800" dirty="0" smtClean="0"/>
              <a:t>                                          are mutually exclusive if </a:t>
            </a:r>
          </a:p>
          <a:p>
            <a:pPr>
              <a:buNone/>
            </a:pPr>
            <a:r>
              <a:rPr lang="en-GB" sz="2800" dirty="0" smtClean="0"/>
              <a:t>                      . </a:t>
            </a:r>
          </a:p>
          <a:p>
            <a:pPr>
              <a:buNone/>
            </a:pPr>
            <a:r>
              <a:rPr lang="en-GB" sz="2800" dirty="0" smtClean="0"/>
              <a:t>Events are mutually exclusive if they do not occur simultaneously. E.g. 1)</a:t>
            </a:r>
          </a:p>
          <a:p>
            <a:pPr>
              <a:buNone/>
            </a:pPr>
            <a:r>
              <a:rPr lang="en-GB" sz="2800" dirty="0" smtClean="0"/>
              <a:t>2) Flipping a coin once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Mutually exclusive events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3) Selecting three manufactured parts from a production process.</a:t>
            </a:r>
          </a:p>
          <a:p>
            <a:pPr marL="514350" indent="-514350">
              <a:buAutoNum type="alphaLcParenR"/>
            </a:pPr>
            <a:r>
              <a:rPr lang="en-GB" sz="2800" dirty="0" smtClean="0"/>
              <a:t>The outcomes in event ‘exactly 2 acceptable parts’</a:t>
            </a:r>
          </a:p>
          <a:p>
            <a:pPr marL="514350" indent="-514350">
              <a:buAutoNum type="alphaLcParenR"/>
            </a:pPr>
            <a:r>
              <a:rPr lang="en-GB" sz="2800" dirty="0" smtClean="0"/>
              <a:t>The outcomes in event ‘at least one defective part’</a:t>
            </a:r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A red and a green die are thrown and the numbers on each are noted. Which pairs of the following events are mutually exclusive?</a:t>
            </a:r>
          </a:p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Collectively exhaustive events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A set of events is said to be </a:t>
            </a:r>
            <a:r>
              <a:rPr lang="en-GB" sz="2800" b="1" i="1" dirty="0" smtClean="0"/>
              <a:t> collectively exhaustive</a:t>
            </a:r>
            <a:r>
              <a:rPr lang="en-GB" sz="2800" dirty="0" smtClean="0"/>
              <a:t> if their union accounts for all possible outcomes of an experiment (i.e. their union is the sample space).</a:t>
            </a:r>
          </a:p>
          <a:p>
            <a:pPr>
              <a:buNone/>
            </a:pPr>
            <a:r>
              <a:rPr lang="en-GB" sz="2800" dirty="0" smtClean="0"/>
              <a:t>e.g. 1) flipping a coin once</a:t>
            </a:r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r>
              <a:rPr lang="en-GB" sz="2800" dirty="0" smtClean="0"/>
              <a:t>2) Rolling a pair of dice</a:t>
            </a:r>
          </a:p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Consider a sample space of college admissions with sample points</a:t>
            </a:r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r>
              <a:rPr lang="en-GB" sz="2800" dirty="0" smtClean="0"/>
              <a:t>And the events </a:t>
            </a:r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r>
              <a:rPr lang="en-GB" sz="2800" dirty="0" smtClean="0"/>
              <a:t>Then, </a:t>
            </a:r>
          </a:p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Summary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sz="2800" dirty="0" smtClean="0"/>
              <a:t>Random experiment; outcomes</a:t>
            </a:r>
          </a:p>
          <a:p>
            <a:r>
              <a:rPr lang="en-GB" sz="2800" dirty="0" smtClean="0"/>
              <a:t>Sample space: trial; sample point, finite, infinite</a:t>
            </a:r>
          </a:p>
          <a:p>
            <a:r>
              <a:rPr lang="en-GB" sz="2800" dirty="0" smtClean="0"/>
              <a:t>Event; examples</a:t>
            </a:r>
          </a:p>
          <a:p>
            <a:r>
              <a:rPr lang="en-GB" sz="2800" dirty="0" smtClean="0"/>
              <a:t>Number of events</a:t>
            </a:r>
          </a:p>
          <a:p>
            <a:r>
              <a:rPr lang="en-GB" sz="2800" dirty="0" smtClean="0"/>
              <a:t>Simple event; compound event; certain event; impossible event</a:t>
            </a:r>
          </a:p>
          <a:p>
            <a:r>
              <a:rPr lang="en-GB" sz="2800" dirty="0" smtClean="0"/>
              <a:t>Size of a sample space</a:t>
            </a:r>
          </a:p>
          <a:p>
            <a:r>
              <a:rPr lang="en-GB" sz="2800" dirty="0" smtClean="0"/>
              <a:t>Set operations and properties of events</a:t>
            </a:r>
          </a:p>
          <a:p>
            <a:r>
              <a:rPr lang="en-GB" sz="2800" dirty="0" smtClean="0"/>
              <a:t>Mutually exclusive and collectively </a:t>
            </a:r>
            <a:r>
              <a:rPr lang="en-GB" sz="2800" smtClean="0"/>
              <a:t>exhaustive events</a:t>
            </a:r>
            <a:endParaRPr lang="en-GB" sz="2800" dirty="0" smtClean="0"/>
          </a:p>
          <a:p>
            <a:endParaRPr lang="en-GB" sz="2800" dirty="0" smtClean="0"/>
          </a:p>
          <a:p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344</TotalTime>
  <Words>1287</Words>
  <Application>Microsoft Office PowerPoint</Application>
  <PresentationFormat>On-screen Show (4:3)</PresentationFormat>
  <Paragraphs>175</Paragraphs>
  <Slides>35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Office Theme</vt:lpstr>
      <vt:lpstr>MTH108 Business Math I</vt:lpstr>
      <vt:lpstr>Chapter 13</vt:lpstr>
      <vt:lpstr>Review  </vt:lpstr>
      <vt:lpstr>Review  </vt:lpstr>
      <vt:lpstr>Today’s Topics</vt:lpstr>
      <vt:lpstr>Introduction </vt:lpstr>
      <vt:lpstr>Basic concepts </vt:lpstr>
      <vt:lpstr>Examples </vt:lpstr>
      <vt:lpstr>Sample Space</vt:lpstr>
      <vt:lpstr>Examples </vt:lpstr>
      <vt:lpstr>Examples </vt:lpstr>
      <vt:lpstr>Remarks </vt:lpstr>
      <vt:lpstr>Basic concepts</vt:lpstr>
      <vt:lpstr>Examples </vt:lpstr>
      <vt:lpstr>Examples </vt:lpstr>
      <vt:lpstr>Examples </vt:lpstr>
      <vt:lpstr>Number of events  </vt:lpstr>
      <vt:lpstr>Observations </vt:lpstr>
      <vt:lpstr>Observations </vt:lpstr>
      <vt:lpstr>Observations </vt:lpstr>
      <vt:lpstr>Some examples of sample space </vt:lpstr>
      <vt:lpstr>Slide 22</vt:lpstr>
      <vt:lpstr>Slide 23</vt:lpstr>
      <vt:lpstr>Slide 24</vt:lpstr>
      <vt:lpstr>Set operations: Events</vt:lpstr>
      <vt:lpstr>Slide 26</vt:lpstr>
      <vt:lpstr>Properties of events</vt:lpstr>
      <vt:lpstr>Mutually exclusive events</vt:lpstr>
      <vt:lpstr>Mutually exclusive events</vt:lpstr>
      <vt:lpstr>Example </vt:lpstr>
      <vt:lpstr>Slide 31</vt:lpstr>
      <vt:lpstr>Collectively exhaustive events</vt:lpstr>
      <vt:lpstr>Example </vt:lpstr>
      <vt:lpstr>Example </vt:lpstr>
      <vt:lpstr>Summary </vt:lpstr>
    </vt:vector>
  </TitlesOfParts>
  <Company>CIIT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MTH108 Business Math I</dc:title>
  <dc:creator>Tazeen athar</dc:creator>
  <cp:lastModifiedBy>NTS</cp:lastModifiedBy>
  <cp:revision>64</cp:revision>
  <dcterms:created xsi:type="dcterms:W3CDTF">2012-06-19T05:37:42Z</dcterms:created>
  <dcterms:modified xsi:type="dcterms:W3CDTF">2012-06-19T15:03:36Z</dcterms:modified>
</cp:coreProperties>
</file>