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60" r:id="rId4"/>
    <p:sldId id="261" r:id="rId5"/>
    <p:sldId id="263" r:id="rId6"/>
    <p:sldId id="264" r:id="rId7"/>
    <p:sldId id="265" r:id="rId8"/>
    <p:sldId id="262"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809" autoAdjust="0"/>
    <p:restoredTop sz="94660"/>
  </p:normalViewPr>
  <p:slideViewPr>
    <p:cSldViewPr>
      <p:cViewPr varScale="1">
        <p:scale>
          <a:sx n="63" d="100"/>
          <a:sy n="63" d="100"/>
        </p:scale>
        <p:origin x="-1542"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3AEDCDB4-EA0A-4E33-A57D-52C2474B4E46}" type="datetimeFigureOut">
              <a:rPr lang="en-US" smtClean="0"/>
              <a:pPr/>
              <a:t>6/18/2012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EB26030-AB10-432B-9BEC-143FEC5C863D}" type="slidenum">
              <a:rPr lang="en-GB" smtClean="0"/>
              <a:pPr/>
              <a:t>‹#›</a:t>
            </a:fld>
            <a:endParaRPr lang="en-GB"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AEDCDB4-EA0A-4E33-A57D-52C2474B4E46}" type="datetimeFigureOut">
              <a:rPr lang="en-US" smtClean="0"/>
              <a:pPr/>
              <a:t>6/18/2012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EB26030-AB10-432B-9BEC-143FEC5C863D}" type="slidenum">
              <a:rPr lang="en-GB" smtClean="0"/>
              <a:pPr/>
              <a:t>‹#›</a:t>
            </a:fld>
            <a:endParaRPr lang="en-GB"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AEDCDB4-EA0A-4E33-A57D-52C2474B4E46}" type="datetimeFigureOut">
              <a:rPr lang="en-US" smtClean="0"/>
              <a:pPr/>
              <a:t>6/18/2012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EB26030-AB10-432B-9BEC-143FEC5C863D}" type="slidenum">
              <a:rPr lang="en-GB" smtClean="0"/>
              <a:pPr/>
              <a:t>‹#›</a:t>
            </a:fld>
            <a:endParaRPr lang="en-GB"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3AEDCDB4-EA0A-4E33-A57D-52C2474B4E46}" type="datetimeFigureOut">
              <a:rPr lang="en-US" smtClean="0"/>
              <a:pPr/>
              <a:t>6/18/2012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EB26030-AB10-432B-9BEC-143FEC5C863D}" type="slidenum">
              <a:rPr lang="en-GB" smtClean="0"/>
              <a:pPr/>
              <a:t>‹#›</a:t>
            </a:fld>
            <a:endParaRPr lang="en-GB"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3AEDCDB4-EA0A-4E33-A57D-52C2474B4E46}" type="datetimeFigureOut">
              <a:rPr lang="en-US" smtClean="0"/>
              <a:pPr/>
              <a:t>6/18/2012</a:t>
            </a:fld>
            <a:endParaRPr lang="en-GB" dirty="0"/>
          </a:p>
        </p:txBody>
      </p:sp>
      <p:sp>
        <p:nvSpPr>
          <p:cNvPr id="8" name="Footer Placeholder 7"/>
          <p:cNvSpPr>
            <a:spLocks noGrp="1"/>
          </p:cNvSpPr>
          <p:nvPr>
            <p:ph type="ftr" sz="quarter" idx="11"/>
          </p:nvPr>
        </p:nvSpPr>
        <p:spPr/>
        <p:txBody>
          <a:bodyPr/>
          <a:lstStyle/>
          <a:p>
            <a:endParaRPr lang="en-GB" dirty="0"/>
          </a:p>
        </p:txBody>
      </p:sp>
      <p:sp>
        <p:nvSpPr>
          <p:cNvPr id="9" name="Slide Number Placeholder 8"/>
          <p:cNvSpPr>
            <a:spLocks noGrp="1"/>
          </p:cNvSpPr>
          <p:nvPr>
            <p:ph type="sldNum" sz="quarter" idx="12"/>
          </p:nvPr>
        </p:nvSpPr>
        <p:spPr/>
        <p:txBody>
          <a:bodyPr/>
          <a:lstStyle/>
          <a:p>
            <a:fld id="{5EB26030-AB10-432B-9BEC-143FEC5C863D}" type="slidenum">
              <a:rPr lang="en-GB" smtClean="0"/>
              <a:pPr/>
              <a:t>‹#›</a:t>
            </a:fld>
            <a:endParaRPr lang="en-GB"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3AEDCDB4-EA0A-4E33-A57D-52C2474B4E46}" type="datetimeFigureOut">
              <a:rPr lang="en-US" smtClean="0"/>
              <a:pPr/>
              <a:t>6/18/2012</a:t>
            </a:fld>
            <a:endParaRPr lang="en-GB" dirty="0"/>
          </a:p>
        </p:txBody>
      </p:sp>
      <p:sp>
        <p:nvSpPr>
          <p:cNvPr id="4" name="Footer Placeholder 3"/>
          <p:cNvSpPr>
            <a:spLocks noGrp="1"/>
          </p:cNvSpPr>
          <p:nvPr>
            <p:ph type="ftr" sz="quarter" idx="11"/>
          </p:nvPr>
        </p:nvSpPr>
        <p:spPr/>
        <p:txBody>
          <a:bodyPr/>
          <a:lstStyle/>
          <a:p>
            <a:endParaRPr lang="en-GB" dirty="0"/>
          </a:p>
        </p:txBody>
      </p:sp>
      <p:sp>
        <p:nvSpPr>
          <p:cNvPr id="5" name="Slide Number Placeholder 4"/>
          <p:cNvSpPr>
            <a:spLocks noGrp="1"/>
          </p:cNvSpPr>
          <p:nvPr>
            <p:ph type="sldNum" sz="quarter" idx="12"/>
          </p:nvPr>
        </p:nvSpPr>
        <p:spPr/>
        <p:txBody>
          <a:bodyPr/>
          <a:lstStyle/>
          <a:p>
            <a:fld id="{5EB26030-AB10-432B-9BEC-143FEC5C863D}" type="slidenum">
              <a:rPr lang="en-GB" smtClean="0"/>
              <a:pPr/>
              <a:t>‹#›</a:t>
            </a:fld>
            <a:endParaRPr lang="en-GB"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AEDCDB4-EA0A-4E33-A57D-52C2474B4E46}" type="datetimeFigureOut">
              <a:rPr lang="en-US" smtClean="0"/>
              <a:pPr/>
              <a:t>6/18/2012</a:t>
            </a:fld>
            <a:endParaRPr lang="en-GB" dirty="0"/>
          </a:p>
        </p:txBody>
      </p:sp>
      <p:sp>
        <p:nvSpPr>
          <p:cNvPr id="3" name="Footer Placeholder 2"/>
          <p:cNvSpPr>
            <a:spLocks noGrp="1"/>
          </p:cNvSpPr>
          <p:nvPr>
            <p:ph type="ftr" sz="quarter" idx="11"/>
          </p:nvPr>
        </p:nvSpPr>
        <p:spPr/>
        <p:txBody>
          <a:bodyPr/>
          <a:lstStyle/>
          <a:p>
            <a:endParaRPr lang="en-GB" dirty="0"/>
          </a:p>
        </p:txBody>
      </p:sp>
      <p:sp>
        <p:nvSpPr>
          <p:cNvPr id="4" name="Slide Number Placeholder 3"/>
          <p:cNvSpPr>
            <a:spLocks noGrp="1"/>
          </p:cNvSpPr>
          <p:nvPr>
            <p:ph type="sldNum" sz="quarter" idx="12"/>
          </p:nvPr>
        </p:nvSpPr>
        <p:spPr/>
        <p:txBody>
          <a:bodyPr/>
          <a:lstStyle/>
          <a:p>
            <a:fld id="{5EB26030-AB10-432B-9BEC-143FEC5C863D}" type="slidenum">
              <a:rPr lang="en-GB" smtClean="0"/>
              <a:pPr/>
              <a:t>‹#›</a:t>
            </a:fld>
            <a:endParaRPr lang="en-GB"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EDCDB4-EA0A-4E33-A57D-52C2474B4E46}" type="datetimeFigureOut">
              <a:rPr lang="en-US" smtClean="0"/>
              <a:pPr/>
              <a:t>6/18/2012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EB26030-AB10-432B-9BEC-143FEC5C863D}" type="slidenum">
              <a:rPr lang="en-GB" smtClean="0"/>
              <a:pPr/>
              <a:t>‹#›</a:t>
            </a:fld>
            <a:endParaRPr lang="en-GB"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AEDCDB4-EA0A-4E33-A57D-52C2474B4E46}" type="datetimeFigureOut">
              <a:rPr lang="en-US" smtClean="0"/>
              <a:pPr/>
              <a:t>6/18/2012</a:t>
            </a:fld>
            <a:endParaRPr lang="en-GB" dirty="0"/>
          </a:p>
        </p:txBody>
      </p:sp>
      <p:sp>
        <p:nvSpPr>
          <p:cNvPr id="6" name="Footer Placeholder 5"/>
          <p:cNvSpPr>
            <a:spLocks noGrp="1"/>
          </p:cNvSpPr>
          <p:nvPr>
            <p:ph type="ftr" sz="quarter" idx="11"/>
          </p:nvPr>
        </p:nvSpPr>
        <p:spPr/>
        <p:txBody>
          <a:bodyPr/>
          <a:lstStyle/>
          <a:p>
            <a:endParaRPr lang="en-GB" dirty="0"/>
          </a:p>
        </p:txBody>
      </p:sp>
      <p:sp>
        <p:nvSpPr>
          <p:cNvPr id="7" name="Slide Number Placeholder 6"/>
          <p:cNvSpPr>
            <a:spLocks noGrp="1"/>
          </p:cNvSpPr>
          <p:nvPr>
            <p:ph type="sldNum" sz="quarter" idx="12"/>
          </p:nvPr>
        </p:nvSpPr>
        <p:spPr/>
        <p:txBody>
          <a:bodyPr/>
          <a:lstStyle/>
          <a:p>
            <a:fld id="{5EB26030-AB10-432B-9BEC-143FEC5C863D}" type="slidenum">
              <a:rPr lang="en-GB" smtClean="0"/>
              <a:pPr/>
              <a:t>‹#›</a:t>
            </a:fld>
            <a:endParaRPr lang="en-GB"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AEDCDB4-EA0A-4E33-A57D-52C2474B4E46}" type="datetimeFigureOut">
              <a:rPr lang="en-US" smtClean="0"/>
              <a:pPr/>
              <a:t>6/18/2012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EB26030-AB10-432B-9BEC-143FEC5C863D}" type="slidenum">
              <a:rPr lang="en-GB" smtClean="0"/>
              <a:pPr/>
              <a:t>‹#›</a:t>
            </a:fld>
            <a:endParaRPr lang="en-GB"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3AEDCDB4-EA0A-4E33-A57D-52C2474B4E46}" type="datetimeFigureOut">
              <a:rPr lang="en-US" smtClean="0"/>
              <a:pPr/>
              <a:t>6/18/2012</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5EB26030-AB10-432B-9BEC-143FEC5C863D}" type="slidenum">
              <a:rPr lang="en-GB" smtClean="0"/>
              <a:pPr/>
              <a:t>‹#›</a:t>
            </a:fld>
            <a:endParaRPr lang="en-GB"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AEDCDB4-EA0A-4E33-A57D-52C2474B4E46}" type="datetimeFigureOut">
              <a:rPr lang="en-US" smtClean="0"/>
              <a:pPr/>
              <a:t>6/18/2012</a:t>
            </a:fld>
            <a:endParaRPr lang="en-GB"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EB26030-AB10-432B-9BEC-143FEC5C863D}"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MTH108 Business Math </a:t>
            </a:r>
            <a:r>
              <a:rPr lang="en-GB" b="1" dirty="0"/>
              <a:t>I</a:t>
            </a:r>
          </a:p>
        </p:txBody>
      </p:sp>
      <p:sp>
        <p:nvSpPr>
          <p:cNvPr id="3" name="Subtitle 2"/>
          <p:cNvSpPr>
            <a:spLocks noGrp="1"/>
          </p:cNvSpPr>
          <p:nvPr>
            <p:ph type="subTitle" idx="1"/>
          </p:nvPr>
        </p:nvSpPr>
        <p:spPr/>
        <p:txBody>
          <a:bodyPr>
            <a:normAutofit/>
          </a:bodyPr>
          <a:lstStyle/>
          <a:p>
            <a:r>
              <a:rPr lang="en-GB" sz="4400" b="1" dirty="0" smtClean="0">
                <a:solidFill>
                  <a:schemeClr val="tx2"/>
                </a:solidFill>
              </a:rPr>
              <a:t>Lecture 27</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b="1" dirty="0" smtClean="0"/>
              <a:t>Chapter 13</a:t>
            </a:r>
            <a:endParaRPr lang="en-GB" b="1" dirty="0"/>
          </a:p>
        </p:txBody>
      </p:sp>
      <p:sp>
        <p:nvSpPr>
          <p:cNvPr id="3" name="Subtitle 2"/>
          <p:cNvSpPr>
            <a:spLocks noGrp="1"/>
          </p:cNvSpPr>
          <p:nvPr>
            <p:ph type="subTitle" idx="1"/>
          </p:nvPr>
        </p:nvSpPr>
        <p:spPr/>
        <p:txBody>
          <a:bodyPr>
            <a:normAutofit/>
          </a:bodyPr>
          <a:lstStyle/>
          <a:p>
            <a:r>
              <a:rPr lang="en-GB" sz="4400" b="1" dirty="0" smtClean="0">
                <a:solidFill>
                  <a:schemeClr val="tx2"/>
                </a:solidFill>
              </a:rPr>
              <a:t>Introduction to Probability Theory</a:t>
            </a:r>
            <a:endParaRPr lang="en-GB" sz="4400" b="1" dirty="0">
              <a:solidFill>
                <a:schemeClr val="tx2"/>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Review </a:t>
            </a:r>
            <a:r>
              <a:rPr lang="en-GB" sz="3600" u="sng" dirty="0" smtClean="0"/>
              <a:t> </a:t>
            </a:r>
            <a:endParaRPr lang="en-GB" sz="3600" u="sng" dirty="0"/>
          </a:p>
        </p:txBody>
      </p:sp>
      <p:sp>
        <p:nvSpPr>
          <p:cNvPr id="3" name="Content Placeholder 2"/>
          <p:cNvSpPr>
            <a:spLocks noGrp="1"/>
          </p:cNvSpPr>
          <p:nvPr>
            <p:ph idx="1"/>
          </p:nvPr>
        </p:nvSpPr>
        <p:spPr/>
        <p:txBody>
          <a:bodyPr>
            <a:normAutofit lnSpcReduction="10000"/>
          </a:bodyPr>
          <a:lstStyle/>
          <a:p>
            <a:r>
              <a:rPr lang="en-GB" dirty="0" smtClean="0"/>
              <a:t>Sets; elements</a:t>
            </a:r>
          </a:p>
          <a:p>
            <a:r>
              <a:rPr lang="en-GB" dirty="0" smtClean="0"/>
              <a:t>Representation; two ways</a:t>
            </a:r>
          </a:p>
          <a:p>
            <a:r>
              <a:rPr lang="en-GB" dirty="0" smtClean="0"/>
              <a:t>Set notation; elements; number of elements</a:t>
            </a:r>
          </a:p>
          <a:p>
            <a:r>
              <a:rPr lang="en-GB" dirty="0" smtClean="0"/>
              <a:t>Special sets: Universal set; Complement; Null set; Subset</a:t>
            </a:r>
          </a:p>
          <a:p>
            <a:r>
              <a:rPr lang="en-GB" dirty="0" smtClean="0"/>
              <a:t>Venn diagram</a:t>
            </a:r>
          </a:p>
          <a:p>
            <a:r>
              <a:rPr lang="en-GB" dirty="0" smtClean="0"/>
              <a:t>Set operations: equality; union; intersection</a:t>
            </a:r>
          </a:p>
          <a:p>
            <a:r>
              <a:rPr lang="en-GB" dirty="0" smtClean="0"/>
              <a:t>Properties of set operations</a:t>
            </a:r>
          </a:p>
          <a:p>
            <a:pPr>
              <a:buNone/>
            </a:pPr>
            <a:endParaRPr lang="en-GB"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Today’s Topics</a:t>
            </a:r>
            <a:endParaRPr lang="en-GB" sz="3600" u="sng" dirty="0">
              <a:solidFill>
                <a:schemeClr val="tx2"/>
              </a:solidFill>
            </a:endParaRPr>
          </a:p>
        </p:txBody>
      </p:sp>
      <p:sp>
        <p:nvSpPr>
          <p:cNvPr id="3" name="Content Placeholder 2"/>
          <p:cNvSpPr>
            <a:spLocks noGrp="1"/>
          </p:cNvSpPr>
          <p:nvPr>
            <p:ph idx="1"/>
          </p:nvPr>
        </p:nvSpPr>
        <p:spPr/>
        <p:txBody>
          <a:bodyPr/>
          <a:lstStyle/>
          <a:p>
            <a:r>
              <a:rPr lang="en-GB" dirty="0" smtClean="0"/>
              <a:t>Number of elements</a:t>
            </a:r>
          </a:p>
          <a:p>
            <a:r>
              <a:rPr lang="en-GB" dirty="0" smtClean="0"/>
              <a:t>Permutations and Combinations</a:t>
            </a:r>
            <a:endParaRPr lang="en-GB"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Number of elements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Suppose we have two sets </a:t>
            </a:r>
            <a:r>
              <a:rPr lang="en-GB" sz="2800" i="1" dirty="0" smtClean="0"/>
              <a:t>A</a:t>
            </a:r>
            <a:r>
              <a:rPr lang="en-GB" sz="2800" dirty="0" smtClean="0"/>
              <a:t> and </a:t>
            </a:r>
            <a:r>
              <a:rPr lang="en-GB" sz="2800" i="1" dirty="0" smtClean="0"/>
              <a:t>B</a:t>
            </a:r>
            <a:r>
              <a:rPr lang="en-GB" sz="2800" dirty="0" smtClean="0"/>
              <a:t>. </a:t>
            </a:r>
            <a:r>
              <a:rPr lang="en-GB" sz="2800" dirty="0"/>
              <a:t>T</a:t>
            </a:r>
            <a:r>
              <a:rPr lang="en-GB" sz="2800" dirty="0" smtClean="0"/>
              <a:t>hen, the number of elements of                 will be </a:t>
            </a:r>
          </a:p>
          <a:p>
            <a:pPr>
              <a:buNone/>
            </a:pPr>
            <a:r>
              <a:rPr lang="en-GB" sz="2800" dirty="0" smtClean="0"/>
              <a:t> </a:t>
            </a:r>
            <a:endParaRPr lang="en-GB" sz="28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Number of elements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Suppose we have two sets </a:t>
            </a:r>
            <a:r>
              <a:rPr lang="en-GB" sz="2800" i="1" dirty="0" smtClean="0"/>
              <a:t>A</a:t>
            </a:r>
            <a:r>
              <a:rPr lang="en-GB" sz="2800" dirty="0" smtClean="0"/>
              <a:t> and </a:t>
            </a:r>
            <a:r>
              <a:rPr lang="en-GB" sz="2800" i="1" dirty="0" smtClean="0"/>
              <a:t>B</a:t>
            </a:r>
            <a:r>
              <a:rPr lang="en-GB" sz="2800" dirty="0" smtClean="0"/>
              <a:t>. </a:t>
            </a:r>
            <a:r>
              <a:rPr lang="en-GB" sz="2800" dirty="0"/>
              <a:t>T</a:t>
            </a:r>
            <a:r>
              <a:rPr lang="en-GB" sz="2800" dirty="0" smtClean="0"/>
              <a:t>hen, the number of elements of                 will be </a:t>
            </a:r>
          </a:p>
          <a:p>
            <a:pPr>
              <a:buNone/>
            </a:pPr>
            <a:r>
              <a:rPr lang="en-GB" sz="2800" dirty="0" smtClean="0"/>
              <a:t> </a:t>
            </a:r>
            <a:endParaRPr lang="en-GB" sz="2800"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Counting methods</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In this lecture we will discuss special counting methods which are quite  useful in probability theory. We will focus on the various counting arrangements of the elements of a set.</a:t>
            </a:r>
          </a:p>
          <a:p>
            <a:pPr>
              <a:buNone/>
            </a:pPr>
            <a:r>
              <a:rPr lang="en-GB" sz="2800" dirty="0" smtClean="0"/>
              <a:t>e.g. we are playing a game in which each play involves the roll of a die followed by the flip of a coin. What are the possible outcomes in this order?</a:t>
            </a:r>
          </a:p>
          <a:p>
            <a:pPr>
              <a:buNone/>
            </a:pPr>
            <a:r>
              <a:rPr lang="en-GB" sz="2800" dirty="0" smtClean="0"/>
              <a:t>The easiest way to understand the number of possible outcomes is to construct a </a:t>
            </a:r>
            <a:r>
              <a:rPr lang="en-GB" sz="2800" b="1" i="1" dirty="0" smtClean="0"/>
              <a:t>tree diagram</a:t>
            </a:r>
            <a:r>
              <a:rPr lang="en-GB" sz="2800" dirty="0" smtClean="0"/>
              <a:t>. </a:t>
            </a:r>
            <a:endParaRPr lang="en-GB"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r>
              <a:rPr lang="en-GB" sz="2800" dirty="0" smtClean="0"/>
              <a:t>The tree diagram shows the possible outcomes of both the events. Given any 1 of the outcomes of the first event, there are 2 possible outcomes in the second part of the game.</a:t>
            </a:r>
          </a:p>
          <a:p>
            <a:pPr>
              <a:buNone/>
            </a:pPr>
            <a:r>
              <a:rPr lang="en-GB" sz="2800" dirty="0" smtClean="0"/>
              <a:t>What will be the possible outcomes if the order is reversed?</a:t>
            </a:r>
          </a:p>
          <a:p>
            <a:pPr>
              <a:buNone/>
            </a:pPr>
            <a:r>
              <a:rPr lang="en-GB" sz="2800" dirty="0" smtClean="0"/>
              <a:t>Then, we will have 2 possible outcomes for the first part of the game and 6 possible outcomes from the second part of the game, represented by the tree diagram as</a:t>
            </a:r>
            <a:endParaRPr lang="en-GB" sz="2800" dirty="0"/>
          </a:p>
          <a:p>
            <a:pPr>
              <a:buNone/>
            </a:pPr>
            <a:endParaRPr lang="en-GB" sz="28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endParaRPr lang="en-GB" sz="28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r>
              <a:rPr lang="en-GB" sz="2800" dirty="0" smtClean="0"/>
              <a:t>Tree diagrams are very helpful in counting the possible outcomes of a sequence of experiments or events.</a:t>
            </a:r>
          </a:p>
          <a:p>
            <a:pPr>
              <a:buNone/>
            </a:pPr>
            <a:r>
              <a:rPr lang="en-GB" sz="2800" dirty="0" smtClean="0"/>
              <a:t>However, if the number of events has large number of possible outcomes, then tree diagram method is not so efficient in knowing all the possible outcomes of all the events. For this, we have the following example:</a:t>
            </a:r>
          </a:p>
          <a:p>
            <a:pPr>
              <a:buNone/>
            </a:pPr>
            <a:endParaRPr lang="en-GB" sz="2800" dirty="0">
              <a:solidFill>
                <a:schemeClr val="tx2"/>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lnSpcReduction="10000"/>
          </a:bodyPr>
          <a:lstStyle/>
          <a:p>
            <a:pPr>
              <a:buNone/>
            </a:pPr>
            <a:r>
              <a:rPr lang="en-GB" sz="2800" b="1" u="sng" dirty="0" smtClean="0">
                <a:solidFill>
                  <a:schemeClr val="tx2"/>
                </a:solidFill>
              </a:rPr>
              <a:t>Fundamental Principle of Counting</a:t>
            </a:r>
          </a:p>
          <a:p>
            <a:pPr>
              <a:buNone/>
            </a:pPr>
            <a:endParaRPr lang="en-GB" sz="2800" b="1" u="sng" dirty="0">
              <a:solidFill>
                <a:schemeClr val="tx2"/>
              </a:solidFill>
            </a:endParaRPr>
          </a:p>
          <a:p>
            <a:pPr>
              <a:buNone/>
            </a:pPr>
            <a:endParaRPr lang="en-GB" sz="2800" b="1" u="sng" dirty="0" smtClean="0">
              <a:solidFill>
                <a:schemeClr val="tx2"/>
              </a:solidFill>
            </a:endParaRPr>
          </a:p>
          <a:p>
            <a:pPr>
              <a:buNone/>
            </a:pPr>
            <a:endParaRPr lang="en-GB" sz="2800" b="1" u="sng" dirty="0">
              <a:solidFill>
                <a:schemeClr val="tx2"/>
              </a:solidFill>
            </a:endParaRPr>
          </a:p>
          <a:p>
            <a:pPr>
              <a:buNone/>
            </a:pPr>
            <a:endParaRPr lang="en-GB" sz="2800" b="1" u="sng" dirty="0" smtClean="0">
              <a:solidFill>
                <a:schemeClr val="tx2"/>
              </a:solidFill>
            </a:endParaRPr>
          </a:p>
          <a:p>
            <a:pPr>
              <a:buNone/>
            </a:pPr>
            <a:endParaRPr lang="en-GB" sz="2800" b="1" u="sng" dirty="0">
              <a:solidFill>
                <a:schemeClr val="tx2"/>
              </a:solidFill>
            </a:endParaRPr>
          </a:p>
          <a:p>
            <a:pPr>
              <a:buNone/>
            </a:pPr>
            <a:endParaRPr lang="en-GB" sz="2800" b="1" u="sng" dirty="0" smtClean="0">
              <a:solidFill>
                <a:schemeClr val="tx2"/>
              </a:solidFill>
            </a:endParaRPr>
          </a:p>
          <a:p>
            <a:pPr>
              <a:buNone/>
            </a:pPr>
            <a:endParaRPr lang="en-GB" sz="2800" b="1" u="sng" dirty="0">
              <a:solidFill>
                <a:schemeClr val="tx2"/>
              </a:solidFill>
            </a:endParaRPr>
          </a:p>
          <a:p>
            <a:pPr>
              <a:buNone/>
            </a:pPr>
            <a:endParaRPr lang="en-GB" sz="2800" b="1" u="sng" dirty="0" smtClean="0">
              <a:solidFill>
                <a:schemeClr val="tx2"/>
              </a:solidFill>
            </a:endParaRPr>
          </a:p>
          <a:p>
            <a:r>
              <a:rPr lang="en-US" sz="2800" b="1" dirty="0"/>
              <a:t>Experiment</a:t>
            </a:r>
            <a:r>
              <a:rPr lang="en-US" sz="2800" dirty="0"/>
              <a:t>:  toss a coin 8 times</a:t>
            </a:r>
            <a:endParaRPr lang="en-GB" sz="2800" dirty="0"/>
          </a:p>
          <a:p>
            <a:r>
              <a:rPr lang="en-US" sz="2800" dirty="0"/>
              <a:t>Total no. outcomes = 2</a:t>
            </a:r>
            <a:r>
              <a:rPr lang="en-US" sz="2800" dirty="0">
                <a:sym typeface="Symbol"/>
              </a:rPr>
              <a:t></a:t>
            </a:r>
            <a:r>
              <a:rPr lang="en-US" sz="2800" dirty="0"/>
              <a:t>2</a:t>
            </a:r>
            <a:r>
              <a:rPr lang="en-US" sz="2800" dirty="0">
                <a:sym typeface="Symbol"/>
              </a:rPr>
              <a:t></a:t>
            </a:r>
            <a:r>
              <a:rPr lang="en-US" sz="2800" dirty="0"/>
              <a:t>2</a:t>
            </a:r>
            <a:r>
              <a:rPr lang="en-US" sz="2800" dirty="0">
                <a:sym typeface="Symbol"/>
              </a:rPr>
              <a:t></a:t>
            </a:r>
            <a:r>
              <a:rPr lang="en-US" sz="2800" dirty="0"/>
              <a:t>2</a:t>
            </a:r>
            <a:r>
              <a:rPr lang="en-US" sz="2800" dirty="0">
                <a:sym typeface="Symbol"/>
              </a:rPr>
              <a:t></a:t>
            </a:r>
            <a:r>
              <a:rPr lang="en-US" sz="2800" dirty="0"/>
              <a:t>2</a:t>
            </a:r>
            <a:r>
              <a:rPr lang="en-US" sz="2800" dirty="0">
                <a:sym typeface="Symbol"/>
              </a:rPr>
              <a:t></a:t>
            </a:r>
            <a:r>
              <a:rPr lang="en-US" sz="2800" dirty="0"/>
              <a:t>2</a:t>
            </a:r>
            <a:r>
              <a:rPr lang="en-US" sz="2800" dirty="0">
                <a:sym typeface="Symbol"/>
              </a:rPr>
              <a:t></a:t>
            </a:r>
            <a:r>
              <a:rPr lang="en-US" sz="2800" dirty="0"/>
              <a:t>2</a:t>
            </a:r>
            <a:r>
              <a:rPr lang="en-US" sz="2800" dirty="0">
                <a:sym typeface="Symbol"/>
              </a:rPr>
              <a:t></a:t>
            </a:r>
            <a:r>
              <a:rPr lang="en-US" sz="2800" dirty="0"/>
              <a:t>2 = 2</a:t>
            </a:r>
            <a:r>
              <a:rPr lang="en-US" sz="2800" baseline="30000" dirty="0"/>
              <a:t>8</a:t>
            </a:r>
            <a:r>
              <a:rPr lang="en-US" sz="2800" dirty="0"/>
              <a:t> = 256</a:t>
            </a:r>
            <a:endParaRPr lang="en-GB" sz="2800" dirty="0"/>
          </a:p>
          <a:p>
            <a:pPr>
              <a:buNone/>
            </a:pPr>
            <a:endParaRPr lang="en-GB" sz="2800" dirty="0" smtClean="0"/>
          </a:p>
          <a:p>
            <a:pPr>
              <a:buNone/>
            </a:pPr>
            <a:endParaRPr lang="en-GB" sz="2800" dirty="0">
              <a:solidFill>
                <a:schemeClr val="tx2"/>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r>
              <a:rPr lang="en-GB" sz="2800" dirty="0" smtClean="0"/>
              <a:t>Consider drawing of a 6-digit lottery number? Then, the possible outcomes are:</a:t>
            </a:r>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endParaRPr lang="en-GB" sz="2800" dirty="0"/>
          </a:p>
          <a:p>
            <a:pPr>
              <a:buNone/>
            </a:pPr>
            <a:r>
              <a:rPr lang="en-GB" sz="2800" dirty="0" smtClean="0"/>
              <a:t>Two roads connect cities A and B, four connect cities B and C and five connect cities C and D. </a:t>
            </a:r>
            <a:r>
              <a:rPr lang="en-GB" sz="2800" dirty="0"/>
              <a:t>T</a:t>
            </a:r>
            <a:r>
              <a:rPr lang="en-GB" sz="2800" dirty="0" smtClean="0"/>
              <a:t>ravelling from city A to B to C to D, how many different routes are possible?</a:t>
            </a:r>
          </a:p>
          <a:p>
            <a:pPr>
              <a:buNone/>
            </a:pPr>
            <a:endParaRPr lang="en-GB" sz="2800" dirty="0"/>
          </a:p>
          <a:p>
            <a:pPr>
              <a:buNone/>
            </a:pPr>
            <a:endParaRPr lang="en-GB" sz="2800" dirty="0" smtClean="0"/>
          </a:p>
          <a:p>
            <a:pPr>
              <a:buNone/>
            </a:pPr>
            <a:endParaRPr lang="en-GB" sz="2800" dirty="0"/>
          </a:p>
          <a:p>
            <a:pPr>
              <a:buNone/>
            </a:pPr>
            <a:endParaRPr lang="en-GB" sz="2800" dirty="0" smtClean="0"/>
          </a:p>
          <a:p>
            <a:pPr>
              <a:buNone/>
            </a:pPr>
            <a:endParaRPr lang="en-GB" sz="2800" dirty="0" smtClean="0"/>
          </a:p>
          <a:p>
            <a:pPr>
              <a:buNone/>
            </a:pPr>
            <a:endParaRPr lang="en-GB" sz="2800" dirty="0">
              <a:solidFill>
                <a:schemeClr val="tx2"/>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endParaRPr lang="en-GB" sz="2800" dirty="0"/>
          </a:p>
          <a:p>
            <a:pPr>
              <a:buNone/>
            </a:pPr>
            <a:endParaRPr lang="en-GB" sz="2800" dirty="0" smtClean="0"/>
          </a:p>
          <a:p>
            <a:pPr>
              <a:buNone/>
            </a:pPr>
            <a:endParaRPr lang="en-GB" sz="2800" dirty="0"/>
          </a:p>
          <a:p>
            <a:pPr>
              <a:buNone/>
            </a:pPr>
            <a:endParaRPr lang="en-GB" sz="2800" dirty="0" smtClean="0"/>
          </a:p>
          <a:p>
            <a:pPr>
              <a:buNone/>
            </a:pPr>
            <a:endParaRPr lang="en-GB" sz="2800" dirty="0" smtClean="0"/>
          </a:p>
          <a:p>
            <a:pPr>
              <a:buNone/>
            </a:pPr>
            <a:endParaRPr lang="en-GB" sz="2800" dirty="0">
              <a:solidFill>
                <a:schemeClr val="tx2"/>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Permutations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a:buNone/>
            </a:pPr>
            <a:r>
              <a:rPr lang="en-GB" sz="2800" dirty="0" smtClean="0"/>
              <a:t>The fundamental principle of counting is used in two other important counting methods.</a:t>
            </a:r>
          </a:p>
          <a:p>
            <a:pPr>
              <a:buNone/>
            </a:pPr>
            <a:endParaRPr lang="en-GB" sz="2800" dirty="0" smtClean="0"/>
          </a:p>
          <a:p>
            <a:pPr lvl="0">
              <a:buNone/>
            </a:pPr>
            <a:r>
              <a:rPr lang="en-GB" sz="2800" dirty="0" smtClean="0"/>
              <a:t>A </a:t>
            </a:r>
            <a:r>
              <a:rPr lang="en-GB" sz="2800" b="1" i="1" dirty="0" smtClean="0"/>
              <a:t>permutation</a:t>
            </a:r>
            <a:r>
              <a:rPr lang="en-GB" sz="2800" dirty="0" smtClean="0"/>
              <a:t> is an ordered arrangement of a set of items where </a:t>
            </a:r>
            <a:r>
              <a:rPr lang="en-US" sz="2800" i="1" dirty="0" smtClean="0"/>
              <a:t>different </a:t>
            </a:r>
            <a:r>
              <a:rPr lang="en-US" sz="2800" i="1" dirty="0"/>
              <a:t>orderings </a:t>
            </a:r>
            <a:r>
              <a:rPr lang="en-US" sz="2800" dirty="0"/>
              <a:t>of the same items are considered to be</a:t>
            </a:r>
            <a:r>
              <a:rPr lang="en-US" sz="2800" i="1" dirty="0"/>
              <a:t> different selections </a:t>
            </a:r>
            <a:r>
              <a:rPr lang="en-US" sz="2800" dirty="0"/>
              <a:t>(and are counted separately</a:t>
            </a:r>
            <a:r>
              <a:rPr lang="en-US" sz="2800" dirty="0" smtClean="0"/>
              <a:t>).</a:t>
            </a:r>
          </a:p>
          <a:p>
            <a:pPr lvl="0">
              <a:buNone/>
            </a:pPr>
            <a:r>
              <a:rPr lang="en-US" sz="2800" dirty="0" smtClean="0"/>
              <a:t>e.g. consider 3 numbers 1, 2, 3. </a:t>
            </a:r>
            <a:r>
              <a:rPr lang="en-US" sz="2800" dirty="0"/>
              <a:t>T</a:t>
            </a:r>
            <a:r>
              <a:rPr lang="en-US" sz="2800" dirty="0" smtClean="0"/>
              <a:t>hen, </a:t>
            </a:r>
            <a:endParaRPr lang="en-GB" sz="2800" dirty="0"/>
          </a:p>
          <a:p>
            <a:pPr>
              <a:buNone/>
            </a:pPr>
            <a:endParaRPr lang="en-GB" sz="2800" dirty="0" smtClean="0"/>
          </a:p>
          <a:p>
            <a:pPr>
              <a:buNone/>
            </a:pPr>
            <a:endParaRPr lang="en-GB" sz="2800" dirty="0"/>
          </a:p>
          <a:p>
            <a:pPr>
              <a:buNone/>
            </a:pPr>
            <a:endParaRPr lang="en-GB" sz="28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endParaRPr lang="en-GB" sz="2800" dirty="0" smtClean="0"/>
          </a:p>
          <a:p>
            <a:pPr>
              <a:buNone/>
            </a:pPr>
            <a:endParaRPr lang="en-GB" sz="2800" dirty="0"/>
          </a:p>
          <a:p>
            <a:pPr>
              <a:buNone/>
            </a:pPr>
            <a:r>
              <a:rPr lang="en-GB" sz="2800" dirty="0" smtClean="0"/>
              <a:t>None of them is a repetition.</a:t>
            </a:r>
          </a:p>
          <a:p>
            <a:pPr>
              <a:buNone/>
            </a:pPr>
            <a:r>
              <a:rPr lang="en-US" sz="2800" dirty="0" smtClean="0"/>
              <a:t>Here’s a formula (based on the </a:t>
            </a:r>
            <a:r>
              <a:rPr lang="en-US" sz="2800" i="1" dirty="0" smtClean="0"/>
              <a:t>multiplication principle</a:t>
            </a:r>
            <a:r>
              <a:rPr lang="en-US" sz="2800" dirty="0" smtClean="0"/>
              <a:t>)</a:t>
            </a:r>
            <a:endParaRPr lang="en-GB" sz="2800" dirty="0" smtClean="0"/>
          </a:p>
          <a:p>
            <a:pPr>
              <a:buNone/>
            </a:pPr>
            <a:r>
              <a:rPr lang="en-GB" sz="2800" b="1" u="sng" dirty="0" smtClean="0">
                <a:solidFill>
                  <a:schemeClr val="tx2"/>
                </a:solidFill>
              </a:rPr>
              <a:t>Rule: Permutation Counting</a:t>
            </a:r>
          </a:p>
          <a:p>
            <a:pPr>
              <a:buNone/>
            </a:pPr>
            <a:r>
              <a:rPr lang="en-US" sz="2800" dirty="0" smtClean="0"/>
              <a:t>The </a:t>
            </a:r>
            <a:r>
              <a:rPr lang="en-US" sz="2800" dirty="0"/>
              <a:t>number of </a:t>
            </a:r>
            <a:r>
              <a:rPr lang="en-US" sz="2800" b="1" dirty="0"/>
              <a:t>permutations</a:t>
            </a:r>
            <a:r>
              <a:rPr lang="en-US" sz="2800" dirty="0"/>
              <a:t> of </a:t>
            </a:r>
            <a:r>
              <a:rPr lang="en-US" sz="2800" i="1" dirty="0"/>
              <a:t>n</a:t>
            </a:r>
            <a:r>
              <a:rPr lang="en-US" sz="2800" dirty="0"/>
              <a:t> things taken </a:t>
            </a:r>
            <a:r>
              <a:rPr lang="en-US" sz="2800" i="1" dirty="0"/>
              <a:t>r</a:t>
            </a:r>
            <a:r>
              <a:rPr lang="en-US" sz="2800" dirty="0"/>
              <a:t> at a time is denoted by </a:t>
            </a:r>
            <a:r>
              <a:rPr lang="en-US" sz="2800" i="1" baseline="-25000" dirty="0" err="1"/>
              <a:t>n</a:t>
            </a:r>
            <a:r>
              <a:rPr lang="en-US" sz="2800" dirty="0" err="1"/>
              <a:t>P</a:t>
            </a:r>
            <a:r>
              <a:rPr lang="en-US" sz="2800" i="1" baseline="-25000" dirty="0" err="1"/>
              <a:t>r</a:t>
            </a:r>
            <a:r>
              <a:rPr lang="en-US" sz="2800" dirty="0"/>
              <a:t>, or </a:t>
            </a:r>
            <a:r>
              <a:rPr lang="en-US" sz="2800" dirty="0" err="1"/>
              <a:t>P</a:t>
            </a:r>
            <a:r>
              <a:rPr lang="en-US" sz="2800" i="1" baseline="-25000" dirty="0" err="1"/>
              <a:t>n</a:t>
            </a:r>
            <a:r>
              <a:rPr lang="en-US" sz="2800" baseline="-25000" dirty="0" err="1"/>
              <a:t>,</a:t>
            </a:r>
            <a:r>
              <a:rPr lang="en-US" sz="2800" i="1" baseline="-25000" dirty="0" err="1"/>
              <a:t>r</a:t>
            </a:r>
            <a:r>
              <a:rPr lang="en-US" sz="2800" dirty="0"/>
              <a:t> and the formula is:</a:t>
            </a:r>
            <a:endParaRPr lang="en-GB" sz="2800" dirty="0"/>
          </a:p>
          <a:p>
            <a:pPr>
              <a:buNone/>
            </a:pPr>
            <a:r>
              <a:rPr lang="en-US" sz="2800" dirty="0"/>
              <a:t>	</a:t>
            </a:r>
            <a:r>
              <a:rPr lang="en-US" sz="2800" i="1" baseline="-25000" dirty="0" err="1"/>
              <a:t>n</a:t>
            </a:r>
            <a:r>
              <a:rPr lang="en-US" sz="2800" dirty="0" err="1"/>
              <a:t>P</a:t>
            </a:r>
            <a:r>
              <a:rPr lang="en-US" sz="2800" i="1" baseline="-25000" dirty="0" err="1"/>
              <a:t>r</a:t>
            </a:r>
            <a:r>
              <a:rPr lang="en-US" sz="2800" dirty="0"/>
              <a:t> = </a:t>
            </a:r>
            <a:r>
              <a:rPr lang="en-US" sz="2800" i="1" dirty="0"/>
              <a:t>n </a:t>
            </a:r>
            <a:r>
              <a:rPr lang="en-US" sz="2800" dirty="0">
                <a:sym typeface="Symbol"/>
              </a:rPr>
              <a:t></a:t>
            </a:r>
            <a:r>
              <a:rPr lang="en-US" sz="2800" i="1" dirty="0"/>
              <a:t> </a:t>
            </a:r>
            <a:r>
              <a:rPr lang="en-US" sz="2800" dirty="0"/>
              <a:t>(</a:t>
            </a:r>
            <a:r>
              <a:rPr lang="en-US" sz="2800" i="1" dirty="0"/>
              <a:t>n - </a:t>
            </a:r>
            <a:r>
              <a:rPr lang="en-US" sz="2800" dirty="0"/>
              <a:t>1) </a:t>
            </a:r>
            <a:r>
              <a:rPr lang="en-US" sz="2800" dirty="0">
                <a:sym typeface="Symbol"/>
              </a:rPr>
              <a:t></a:t>
            </a:r>
            <a:r>
              <a:rPr lang="en-US" sz="2800" dirty="0"/>
              <a:t> (</a:t>
            </a:r>
            <a:r>
              <a:rPr lang="en-US" sz="2800" i="1" dirty="0"/>
              <a:t>n-2</a:t>
            </a:r>
            <a:r>
              <a:rPr lang="en-US" sz="2800" dirty="0"/>
              <a:t>)…	(for </a:t>
            </a:r>
            <a:r>
              <a:rPr lang="en-US" sz="2800" i="1" dirty="0"/>
              <a:t>r</a:t>
            </a:r>
            <a:r>
              <a:rPr lang="en-US" sz="2800" dirty="0"/>
              <a:t> factors)</a:t>
            </a:r>
            <a:endParaRPr lang="en-GB" sz="2800" dirty="0"/>
          </a:p>
          <a:p>
            <a:pPr>
              <a:buNone/>
            </a:pPr>
            <a:endParaRPr lang="en-GB" sz="2800" dirty="0" smtClean="0"/>
          </a:p>
          <a:p>
            <a:pPr>
              <a:buNone/>
            </a:pPr>
            <a:endParaRPr lang="en-GB" sz="2800" dirty="0"/>
          </a:p>
          <a:p>
            <a:pPr>
              <a:buNone/>
            </a:pPr>
            <a:endParaRPr lang="en-GB" sz="2800"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US" sz="2800" u="sng" dirty="0">
                <a:solidFill>
                  <a:schemeClr val="tx2"/>
                </a:solidFill>
              </a:rPr>
              <a:t>Example</a:t>
            </a:r>
            <a:r>
              <a:rPr lang="en-US" sz="2800" dirty="0"/>
              <a:t>:  	set of items = {red, orange, yellow, green}</a:t>
            </a:r>
            <a:endParaRPr lang="en-GB" sz="2800" dirty="0"/>
          </a:p>
          <a:p>
            <a:pPr>
              <a:buNone/>
            </a:pPr>
            <a:r>
              <a:rPr lang="en-US" sz="2800" dirty="0" smtClean="0"/>
              <a:t>Find some </a:t>
            </a:r>
            <a:r>
              <a:rPr lang="en-US" sz="2800" i="1" dirty="0" smtClean="0"/>
              <a:t>permutations </a:t>
            </a:r>
            <a:r>
              <a:rPr lang="en-US" sz="2800" dirty="0" smtClean="0"/>
              <a:t>by </a:t>
            </a:r>
            <a:r>
              <a:rPr lang="en-US" sz="2800" dirty="0"/>
              <a:t>selecting </a:t>
            </a:r>
            <a:r>
              <a:rPr lang="en-US" sz="2800" i="1" dirty="0"/>
              <a:t>3 at a time</a:t>
            </a:r>
            <a:r>
              <a:rPr lang="en-US" sz="2800" dirty="0"/>
              <a:t>:</a:t>
            </a:r>
            <a:endParaRPr lang="en-GB" sz="2800" dirty="0"/>
          </a:p>
          <a:p>
            <a:r>
              <a:rPr lang="en-US" sz="2800" dirty="0"/>
              <a:t>(red, orange, yellow)	(orange, red, yellow)	</a:t>
            </a:r>
            <a:endParaRPr lang="en-GB" sz="2800" dirty="0"/>
          </a:p>
          <a:p>
            <a:r>
              <a:rPr lang="en-US" sz="2800" dirty="0"/>
              <a:t>(yellow, green, red</a:t>
            </a:r>
            <a:r>
              <a:rPr lang="en-US" sz="2800" dirty="0" smtClean="0"/>
              <a:t>)	(</a:t>
            </a:r>
            <a:r>
              <a:rPr lang="en-US" sz="2800" dirty="0"/>
              <a:t>green, yellow, orange)</a:t>
            </a:r>
            <a:endParaRPr lang="en-GB" sz="2800" dirty="0"/>
          </a:p>
          <a:p>
            <a:pPr lvl="0"/>
            <a:r>
              <a:rPr lang="en-US" sz="2800" dirty="0"/>
              <a:t>are there any more? how many are there in all?</a:t>
            </a:r>
            <a:endParaRPr lang="en-GB" sz="2800" dirty="0"/>
          </a:p>
          <a:p>
            <a:pPr lvl="0"/>
            <a:r>
              <a:rPr lang="en-US" sz="2800" dirty="0"/>
              <a:t>you don’t need to list them all and then count </a:t>
            </a:r>
            <a:r>
              <a:rPr lang="en-US" sz="2800" dirty="0" smtClean="0"/>
              <a:t>them</a:t>
            </a:r>
          </a:p>
          <a:p>
            <a:r>
              <a:rPr lang="en-US" sz="2800" dirty="0"/>
              <a:t>To answer the above question:</a:t>
            </a:r>
            <a:endParaRPr lang="en-GB" sz="2800" dirty="0"/>
          </a:p>
          <a:p>
            <a:r>
              <a:rPr lang="en-US" sz="2800" dirty="0"/>
              <a:t>The number of permutations of 4 things taken 3 at a time:</a:t>
            </a:r>
            <a:endParaRPr lang="en-GB" sz="2800" dirty="0"/>
          </a:p>
          <a:p>
            <a:r>
              <a:rPr lang="en-US" sz="2800" dirty="0"/>
              <a:t> </a:t>
            </a:r>
            <a:r>
              <a:rPr lang="en-US" sz="2800" baseline="-25000" dirty="0"/>
              <a:t>4</a:t>
            </a:r>
            <a:r>
              <a:rPr lang="en-US" sz="2800" dirty="0"/>
              <a:t>P</a:t>
            </a:r>
            <a:r>
              <a:rPr lang="en-US" sz="2800" baseline="-25000" dirty="0"/>
              <a:t>3</a:t>
            </a:r>
            <a:r>
              <a:rPr lang="en-US" sz="2800" dirty="0"/>
              <a:t> = 4×3×2 = 24</a:t>
            </a:r>
            <a:endParaRPr lang="en-GB" sz="2800" dirty="0"/>
          </a:p>
          <a:p>
            <a:pPr lvl="0">
              <a:buNone/>
            </a:pPr>
            <a:endParaRPr lang="en-GB" sz="2800" dirty="0" smtClean="0"/>
          </a:p>
          <a:p>
            <a:pPr>
              <a:buNone/>
            </a:pPr>
            <a:endParaRPr lang="en-GB" sz="2800" dirty="0"/>
          </a:p>
          <a:p>
            <a:pPr>
              <a:buNone/>
            </a:pPr>
            <a:endParaRPr lang="en-GB" sz="28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642918"/>
            <a:ext cx="8229600" cy="5483245"/>
          </a:xfrm>
        </p:spPr>
        <p:txBody>
          <a:bodyPr>
            <a:normAutofit/>
          </a:bodyPr>
          <a:lstStyle/>
          <a:p>
            <a:pPr>
              <a:buNone/>
            </a:pPr>
            <a:r>
              <a:rPr lang="en-US" sz="2800" u="sng" dirty="0">
                <a:solidFill>
                  <a:schemeClr val="tx2"/>
                </a:solidFill>
              </a:rPr>
              <a:t>Example</a:t>
            </a:r>
            <a:r>
              <a:rPr lang="en-US" sz="2800" dirty="0"/>
              <a:t>:  	set of items = {red, orange, yellow, green}</a:t>
            </a:r>
            <a:endParaRPr lang="en-GB" sz="2800" dirty="0"/>
          </a:p>
          <a:p>
            <a:pPr>
              <a:buNone/>
            </a:pPr>
            <a:r>
              <a:rPr lang="en-US" sz="2800" dirty="0" smtClean="0"/>
              <a:t>Find some </a:t>
            </a:r>
            <a:r>
              <a:rPr lang="en-US" sz="2800" i="1" dirty="0" smtClean="0"/>
              <a:t>permutations </a:t>
            </a:r>
            <a:r>
              <a:rPr lang="en-US" sz="2800" dirty="0" smtClean="0"/>
              <a:t>by </a:t>
            </a:r>
            <a:r>
              <a:rPr lang="en-US" sz="2800" dirty="0"/>
              <a:t>selecting </a:t>
            </a:r>
            <a:r>
              <a:rPr lang="en-US" sz="2800" i="1" dirty="0"/>
              <a:t>3 at a time</a:t>
            </a:r>
            <a:r>
              <a:rPr lang="en-US" sz="2800" dirty="0"/>
              <a:t>:</a:t>
            </a:r>
            <a:endParaRPr lang="en-GB" sz="2800" dirty="0"/>
          </a:p>
          <a:p>
            <a:r>
              <a:rPr lang="en-US" sz="2800" dirty="0" smtClean="0"/>
              <a:t>The </a:t>
            </a:r>
            <a:r>
              <a:rPr lang="en-US" sz="2800" dirty="0"/>
              <a:t>number of permutations of 4 things taken 3 at a time:</a:t>
            </a:r>
            <a:endParaRPr lang="en-GB" sz="2800" dirty="0"/>
          </a:p>
          <a:p>
            <a:r>
              <a:rPr lang="en-US" sz="2800" dirty="0"/>
              <a:t> </a:t>
            </a:r>
            <a:r>
              <a:rPr lang="en-US" sz="2800" baseline="-25000" dirty="0"/>
              <a:t>4</a:t>
            </a:r>
            <a:r>
              <a:rPr lang="en-US" sz="2800" dirty="0"/>
              <a:t>P</a:t>
            </a:r>
            <a:r>
              <a:rPr lang="en-US" sz="2800" baseline="-25000" dirty="0"/>
              <a:t>3</a:t>
            </a:r>
            <a:r>
              <a:rPr lang="en-US" sz="2800" dirty="0"/>
              <a:t> = 4×3×2 = </a:t>
            </a:r>
            <a:r>
              <a:rPr lang="en-US" sz="2800" dirty="0" smtClean="0"/>
              <a:t>24</a:t>
            </a:r>
          </a:p>
          <a:p>
            <a:pPr>
              <a:buNone/>
            </a:pPr>
            <a:endParaRPr lang="en-GB" sz="2800" dirty="0"/>
          </a:p>
          <a:p>
            <a:pPr lvl="0">
              <a:buNone/>
            </a:pPr>
            <a:endParaRPr lang="en-GB" sz="2800" dirty="0" smtClean="0"/>
          </a:p>
          <a:p>
            <a:pPr>
              <a:buNone/>
            </a:pPr>
            <a:endParaRPr lang="en-GB" sz="2800" dirty="0"/>
          </a:p>
          <a:p>
            <a:pPr>
              <a:buNone/>
            </a:pPr>
            <a:endParaRPr lang="en-GB" sz="28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Factorial notation</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a:t>T</a:t>
            </a:r>
            <a:r>
              <a:rPr lang="en-GB" sz="2800" dirty="0" smtClean="0"/>
              <a:t>he above formula can also be represented in the factorial notation, where n! = </a:t>
            </a:r>
          </a:p>
          <a:p>
            <a:pPr>
              <a:buNone/>
            </a:pPr>
            <a:endParaRPr lang="en-GB" sz="2800" dirty="0"/>
          </a:p>
          <a:p>
            <a:pPr>
              <a:buNone/>
            </a:pPr>
            <a:endParaRPr lang="en-GB" sz="2800" dirty="0" smtClean="0"/>
          </a:p>
          <a:p>
            <a:pPr>
              <a:buNone/>
            </a:pPr>
            <a:r>
              <a:rPr lang="en-GB" sz="2800" dirty="0" smtClean="0"/>
              <a:t>Then, the formula </a:t>
            </a:r>
          </a:p>
          <a:p>
            <a:pPr>
              <a:buNone/>
            </a:pPr>
            <a:r>
              <a:rPr lang="en-GB" sz="2800" dirty="0" smtClean="0"/>
              <a:t>The number of different permutations of the 3 numerals 1, 2, 3 taken 3 at a time is </a:t>
            </a:r>
            <a:endParaRPr lang="en-GB" sz="28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Factorial formula</a:t>
            </a:r>
            <a:endParaRPr lang="en-GB" sz="3600" u="sng" dirty="0">
              <a:solidFill>
                <a:schemeClr val="tx2"/>
              </a:solidFill>
            </a:endParaRPr>
          </a:p>
        </p:txBody>
      </p:sp>
      <p:sp>
        <p:nvSpPr>
          <p:cNvPr id="3" name="Content Placeholder 2"/>
          <p:cNvSpPr>
            <a:spLocks noGrp="1"/>
          </p:cNvSpPr>
          <p:nvPr>
            <p:ph idx="1"/>
          </p:nvPr>
        </p:nvSpPr>
        <p:spPr/>
        <p:txBody>
          <a:bodyPr>
            <a:normAutofit/>
          </a:bodyPr>
          <a:lstStyle/>
          <a:p>
            <a:pPr>
              <a:buNone/>
            </a:pPr>
            <a:r>
              <a:rPr lang="en-GB" sz="2800" dirty="0" smtClean="0"/>
              <a:t>In the case of n objects taken r at a time, we have:</a:t>
            </a:r>
          </a:p>
          <a:p>
            <a:pPr>
              <a:buNone/>
            </a:pPr>
            <a:endParaRPr lang="en-GB" sz="2800"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marL="514350" indent="-514350">
              <a:buAutoNum type="arabicParenR"/>
            </a:pPr>
            <a:r>
              <a:rPr lang="en-GB" sz="2800" dirty="0" smtClean="0"/>
              <a:t>A person wishes to place a bet which selects the first 3 horses to finish the race in their correct order of finish. If 8 horses are in the race, how many different possibilities exist for the first 3 horses (assuming no ties)?</a:t>
            </a:r>
          </a:p>
          <a:p>
            <a:pPr marL="514350" indent="-514350">
              <a:buNone/>
            </a:pPr>
            <a:endParaRPr lang="en-GB" sz="2800" dirty="0" smtClean="0"/>
          </a:p>
          <a:p>
            <a:pPr marL="514350" indent="-514350">
              <a:buAutoNum type="arabicParenR"/>
            </a:pPr>
            <a:endParaRPr lang="en-GB"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pPr marL="514350" indent="-514350">
              <a:buNone/>
            </a:pPr>
            <a:r>
              <a:rPr lang="en-GB" sz="2800" dirty="0" smtClean="0"/>
              <a:t>2) A presidential candidate would like to visit 7 cities prior to the next primary election date. However, it will be possible for him to visit only 3 of the cities. How many different routes can he and his staff consider?</a:t>
            </a:r>
          </a:p>
          <a:p>
            <a:pPr marL="514350" indent="-514350">
              <a:buNone/>
            </a:pPr>
            <a:endParaRPr lang="en-GB" sz="2800" dirty="0" smtClean="0"/>
          </a:p>
          <a:p>
            <a:pPr marL="514350" indent="-514350">
              <a:buAutoNum type="arabicParenR"/>
            </a:pPr>
            <a:endParaRPr lang="en-GB" sz="28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Combinations</a:t>
            </a:r>
            <a:r>
              <a:rPr lang="en-GB" sz="3600" u="sng" dirty="0" smtClean="0"/>
              <a:t> </a:t>
            </a:r>
            <a:endParaRPr lang="en-GB" sz="3600" u="sng" dirty="0"/>
          </a:p>
        </p:txBody>
      </p:sp>
      <p:sp>
        <p:nvSpPr>
          <p:cNvPr id="3" name="Content Placeholder 2"/>
          <p:cNvSpPr>
            <a:spLocks noGrp="1"/>
          </p:cNvSpPr>
          <p:nvPr>
            <p:ph idx="1"/>
          </p:nvPr>
        </p:nvSpPr>
        <p:spPr/>
        <p:txBody>
          <a:bodyPr>
            <a:normAutofit fontScale="92500" lnSpcReduction="10000"/>
          </a:bodyPr>
          <a:lstStyle/>
          <a:p>
            <a:pPr>
              <a:buNone/>
            </a:pPr>
            <a:r>
              <a:rPr lang="en-GB" sz="2800" dirty="0" smtClean="0"/>
              <a:t>In permutations we are concerned with the number of different ways in which a set of items can be arranged.</a:t>
            </a:r>
          </a:p>
          <a:p>
            <a:pPr>
              <a:buNone/>
            </a:pPr>
            <a:r>
              <a:rPr lang="en-GB" sz="2800" dirty="0" smtClean="0"/>
              <a:t>In many situations there is an interest in the number of ways in which a set of items can be selected without any particular concern for the order or arrangement of items.</a:t>
            </a:r>
          </a:p>
          <a:p>
            <a:pPr lvl="0"/>
            <a:r>
              <a:rPr lang="en-US" sz="2800" dirty="0"/>
              <a:t>a selection of a pre-specified number of items from a given set of items, </a:t>
            </a:r>
            <a:r>
              <a:rPr lang="en-US" sz="2800" dirty="0" smtClean="0"/>
              <a:t>where</a:t>
            </a:r>
            <a:r>
              <a:rPr lang="en-GB" sz="2800" dirty="0" smtClean="0"/>
              <a:t> </a:t>
            </a:r>
            <a:r>
              <a:rPr lang="en-US" sz="2800" i="1" dirty="0" smtClean="0"/>
              <a:t>different </a:t>
            </a:r>
            <a:r>
              <a:rPr lang="en-US" sz="2800" i="1" dirty="0"/>
              <a:t>orderings </a:t>
            </a:r>
            <a:r>
              <a:rPr lang="en-US" sz="2800" dirty="0"/>
              <a:t>of the same items are considered to be</a:t>
            </a:r>
            <a:r>
              <a:rPr lang="en-US" sz="2800" i="1" dirty="0"/>
              <a:t> the same combination</a:t>
            </a:r>
            <a:r>
              <a:rPr lang="en-US" sz="2800" dirty="0"/>
              <a:t> (and are </a:t>
            </a:r>
            <a:r>
              <a:rPr lang="en-US" sz="2800" i="1" dirty="0"/>
              <a:t>not</a:t>
            </a:r>
            <a:r>
              <a:rPr lang="en-US" sz="2800" dirty="0"/>
              <a:t> counted separately</a:t>
            </a:r>
            <a:r>
              <a:rPr lang="en-US" sz="2800" dirty="0" smtClean="0"/>
              <a:t>). A combination of r items selected from a set of n items is a </a:t>
            </a:r>
            <a:r>
              <a:rPr lang="en-US" sz="2800" i="1" dirty="0" smtClean="0"/>
              <a:t>subset</a:t>
            </a:r>
            <a:r>
              <a:rPr lang="en-US" sz="2800" dirty="0" smtClean="0"/>
              <a:t> of the set of n items.</a:t>
            </a:r>
            <a:endParaRPr lang="en-GB" sz="2800"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r>
              <a:rPr lang="en-GB" sz="2800" dirty="0" smtClean="0"/>
              <a:t>Consider the case of 4 letters, A, B, C, and D. we are interested in determining the number of combinations of these 4 letters, taken 3 at a time. Then, the possible arrangements can be:</a:t>
            </a:r>
          </a:p>
          <a:p>
            <a:pPr>
              <a:buNone/>
            </a:pPr>
            <a:endParaRPr lang="en-GB" sz="28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714356"/>
            <a:ext cx="8229600" cy="5411807"/>
          </a:xfrm>
        </p:spPr>
        <p:txBody>
          <a:bodyPr>
            <a:normAutofit/>
          </a:bodyPr>
          <a:lstStyle/>
          <a:p>
            <a:pPr>
              <a:buNone/>
            </a:pPr>
            <a:r>
              <a:rPr lang="en-GB" sz="2800" u="sng" dirty="0" smtClean="0">
                <a:solidFill>
                  <a:schemeClr val="tx2"/>
                </a:solidFill>
              </a:rPr>
              <a:t>Relationship between permutation and combination</a:t>
            </a:r>
          </a:p>
          <a:p>
            <a:pPr>
              <a:buNone/>
            </a:pPr>
            <a:endParaRPr lang="en-GB" sz="2800" u="sng" dirty="0" smtClean="0">
              <a:solidFill>
                <a:schemeClr val="tx2"/>
              </a:solidFill>
            </a:endParaRPr>
          </a:p>
          <a:p>
            <a:pPr>
              <a:buNone/>
            </a:pPr>
            <a:endParaRPr lang="en-GB" sz="2800" u="sng" dirty="0" smtClean="0">
              <a:solidFill>
                <a:schemeClr val="tx2"/>
              </a:solidFill>
            </a:endParaRPr>
          </a:p>
          <a:p>
            <a:pPr>
              <a:buNone/>
            </a:pPr>
            <a:endParaRPr lang="en-GB" sz="2800" u="sng" dirty="0" smtClean="0">
              <a:solidFill>
                <a:schemeClr val="tx2"/>
              </a:solidFill>
            </a:endParaRPr>
          </a:p>
          <a:p>
            <a:pPr>
              <a:buNone/>
            </a:pPr>
            <a:endParaRPr lang="en-GB" sz="2800" u="sng" dirty="0" smtClean="0">
              <a:solidFill>
                <a:schemeClr val="tx2"/>
              </a:solidFill>
            </a:endParaRPr>
          </a:p>
          <a:p>
            <a:pPr>
              <a:buNone/>
            </a:pPr>
            <a:endParaRPr lang="en-GB" sz="2800" u="sng" dirty="0" smtClean="0">
              <a:solidFill>
                <a:schemeClr val="tx2"/>
              </a:solidFill>
            </a:endParaRPr>
          </a:p>
          <a:p>
            <a:pPr>
              <a:buNone/>
            </a:pPr>
            <a:endParaRPr lang="en-GB" sz="2800" u="sng" dirty="0" smtClean="0">
              <a:solidFill>
                <a:schemeClr val="tx2"/>
              </a:solidFill>
            </a:endParaRPr>
          </a:p>
          <a:p>
            <a:pPr>
              <a:buNone/>
            </a:pPr>
            <a:endParaRPr lang="en-GB" sz="2800" u="sng" dirty="0" smtClean="0">
              <a:solidFill>
                <a:schemeClr val="tx2"/>
              </a:solidFill>
            </a:endParaRPr>
          </a:p>
          <a:p>
            <a:pPr>
              <a:buNone/>
            </a:pPr>
            <a:r>
              <a:rPr lang="en-GB" sz="2800" i="1" dirty="0" smtClean="0"/>
              <a:t>The number of different combinations of r items which can be selected from n different items is denoted by</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u="sng" dirty="0" smtClean="0"/>
              <a:t>Political visit</a:t>
            </a:r>
          </a:p>
          <a:p>
            <a:r>
              <a:rPr lang="en-GB" sz="2800" dirty="0" smtClean="0"/>
              <a:t>How many combinations of 3 cities might he and his staff consider visiting?</a:t>
            </a:r>
          </a:p>
          <a:p>
            <a:pPr>
              <a:buNone/>
            </a:pPr>
            <a:endParaRPr lang="en-GB"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u="sng" dirty="0" smtClean="0"/>
              <a:t>Nutrition planning</a:t>
            </a:r>
          </a:p>
          <a:p>
            <a:r>
              <a:rPr lang="en-GB" sz="2800" dirty="0" smtClean="0"/>
              <a:t>How many different groupings of food could be considered for a given day’s menu?</a:t>
            </a:r>
            <a:endParaRPr lang="en-GB" sz="2800"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u="sng" dirty="0" smtClean="0"/>
              <a:t>Nutrition planning</a:t>
            </a:r>
          </a:p>
          <a:p>
            <a:r>
              <a:rPr lang="en-GB" sz="2800" dirty="0" smtClean="0"/>
              <a:t>How many different groupings of food could be considered for a given day’s menu?</a:t>
            </a:r>
            <a:endParaRPr lang="en-GB" sz="28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Examples</a:t>
            </a:r>
            <a:r>
              <a:rPr lang="en-GB" sz="3600" u="sng" dirty="0" smtClean="0"/>
              <a:t> </a:t>
            </a:r>
            <a:endParaRPr lang="en-GB" sz="3600" u="sng" dirty="0"/>
          </a:p>
        </p:txBody>
      </p:sp>
      <p:sp>
        <p:nvSpPr>
          <p:cNvPr id="3" name="Content Placeholder 2"/>
          <p:cNvSpPr>
            <a:spLocks noGrp="1"/>
          </p:cNvSpPr>
          <p:nvPr>
            <p:ph idx="1"/>
          </p:nvPr>
        </p:nvSpPr>
        <p:spPr/>
        <p:txBody>
          <a:bodyPr>
            <a:normAutofit/>
          </a:bodyPr>
          <a:lstStyle/>
          <a:p>
            <a:r>
              <a:rPr lang="en-GB" sz="2800" u="sng" dirty="0" smtClean="0"/>
              <a:t>College promotion committee</a:t>
            </a:r>
          </a:p>
          <a:p>
            <a:r>
              <a:rPr lang="en-GB" sz="2800" dirty="0" smtClean="0"/>
              <a:t>How many different ways can committee reach a majority decision?</a:t>
            </a:r>
            <a:endParaRPr lang="en-GB" sz="2800"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GB" sz="3600" u="sng" dirty="0" smtClean="0">
                <a:solidFill>
                  <a:schemeClr val="tx2"/>
                </a:solidFill>
              </a:rPr>
              <a:t>Review </a:t>
            </a:r>
            <a:r>
              <a:rPr lang="en-GB" sz="3600" u="sng" dirty="0" smtClean="0"/>
              <a:t> </a:t>
            </a:r>
            <a:endParaRPr lang="en-GB" sz="3600" u="sng" dirty="0"/>
          </a:p>
        </p:txBody>
      </p:sp>
      <p:sp>
        <p:nvSpPr>
          <p:cNvPr id="3" name="Content Placeholder 2"/>
          <p:cNvSpPr>
            <a:spLocks noGrp="1"/>
          </p:cNvSpPr>
          <p:nvPr>
            <p:ph idx="1"/>
          </p:nvPr>
        </p:nvSpPr>
        <p:spPr/>
        <p:txBody>
          <a:bodyPr>
            <a:normAutofit lnSpcReduction="10000"/>
          </a:bodyPr>
          <a:lstStyle/>
          <a:p>
            <a:r>
              <a:rPr lang="en-GB" sz="2800" dirty="0" smtClean="0"/>
              <a:t>Number of elements</a:t>
            </a:r>
          </a:p>
          <a:p>
            <a:r>
              <a:rPr lang="en-GB" sz="2800" dirty="0" smtClean="0"/>
              <a:t>Counting method; tree diagram</a:t>
            </a:r>
          </a:p>
          <a:p>
            <a:r>
              <a:rPr lang="en-GB" sz="2800" dirty="0" smtClean="0"/>
              <a:t>Fundamental principles of counting</a:t>
            </a:r>
          </a:p>
          <a:p>
            <a:r>
              <a:rPr lang="en-GB" sz="2800" dirty="0" smtClean="0"/>
              <a:t>Permutation</a:t>
            </a:r>
          </a:p>
          <a:p>
            <a:r>
              <a:rPr lang="en-GB" sz="2800" dirty="0" smtClean="0"/>
              <a:t>Permutation counting rule</a:t>
            </a:r>
          </a:p>
          <a:p>
            <a:r>
              <a:rPr lang="en-GB" sz="2800" dirty="0" smtClean="0"/>
              <a:t>Factorial formula</a:t>
            </a:r>
          </a:p>
          <a:p>
            <a:r>
              <a:rPr lang="en-GB" sz="2800" dirty="0" smtClean="0"/>
              <a:t>Combination</a:t>
            </a:r>
          </a:p>
          <a:p>
            <a:r>
              <a:rPr lang="en-GB" sz="2800" dirty="0" smtClean="0"/>
              <a:t>Relationship between permutation and combination</a:t>
            </a:r>
          </a:p>
          <a:p>
            <a:r>
              <a:rPr lang="en-GB" sz="2800" smtClean="0"/>
              <a:t>Section 13.2</a:t>
            </a:r>
            <a:endParaRPr lang="en-GB" sz="2800" dirty="0" smtClean="0"/>
          </a:p>
          <a:p>
            <a:endParaRPr lang="en-GB" sz="2800" dirty="0" smtClean="0"/>
          </a:p>
          <a:p>
            <a:endParaRPr lang="en-GB"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195</TotalTime>
  <Words>959</Words>
  <Application>Microsoft Office PowerPoint</Application>
  <PresentationFormat>On-screen Show (4:3)</PresentationFormat>
  <Paragraphs>134</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MTH108 Business Math I</vt:lpstr>
      <vt:lpstr>Chapter 13</vt:lpstr>
      <vt:lpstr>Review  </vt:lpstr>
      <vt:lpstr>Today’s Topics</vt:lpstr>
      <vt:lpstr>Number of elements</vt:lpstr>
      <vt:lpstr>Number of elements</vt:lpstr>
      <vt:lpstr>Counting methods</vt:lpstr>
      <vt:lpstr>Slide 8</vt:lpstr>
      <vt:lpstr>Slide 9</vt:lpstr>
      <vt:lpstr>Slide 10</vt:lpstr>
      <vt:lpstr>Slide 11</vt:lpstr>
      <vt:lpstr>Slide 12</vt:lpstr>
      <vt:lpstr>Slide 13</vt:lpstr>
      <vt:lpstr>Slide 14</vt:lpstr>
      <vt:lpstr>Permutations </vt:lpstr>
      <vt:lpstr>Slide 16</vt:lpstr>
      <vt:lpstr>Slide 17</vt:lpstr>
      <vt:lpstr>Slide 18</vt:lpstr>
      <vt:lpstr>Factorial notation</vt:lpstr>
      <vt:lpstr>Factorial formula</vt:lpstr>
      <vt:lpstr>Examples </vt:lpstr>
      <vt:lpstr>Examples </vt:lpstr>
      <vt:lpstr>Combinations </vt:lpstr>
      <vt:lpstr>Slide 24</vt:lpstr>
      <vt:lpstr>Slide 25</vt:lpstr>
      <vt:lpstr>Examples </vt:lpstr>
      <vt:lpstr>Examples </vt:lpstr>
      <vt:lpstr>Examples </vt:lpstr>
      <vt:lpstr>Examples </vt:lpstr>
      <vt:lpstr>Review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MTH108 Business Math I</dc:title>
  <dc:creator>Tazeen athar</dc:creator>
  <cp:lastModifiedBy>NTS</cp:lastModifiedBy>
  <cp:revision>46</cp:revision>
  <dcterms:created xsi:type="dcterms:W3CDTF">2012-06-18T07:11:20Z</dcterms:created>
  <dcterms:modified xsi:type="dcterms:W3CDTF">2012-06-18T12:59:11Z</dcterms:modified>
</cp:coreProperties>
</file>