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6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3" d="100"/>
          <a:sy n="63" d="100"/>
        </p:scale>
        <p:origin x="-154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06E5115-BF31-4AC7-BF87-2503C7D2848A}" type="datetimeFigureOut">
              <a:rPr lang="en-US" smtClean="0"/>
              <a:pPr/>
              <a:t>6/18/2012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6E5115-BF31-4AC7-BF87-2503C7D2848A}" type="datetimeFigureOut">
              <a:rPr lang="en-US" smtClean="0"/>
              <a:pPr/>
              <a:t>6/18/2012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6E5115-BF31-4AC7-BF87-2503C7D2848A}" type="datetimeFigureOut">
              <a:rPr lang="en-US" smtClean="0"/>
              <a:pPr/>
              <a:t>6/18/2012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06E5115-BF31-4AC7-BF87-2503C7D2848A}" type="datetimeFigureOut">
              <a:rPr lang="en-US" smtClean="0"/>
              <a:pPr/>
              <a:t>6/18/2012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06E5115-BF31-4AC7-BF87-2503C7D2848A}" type="datetimeFigureOut">
              <a:rPr lang="en-US" smtClean="0"/>
              <a:pPr/>
              <a:t>6/18/2012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06E5115-BF31-4AC7-BF87-2503C7D2848A}" type="datetimeFigureOut">
              <a:rPr lang="en-US" smtClean="0"/>
              <a:pPr/>
              <a:t>6/18/2012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E5115-BF31-4AC7-BF87-2503C7D2848A}" type="datetimeFigureOut">
              <a:rPr lang="en-US" smtClean="0"/>
              <a:pPr/>
              <a:t>6/18/2012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E5115-BF31-4AC7-BF87-2503C7D2848A}" type="datetimeFigureOut">
              <a:rPr lang="en-US" smtClean="0"/>
              <a:pPr/>
              <a:t>6/18/2012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E5115-BF31-4AC7-BF87-2503C7D2848A}" type="datetimeFigureOut">
              <a:rPr lang="en-US" smtClean="0"/>
              <a:pPr/>
              <a:t>6/18/2012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6E5115-BF31-4AC7-BF87-2503C7D2848A}" type="datetimeFigureOut">
              <a:rPr lang="en-US" smtClean="0"/>
              <a:pPr/>
              <a:t>6/18/2012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06E5115-BF31-4AC7-BF87-2503C7D2848A}" type="datetimeFigureOut">
              <a:rPr lang="en-US" smtClean="0"/>
              <a:pPr/>
              <a:t>6/18/2012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14018A-97B7-4CBF-ADDE-D5E5CFB757E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E5115-BF31-4AC7-BF87-2503C7D2848A}" type="datetimeFigureOut">
              <a:rPr lang="en-US" smtClean="0"/>
              <a:pPr/>
              <a:t>6/18/2012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14018A-97B7-4CBF-ADDE-D5E5CFB757E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26</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13</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Introduction to Probability Theory</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Review the fundamentals of set theory and set operations</a:t>
            </a:r>
          </a:p>
          <a:p>
            <a:r>
              <a:rPr lang="en-GB" dirty="0" smtClean="0"/>
              <a:t>Provide an understanding of fundamental counting methods including permutations and combinations</a:t>
            </a:r>
          </a:p>
          <a:p>
            <a:r>
              <a:rPr lang="en-GB" dirty="0" smtClean="0"/>
              <a:t>Introduce the notation of probability and the computation of probabilities for selected statistical environments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Main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Introduction to sets and set operations</a:t>
            </a:r>
          </a:p>
          <a:p>
            <a:r>
              <a:rPr lang="en-GB" dirty="0" smtClean="0"/>
              <a:t>Permutations and combinations</a:t>
            </a:r>
          </a:p>
          <a:p>
            <a:r>
              <a:rPr lang="en-GB" dirty="0" smtClean="0"/>
              <a:t>Basic probability concepts</a:t>
            </a:r>
          </a:p>
          <a:p>
            <a:r>
              <a:rPr lang="en-GB" dirty="0" smtClean="0"/>
              <a:t>States of statistical independence and dependence</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Introduction to sets and set operations</a:t>
            </a:r>
          </a:p>
          <a:p>
            <a:r>
              <a:rPr lang="en-GB" dirty="0" smtClean="0"/>
              <a:t>Permutations and combinations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There are many situations in life which are uncertain. In such situations, exact information is rarely obtainable for decision making, i.e. decisions are made in an environment characterized by an absence of complete or perfect knowledge.</a:t>
            </a:r>
          </a:p>
          <a:p>
            <a:pPr>
              <a:buNone/>
            </a:pPr>
            <a:r>
              <a:rPr lang="en-GB" sz="2800" dirty="0" smtClean="0"/>
              <a:t>e.g. if the number of units to be sold is known in advance, then the manufacturer would produce exactly the same required number. However, in actual, a decision about the number of units of a product to produce is based upon </a:t>
            </a:r>
            <a:r>
              <a:rPr lang="en-GB" sz="2800" i="1" dirty="0" smtClean="0"/>
              <a:t>estimates</a:t>
            </a:r>
            <a:r>
              <a:rPr lang="en-GB" sz="2800" dirty="0" smtClean="0"/>
              <a:t> of the number of units expected to be sold.</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pPr>
              <a:buNone/>
            </a:pPr>
            <a:r>
              <a:rPr lang="en-GB" sz="2800" dirty="0" smtClean="0"/>
              <a:t>Probability concepts are very useful in dealing with the uncertainty which characterizes most decision making environments.</a:t>
            </a:r>
          </a:p>
          <a:p>
            <a:pPr>
              <a:buNone/>
            </a:pPr>
            <a:r>
              <a:rPr lang="en-GB" sz="2800" dirty="0" smtClean="0"/>
              <a:t>Probability theory takes advantage of the fact that, for many uncertain phenomena, there are ‘long run’ patterns. </a:t>
            </a:r>
          </a:p>
          <a:p>
            <a:pPr>
              <a:buNone/>
            </a:pPr>
            <a:r>
              <a:rPr lang="en-GB" sz="2800" dirty="0" smtClean="0"/>
              <a:t>e.g. flipping a coin once is an uncertain situation whether a head or a tail will occur. But flipping many times-long run- approximately gives half heads and tails as the outcomes. </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Introduction to Sets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The purpose of this chapter is to introduce the fundamentals of probability theory. Since </a:t>
            </a:r>
            <a:r>
              <a:rPr lang="en-GB" sz="2800" i="1" dirty="0" smtClean="0"/>
              <a:t>set theory</a:t>
            </a:r>
            <a:r>
              <a:rPr lang="en-GB" sz="2800" dirty="0" smtClean="0"/>
              <a:t> provides a useful tool for presenting and discussing probability concepts, first we will give a brief review of set concepts and set operations.</a:t>
            </a:r>
          </a:p>
          <a:p>
            <a:pPr>
              <a:buNone/>
            </a:pPr>
            <a:r>
              <a:rPr lang="en-GB" sz="2800" dirty="0" smtClean="0"/>
              <a:t>Although we used some set notation earlier when discussing </a:t>
            </a:r>
            <a:r>
              <a:rPr lang="en-GB" sz="2800" i="1" dirty="0" smtClean="0"/>
              <a:t>solution sets</a:t>
            </a:r>
            <a:r>
              <a:rPr lang="en-GB" sz="2800" dirty="0" smtClean="0"/>
              <a:t> for linear equations, we will now present a more formal review of set concepts and set operations.</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Sets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solidFill>
                  <a:schemeClr val="tx2"/>
                </a:solidFill>
              </a:rPr>
              <a:t>A </a:t>
            </a:r>
            <a:r>
              <a:rPr lang="en-GB" sz="2800" b="1" i="1" dirty="0" smtClean="0">
                <a:solidFill>
                  <a:schemeClr val="tx2"/>
                </a:solidFill>
              </a:rPr>
              <a:t>set </a:t>
            </a:r>
            <a:r>
              <a:rPr lang="en-GB" sz="2800" dirty="0" smtClean="0">
                <a:solidFill>
                  <a:schemeClr val="tx2"/>
                </a:solidFill>
              </a:rPr>
              <a:t> is any well-defined collection of objects.</a:t>
            </a:r>
          </a:p>
          <a:p>
            <a:pPr>
              <a:buNone/>
            </a:pPr>
            <a:r>
              <a:rPr lang="en-GB" sz="2800" dirty="0" smtClean="0"/>
              <a:t>E.g. set of students enrolled in BBA program,</a:t>
            </a:r>
          </a:p>
          <a:p>
            <a:pPr>
              <a:buNone/>
            </a:pPr>
            <a:r>
              <a:rPr lang="en-GB" sz="2800" dirty="0" smtClean="0"/>
              <a:t>Set of teachers giving lectures for the virtual campus,</a:t>
            </a:r>
          </a:p>
          <a:p>
            <a:pPr>
              <a:buNone/>
            </a:pPr>
            <a:r>
              <a:rPr lang="en-GB" sz="2800" dirty="0" smtClean="0"/>
              <a:t>Set of real numbers.</a:t>
            </a:r>
          </a:p>
          <a:p>
            <a:r>
              <a:rPr lang="en-GB" sz="2800" dirty="0" smtClean="0"/>
              <a:t>The objects which belong to a set are called </a:t>
            </a:r>
            <a:r>
              <a:rPr lang="en-GB" sz="2800" b="1" i="1" dirty="0" smtClean="0"/>
              <a:t>elements</a:t>
            </a:r>
            <a:r>
              <a:rPr lang="en-GB" sz="2800" dirty="0" smtClean="0"/>
              <a:t> of the set.</a:t>
            </a:r>
          </a:p>
          <a:p>
            <a:r>
              <a:rPr lang="en-GB" sz="2800" dirty="0" smtClean="0"/>
              <a:t>The elements satisfy some conditions to be in the set.</a:t>
            </a:r>
          </a:p>
          <a:p>
            <a:pPr>
              <a:buNone/>
            </a:pPr>
            <a:endParaRPr lang="en-GB" sz="2800" dirty="0" smtClean="0"/>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Representation of a set</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The name of a set is usually written in upper case letter. </a:t>
            </a:r>
          </a:p>
          <a:p>
            <a:r>
              <a:rPr lang="en-GB" sz="2800" dirty="0" smtClean="0"/>
              <a:t>The elements are written inside the brackets {   }.</a:t>
            </a:r>
          </a:p>
          <a:p>
            <a:r>
              <a:rPr lang="en-GB" sz="2800" dirty="0" smtClean="0"/>
              <a:t>Elements of the set are usually defined in one of the two ways.</a:t>
            </a:r>
          </a:p>
          <a:p>
            <a:pPr>
              <a:buNone/>
            </a:pPr>
            <a:r>
              <a:rPr lang="en-GB" sz="2800" u="sng" dirty="0" smtClean="0">
                <a:solidFill>
                  <a:schemeClr val="tx2"/>
                </a:solidFill>
              </a:rPr>
              <a:t>Enumeration method</a:t>
            </a:r>
          </a:p>
          <a:p>
            <a:pPr>
              <a:buNone/>
            </a:pPr>
            <a:r>
              <a:rPr lang="en-GB" sz="2800" dirty="0" smtClean="0"/>
              <a:t>This method simply lists all elements in a set. </a:t>
            </a:r>
          </a:p>
          <a:p>
            <a:pPr>
              <a:buNone/>
            </a:pPr>
            <a:r>
              <a:rPr lang="en-GB" sz="2800" dirty="0" smtClean="0"/>
              <a:t>e.g. </a:t>
            </a: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r>
              <a:rPr lang="en-GB" sz="2800" dirty="0" smtClean="0"/>
              <a:t>Here, the elements of the set </a:t>
            </a:r>
            <a:r>
              <a:rPr lang="en-GB" sz="2800" i="1" dirty="0" smtClean="0"/>
              <a:t>A</a:t>
            </a:r>
            <a:r>
              <a:rPr lang="en-GB" sz="2800" dirty="0" smtClean="0"/>
              <a:t> were few, so we have used the enumeration method.</a:t>
            </a:r>
          </a:p>
          <a:p>
            <a:r>
              <a:rPr lang="en-GB" sz="2800" dirty="0" smtClean="0"/>
              <a:t>Also, in situations where it is difficult to describe the property which specifies the requirements for membership in the set, we use enumeration method.</a:t>
            </a:r>
          </a:p>
          <a:p>
            <a:pPr>
              <a:buNone/>
            </a:pPr>
            <a:r>
              <a:rPr lang="en-GB" sz="2800" u="sng" dirty="0" smtClean="0">
                <a:solidFill>
                  <a:schemeClr val="tx2"/>
                </a:solidFill>
              </a:rPr>
              <a:t>Descriptive property</a:t>
            </a:r>
          </a:p>
          <a:p>
            <a:pPr>
              <a:buNone/>
            </a:pPr>
            <a:r>
              <a:rPr lang="en-GB" sz="2800" dirty="0" smtClean="0"/>
              <a:t>In this approach, the set is defined by stating the property required for membership in the set.</a:t>
            </a:r>
          </a:p>
          <a:p>
            <a:pPr>
              <a:buNone/>
            </a:pPr>
            <a:r>
              <a:rPr lang="en-GB" sz="2800" dirty="0" smtClean="0"/>
              <a:t>e.g. </a:t>
            </a:r>
          </a:p>
          <a:p>
            <a:pPr>
              <a:buNone/>
            </a:pP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a:buNone/>
            </a:pPr>
            <a:r>
              <a:rPr lang="en-GB" sz="2800" dirty="0" smtClean="0"/>
              <a:t>Verbally, “</a:t>
            </a:r>
            <a:r>
              <a:rPr lang="en-GB" sz="2800" i="1" dirty="0" smtClean="0"/>
              <a:t>A is the set consisting of all elements x such that x is a positive odd integer having a value less than 10”</a:t>
            </a:r>
            <a:r>
              <a:rPr lang="en-GB" sz="2800" dirty="0" smtClean="0"/>
              <a:t>.</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Notations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To indicate that an object </a:t>
            </a:r>
            <a:r>
              <a:rPr lang="en-GB" sz="2800" i="1" dirty="0" smtClean="0"/>
              <a:t>e </a:t>
            </a:r>
            <a:r>
              <a:rPr lang="en-GB" sz="2800" dirty="0" smtClean="0"/>
              <a:t>is a member of a set </a:t>
            </a:r>
            <a:r>
              <a:rPr lang="en-GB" sz="2800" i="1" dirty="0" smtClean="0"/>
              <a:t>A</a:t>
            </a:r>
            <a:r>
              <a:rPr lang="en-GB" sz="2800" dirty="0" smtClean="0"/>
              <a:t>, we use the notation</a:t>
            </a:r>
          </a:p>
          <a:p>
            <a:pPr>
              <a:buNone/>
            </a:pPr>
            <a:endParaRPr lang="en-GB" sz="2800" dirty="0" smtClean="0"/>
          </a:p>
          <a:p>
            <a:pPr>
              <a:buNone/>
            </a:pPr>
            <a:endParaRPr lang="en-GB" sz="2800" dirty="0" smtClean="0"/>
          </a:p>
          <a:p>
            <a:pPr>
              <a:buNone/>
            </a:pPr>
            <a:r>
              <a:rPr lang="en-GB" sz="2800" dirty="0" smtClean="0"/>
              <a:t>Similarly, if an object is not a member of a set, then we use the notation</a:t>
            </a:r>
          </a:p>
          <a:p>
            <a:pPr>
              <a:buNone/>
            </a:pPr>
            <a:endParaRPr lang="en-GB" sz="2800" dirty="0" smtClean="0"/>
          </a:p>
          <a:p>
            <a:pPr>
              <a:buNone/>
            </a:pPr>
            <a:r>
              <a:rPr lang="en-GB" sz="2800" dirty="0" smtClean="0"/>
              <a:t>The </a:t>
            </a:r>
            <a:r>
              <a:rPr lang="en-GB" sz="2800" i="1" dirty="0" smtClean="0"/>
              <a:t>number of elements</a:t>
            </a:r>
            <a:r>
              <a:rPr lang="en-GB" sz="2800" dirty="0" smtClean="0"/>
              <a:t> contained in a set </a:t>
            </a:r>
            <a:r>
              <a:rPr lang="en-GB" sz="2800" i="1" dirty="0" smtClean="0"/>
              <a:t>A</a:t>
            </a:r>
            <a:r>
              <a:rPr lang="en-GB" sz="2800" dirty="0" smtClean="0"/>
              <a:t> is denoted by </a:t>
            </a:r>
          </a:p>
          <a:p>
            <a:pPr>
              <a:buNone/>
            </a:pP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Special Sets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There are certain special sets which are referred to frequently when discussing the algebra of sets.</a:t>
            </a:r>
            <a:endParaRPr lang="en-GB" sz="2800" dirty="0" smtClean="0">
              <a:solidFill>
                <a:schemeClr val="tx2"/>
              </a:solidFill>
            </a:endParaRPr>
          </a:p>
          <a:p>
            <a:r>
              <a:rPr lang="en-GB" sz="2800" u="sng" dirty="0" smtClean="0">
                <a:solidFill>
                  <a:schemeClr val="tx2"/>
                </a:solidFill>
              </a:rPr>
              <a:t>Universal Sets</a:t>
            </a:r>
          </a:p>
          <a:p>
            <a:pPr>
              <a:buNone/>
            </a:pPr>
            <a:r>
              <a:rPr lang="en-GB" sz="2800" dirty="0" smtClean="0"/>
              <a:t>The universal set is a set which contains all possible elements within a particular application under consideration. It is denoted by      .</a:t>
            </a:r>
          </a:p>
          <a:p>
            <a:pPr>
              <a:buNone/>
            </a:pPr>
            <a:r>
              <a:rPr lang="en-GB" sz="2800" dirty="0" smtClean="0"/>
              <a:t>e.g. </a:t>
            </a: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u="sng" dirty="0" smtClean="0">
                <a:solidFill>
                  <a:schemeClr val="tx2"/>
                </a:solidFill>
              </a:rPr>
              <a:t>Complement</a:t>
            </a:r>
          </a:p>
          <a:p>
            <a:pPr>
              <a:buNone/>
            </a:pPr>
            <a:r>
              <a:rPr lang="en-GB" sz="2800" dirty="0" smtClean="0"/>
              <a:t>The </a:t>
            </a:r>
            <a:r>
              <a:rPr lang="en-GB" sz="2800" b="1" i="1" dirty="0" smtClean="0"/>
              <a:t>complement</a:t>
            </a:r>
            <a:r>
              <a:rPr lang="en-GB" sz="2800" dirty="0" smtClean="0"/>
              <a:t> of a set </a:t>
            </a:r>
            <a:r>
              <a:rPr lang="en-GB" sz="2800" i="1" dirty="0" smtClean="0"/>
              <a:t>S</a:t>
            </a:r>
            <a:r>
              <a:rPr lang="en-GB" sz="2800" dirty="0" smtClean="0"/>
              <a:t> is the set of all elements in the universal set that are </a:t>
            </a:r>
            <a:r>
              <a:rPr lang="en-GB" sz="2800" i="1" dirty="0" smtClean="0"/>
              <a:t>not</a:t>
            </a:r>
            <a:r>
              <a:rPr lang="en-GB" sz="2800" dirty="0" smtClean="0"/>
              <a:t> members of set </a:t>
            </a:r>
            <a:r>
              <a:rPr lang="en-GB" sz="2800" i="1" dirty="0" smtClean="0"/>
              <a:t>S</a:t>
            </a:r>
            <a:r>
              <a:rPr lang="en-GB" sz="2800" dirty="0" smtClean="0"/>
              <a:t>. It is denoted by    .</a:t>
            </a:r>
          </a:p>
          <a:p>
            <a:pPr>
              <a:buNone/>
            </a:pPr>
            <a:r>
              <a:rPr lang="en-GB" sz="2800" dirty="0" smtClean="0"/>
              <a:t> </a:t>
            </a:r>
            <a:r>
              <a:rPr lang="en-GB" sz="2800" u="sng" dirty="0" smtClean="0"/>
              <a:t> </a:t>
            </a:r>
            <a:endParaRPr lang="en-GB" sz="2800" u="sn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u="sng" dirty="0" smtClean="0">
                <a:solidFill>
                  <a:schemeClr val="tx2"/>
                </a:solidFill>
              </a:rPr>
              <a:t>Null Set</a:t>
            </a:r>
          </a:p>
          <a:p>
            <a:pPr>
              <a:buNone/>
            </a:pPr>
            <a:r>
              <a:rPr lang="en-GB" sz="2800" dirty="0" smtClean="0"/>
              <a:t>The </a:t>
            </a:r>
            <a:r>
              <a:rPr lang="en-GB" sz="2800" b="1" i="1" dirty="0" smtClean="0"/>
              <a:t>empty</a:t>
            </a:r>
            <a:r>
              <a:rPr lang="en-GB" sz="2800" dirty="0" smtClean="0"/>
              <a:t> or </a:t>
            </a:r>
            <a:r>
              <a:rPr lang="en-GB" sz="2800" b="1" i="1" dirty="0" smtClean="0"/>
              <a:t>null set </a:t>
            </a:r>
            <a:r>
              <a:rPr lang="en-GB" sz="2800" dirty="0" smtClean="0"/>
              <a:t>is the set consisting of no elements, denoted by    .</a:t>
            </a:r>
          </a:p>
          <a:p>
            <a:pPr>
              <a:buNone/>
            </a:pPr>
            <a:r>
              <a:rPr lang="en-GB" sz="2800" dirty="0" smtClean="0"/>
              <a:t>Consider the system of equations</a:t>
            </a:r>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u="sng" dirty="0" smtClean="0">
                <a:solidFill>
                  <a:schemeClr val="tx2"/>
                </a:solidFill>
              </a:rPr>
              <a:t>Subset </a:t>
            </a:r>
          </a:p>
          <a:p>
            <a:pPr>
              <a:buNone/>
            </a:pPr>
            <a:r>
              <a:rPr lang="en-GB" sz="2800" dirty="0" smtClean="0"/>
              <a:t>A set A is a subset of a set B, if and only if every element of </a:t>
            </a:r>
            <a:r>
              <a:rPr lang="en-GB" sz="2800" i="1" dirty="0" smtClean="0"/>
              <a:t>A</a:t>
            </a:r>
            <a:r>
              <a:rPr lang="en-GB" sz="2800" dirty="0" smtClean="0"/>
              <a:t> is also an element of the set </a:t>
            </a:r>
            <a:r>
              <a:rPr lang="en-GB" sz="2800" i="1" dirty="0" smtClean="0"/>
              <a:t>B</a:t>
            </a:r>
            <a:r>
              <a:rPr lang="en-GB" sz="2800" dirty="0" smtClean="0"/>
              <a:t>. the subset relationship is denoted by               .</a:t>
            </a:r>
          </a:p>
          <a:p>
            <a:pPr>
              <a:buNone/>
            </a:pPr>
            <a:r>
              <a:rPr lang="en-GB" sz="2800" dirty="0" smtClean="0"/>
              <a:t>e.g.  </a:t>
            </a:r>
          </a:p>
          <a:p>
            <a:pPr>
              <a:buNone/>
            </a:pPr>
            <a:endParaRPr lang="en-GB" sz="2800" dirty="0" smtClean="0"/>
          </a:p>
          <a:p>
            <a:pPr>
              <a:buNone/>
            </a:pPr>
            <a:endParaRPr lang="en-GB"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lnSpcReduction="10000"/>
          </a:bodyPr>
          <a:lstStyle/>
          <a:p>
            <a:pPr>
              <a:buNone/>
            </a:pPr>
            <a:r>
              <a:rPr lang="en-GB" sz="2800" u="sng" dirty="0" smtClean="0">
                <a:solidFill>
                  <a:schemeClr val="tx2"/>
                </a:solidFill>
              </a:rPr>
              <a:t>Subset </a:t>
            </a:r>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dirty="0" smtClean="0"/>
              <a:t>By definition, 1) </a:t>
            </a:r>
            <a:r>
              <a:rPr lang="en-GB" sz="2800" i="1" dirty="0" smtClean="0"/>
              <a:t>null set</a:t>
            </a:r>
            <a:r>
              <a:rPr lang="en-GB" sz="2800" dirty="0" smtClean="0"/>
              <a:t> is a subset of every set.</a:t>
            </a:r>
          </a:p>
          <a:p>
            <a:pPr>
              <a:buNone/>
            </a:pPr>
            <a:endParaRPr lang="en-GB" sz="2800" dirty="0" smtClean="0"/>
          </a:p>
          <a:p>
            <a:pPr>
              <a:buNone/>
            </a:pPr>
            <a:r>
              <a:rPr lang="en-GB" sz="2800" dirty="0" smtClean="0"/>
              <a:t>2) Every set is a subset of the universal set, i.e.</a:t>
            </a:r>
          </a:p>
          <a:p>
            <a:pPr>
              <a:buNone/>
            </a:pPr>
            <a:endParaRPr lang="en-GB" sz="2800" dirty="0" smtClean="0"/>
          </a:p>
          <a:p>
            <a:pPr>
              <a:buNone/>
            </a:pPr>
            <a:r>
              <a:rPr lang="en-GB" sz="2800" dirty="0" smtClean="0"/>
              <a:t>Here, </a:t>
            </a:r>
            <a:r>
              <a:rPr lang="en-GB" sz="2800" i="1" dirty="0" smtClean="0"/>
              <a:t>C</a:t>
            </a:r>
            <a:r>
              <a:rPr lang="en-GB" sz="2800" dirty="0" smtClean="0"/>
              <a:t> is the universal set.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Venn Diagram Representation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Venn diagrams are convenient way of envisioning set relationships. The primary value of the Venn diagram is that they convey the information about the set relationships very easily.</a:t>
            </a:r>
          </a:p>
          <a:p>
            <a:pPr>
              <a:buNone/>
            </a:pPr>
            <a:r>
              <a:rPr lang="en-GB" sz="2800" u="sng" dirty="0" smtClean="0"/>
              <a:t>Universal set</a:t>
            </a:r>
            <a:endParaRPr lang="en-GB" sz="2800" dirty="0" smtClean="0"/>
          </a:p>
          <a:p>
            <a:pPr>
              <a:buNone/>
            </a:pPr>
            <a:endParaRPr lang="en-GB" sz="2800" u="sng"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Venn Diagram Representation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u="sng" dirty="0" smtClean="0"/>
              <a:t>Complement of a set</a:t>
            </a:r>
          </a:p>
          <a:p>
            <a:pPr>
              <a:buNone/>
            </a:pPr>
            <a:endParaRPr lang="en-GB" sz="2800" u="sng" dirty="0" smtClean="0"/>
          </a:p>
          <a:p>
            <a:pPr>
              <a:buNone/>
            </a:pPr>
            <a:endParaRPr lang="en-GB" sz="2800" u="sng" dirty="0" smtClean="0"/>
          </a:p>
          <a:p>
            <a:pPr>
              <a:buNone/>
            </a:pPr>
            <a:endParaRPr lang="en-GB" sz="2800" u="sng" dirty="0" smtClean="0"/>
          </a:p>
          <a:p>
            <a:pPr>
              <a:buNone/>
            </a:pPr>
            <a:r>
              <a:rPr lang="en-GB" sz="2800" u="sng" dirty="0" smtClean="0"/>
              <a:t>Subset relations</a:t>
            </a:r>
            <a:endParaRPr lang="en-GB" sz="2800" dirty="0" smtClean="0"/>
          </a:p>
          <a:p>
            <a:pPr>
              <a:buNone/>
            </a:pPr>
            <a:endParaRPr lang="en-GB" sz="2800"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Set Operations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Just as there are arithmetic operations which provide the foundation for algebra, trigonometry, and other areas of study in mathematics, there is an arithmetic of set theory which allows for the development of an algebra of sets.</a:t>
            </a:r>
          </a:p>
          <a:p>
            <a:pPr>
              <a:buNone/>
            </a:pPr>
            <a:r>
              <a:rPr lang="en-GB" sz="2800" b="1" u="sng" dirty="0" smtClean="0">
                <a:solidFill>
                  <a:schemeClr val="tx2"/>
                </a:solidFill>
              </a:rPr>
              <a:t>Set Equality</a:t>
            </a:r>
          </a:p>
          <a:p>
            <a:pPr>
              <a:buNone/>
            </a:pPr>
            <a:r>
              <a:rPr lang="en-GB" sz="2800" dirty="0" smtClean="0"/>
              <a:t>Two sets </a:t>
            </a:r>
            <a:r>
              <a:rPr lang="en-GB" sz="2800" i="1" dirty="0" smtClean="0"/>
              <a:t>A</a:t>
            </a:r>
            <a:r>
              <a:rPr lang="en-GB" sz="2800" dirty="0" smtClean="0"/>
              <a:t> and </a:t>
            </a:r>
            <a:r>
              <a:rPr lang="en-GB" sz="2800" i="1" dirty="0" smtClean="0"/>
              <a:t>B</a:t>
            </a:r>
            <a:r>
              <a:rPr lang="en-GB" sz="2800" dirty="0" smtClean="0"/>
              <a:t> are </a:t>
            </a:r>
            <a:r>
              <a:rPr lang="en-GB" sz="2800" b="1" i="1" dirty="0" smtClean="0"/>
              <a:t>equal</a:t>
            </a:r>
            <a:r>
              <a:rPr lang="en-GB" sz="2800" dirty="0" smtClean="0"/>
              <a:t> </a:t>
            </a:r>
            <a:r>
              <a:rPr lang="en-GB" sz="2800" i="1" dirty="0" smtClean="0"/>
              <a:t>if and only if </a:t>
            </a:r>
            <a:r>
              <a:rPr lang="en-GB" sz="2800" dirty="0" smtClean="0"/>
              <a:t> every element of </a:t>
            </a:r>
            <a:r>
              <a:rPr lang="en-GB" sz="2800" i="1" dirty="0" smtClean="0"/>
              <a:t>A</a:t>
            </a:r>
            <a:r>
              <a:rPr lang="en-GB" sz="2800" dirty="0" smtClean="0"/>
              <a:t> is an element of </a:t>
            </a:r>
            <a:r>
              <a:rPr lang="en-GB" sz="2800" i="1" dirty="0" smtClean="0"/>
              <a:t>B</a:t>
            </a:r>
            <a:r>
              <a:rPr lang="en-GB" sz="2800" dirty="0" smtClean="0"/>
              <a:t> and every element of </a:t>
            </a:r>
            <a:r>
              <a:rPr lang="en-GB" sz="2800" i="1" dirty="0" smtClean="0"/>
              <a:t>B</a:t>
            </a:r>
            <a:r>
              <a:rPr lang="en-GB" sz="2800" dirty="0" smtClean="0"/>
              <a:t> is an element of </a:t>
            </a:r>
            <a:r>
              <a:rPr lang="en-GB" sz="2800" i="1" dirty="0" smtClean="0"/>
              <a:t>A</a:t>
            </a:r>
            <a:r>
              <a:rPr lang="en-GB" sz="2800" dirty="0" smtClean="0"/>
              <a:t>.</a:t>
            </a:r>
          </a:p>
          <a:p>
            <a:pPr>
              <a:buNone/>
            </a:pP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smtClean="0">
                <a:solidFill>
                  <a:schemeClr val="tx2"/>
                </a:solidFill>
              </a:rPr>
              <a:t>Examples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smtClean="0">
                <a:solidFill>
                  <a:schemeClr val="tx2"/>
                </a:solidFill>
              </a:rPr>
              <a:t>Examples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Union of two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dirty="0" smtClean="0"/>
              <a:t>The</a:t>
            </a:r>
            <a:r>
              <a:rPr lang="en-GB" sz="2800" dirty="0" smtClean="0"/>
              <a:t> </a:t>
            </a:r>
            <a:r>
              <a:rPr lang="en-GB" b="1" i="1" dirty="0" smtClean="0"/>
              <a:t>union</a:t>
            </a:r>
            <a:r>
              <a:rPr lang="en-GB" dirty="0" smtClean="0"/>
              <a:t> of two sets </a:t>
            </a:r>
            <a:r>
              <a:rPr lang="en-GB" i="1" dirty="0" smtClean="0"/>
              <a:t>A</a:t>
            </a:r>
            <a:r>
              <a:rPr lang="en-GB" dirty="0" smtClean="0"/>
              <a:t> and </a:t>
            </a:r>
            <a:r>
              <a:rPr lang="en-GB" i="1" dirty="0" smtClean="0"/>
              <a:t>B,</a:t>
            </a:r>
            <a:r>
              <a:rPr lang="en-GB" dirty="0" smtClean="0"/>
              <a:t> denoted by </a:t>
            </a:r>
          </a:p>
          <a:p>
            <a:pPr>
              <a:buNone/>
            </a:pPr>
            <a:r>
              <a:rPr lang="en-GB" sz="2800" dirty="0" smtClean="0"/>
              <a:t>is a set which consists of all elements contained in either </a:t>
            </a:r>
            <a:r>
              <a:rPr lang="en-GB" sz="2800" i="1" dirty="0" smtClean="0"/>
              <a:t>A</a:t>
            </a:r>
            <a:r>
              <a:rPr lang="en-GB" sz="2800" dirty="0" smtClean="0"/>
              <a:t> or in </a:t>
            </a:r>
            <a:r>
              <a:rPr lang="en-GB" sz="2800" i="1" dirty="0" smtClean="0"/>
              <a:t>B </a:t>
            </a:r>
            <a:r>
              <a:rPr lang="en-GB" sz="2800" dirty="0" smtClean="0"/>
              <a:t> or in both </a:t>
            </a:r>
            <a:r>
              <a:rPr lang="en-GB" sz="2800" i="1" dirty="0" smtClean="0"/>
              <a:t>A</a:t>
            </a:r>
            <a:r>
              <a:rPr lang="en-GB" sz="2800" dirty="0" smtClean="0"/>
              <a:t> and </a:t>
            </a:r>
            <a:r>
              <a:rPr lang="en-GB" sz="2800" i="1" dirty="0" smtClean="0"/>
              <a:t>B.</a:t>
            </a: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Union of two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endParaRPr lang="en-GB" sz="2800" dirty="0" smtClean="0"/>
          </a:p>
          <a:p>
            <a:pPr>
              <a:buNone/>
            </a:pPr>
            <a:r>
              <a:rPr lang="en-GB" sz="2800" u="sng" dirty="0" smtClean="0"/>
              <a:t>Note </a:t>
            </a:r>
            <a:endParaRPr lang="en-GB" sz="2800" u="sng"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Intersection 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The </a:t>
            </a:r>
            <a:r>
              <a:rPr lang="en-GB" sz="2800" b="1" i="1" dirty="0" smtClean="0"/>
              <a:t>intersection</a:t>
            </a:r>
            <a:r>
              <a:rPr lang="en-GB" sz="2800" dirty="0" smtClean="0"/>
              <a:t> of two sets </a:t>
            </a:r>
            <a:r>
              <a:rPr lang="en-GB" sz="2800" i="1" dirty="0" smtClean="0"/>
              <a:t>A</a:t>
            </a:r>
            <a:r>
              <a:rPr lang="en-GB" sz="2800" dirty="0" smtClean="0"/>
              <a:t> and </a:t>
            </a:r>
            <a:r>
              <a:rPr lang="en-GB" sz="2800" i="1" dirty="0" smtClean="0"/>
              <a:t>B</a:t>
            </a:r>
            <a:r>
              <a:rPr lang="en-GB" sz="2800" dirty="0" smtClean="0"/>
              <a:t> denoted by             </a:t>
            </a:r>
          </a:p>
          <a:p>
            <a:pPr>
              <a:buNone/>
            </a:pPr>
            <a:r>
              <a:rPr lang="en-GB" sz="2800" dirty="0" smtClean="0"/>
              <a:t>is the set of elements which belong to both </a:t>
            </a:r>
            <a:r>
              <a:rPr lang="en-GB" sz="2800" i="1" dirty="0" smtClean="0"/>
              <a:t>A</a:t>
            </a:r>
            <a:r>
              <a:rPr lang="en-GB" sz="2800" dirty="0" smtClean="0"/>
              <a:t> and </a:t>
            </a:r>
            <a:r>
              <a:rPr lang="en-GB" sz="2800" i="1" dirty="0" smtClean="0"/>
              <a:t>B.</a:t>
            </a:r>
            <a:r>
              <a:rPr lang="en-GB" sz="2800" u="sng" dirty="0" smtClean="0"/>
              <a:t> </a:t>
            </a:r>
            <a:endParaRPr lang="en-GB" sz="2800" u="sn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Intersection 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u="sng"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of Intersection 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u="sng"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of Intersection 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u="sng"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of Union 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u="sng"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a:t>
            </a:r>
            <a:r>
              <a:rPr lang="en-GB" sz="3600" u="sng" smtClean="0">
                <a:solidFill>
                  <a:schemeClr val="tx2"/>
                </a:solidFill>
              </a:rPr>
              <a:t>of Union </a:t>
            </a:r>
            <a:r>
              <a:rPr lang="en-GB" sz="3600" u="sng" dirty="0" smtClean="0">
                <a:solidFill>
                  <a:schemeClr val="tx2"/>
                </a:solidFill>
              </a:rPr>
              <a:t>of sets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endParaRPr lang="en-GB" sz="2800" u="sng"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fontScale="92500" lnSpcReduction="10000"/>
          </a:bodyPr>
          <a:lstStyle/>
          <a:p>
            <a:r>
              <a:rPr lang="en-GB" dirty="0" smtClean="0"/>
              <a:t>Sets; elements</a:t>
            </a:r>
          </a:p>
          <a:p>
            <a:r>
              <a:rPr lang="en-GB" dirty="0" smtClean="0"/>
              <a:t>Representation; two ways</a:t>
            </a:r>
          </a:p>
          <a:p>
            <a:r>
              <a:rPr lang="en-GB" dirty="0" smtClean="0"/>
              <a:t>Set notation; elements; number of elements</a:t>
            </a:r>
          </a:p>
          <a:p>
            <a:r>
              <a:rPr lang="en-GB" dirty="0" smtClean="0"/>
              <a:t>Special sets: Universal set; Complement; Null set; Subset</a:t>
            </a:r>
          </a:p>
          <a:p>
            <a:r>
              <a:rPr lang="en-GB" dirty="0" smtClean="0"/>
              <a:t>Venn diagram</a:t>
            </a:r>
          </a:p>
          <a:p>
            <a:r>
              <a:rPr lang="en-GB" dirty="0" smtClean="0"/>
              <a:t>Set operations: equality; union; intersection</a:t>
            </a:r>
          </a:p>
          <a:p>
            <a:r>
              <a:rPr lang="en-GB" dirty="0" smtClean="0"/>
              <a:t>Properties of set operations</a:t>
            </a:r>
          </a:p>
          <a:p>
            <a:r>
              <a:rPr lang="en-GB" dirty="0" smtClean="0"/>
              <a:t>Section 13.1</a:t>
            </a:r>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TotalTime>
  <Words>1018</Words>
  <Application>Microsoft Office PowerPoint</Application>
  <PresentationFormat>On-screen Show (4:3)</PresentationFormat>
  <Paragraphs>131</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MTH108 Business Math I</vt:lpstr>
      <vt:lpstr>Chapter 13</vt:lpstr>
      <vt:lpstr>Objectives </vt:lpstr>
      <vt:lpstr>Main Topics</vt:lpstr>
      <vt:lpstr>Today’s Topics</vt:lpstr>
      <vt:lpstr>Introduction </vt:lpstr>
      <vt:lpstr>Introduction </vt:lpstr>
      <vt:lpstr>Introduction to Sets </vt:lpstr>
      <vt:lpstr>Sets </vt:lpstr>
      <vt:lpstr>Representation of a set </vt:lpstr>
      <vt:lpstr>Slide 11</vt:lpstr>
      <vt:lpstr>Slide 12</vt:lpstr>
      <vt:lpstr>Notations </vt:lpstr>
      <vt:lpstr>Special Sets</vt:lpstr>
      <vt:lpstr>Slide 15</vt:lpstr>
      <vt:lpstr>Slide 16</vt:lpstr>
      <vt:lpstr>Slide 17</vt:lpstr>
      <vt:lpstr>Slide 18</vt:lpstr>
      <vt:lpstr>Slide 19</vt:lpstr>
      <vt:lpstr>Venn Diagram Representation</vt:lpstr>
      <vt:lpstr>Venn Diagram Representation</vt:lpstr>
      <vt:lpstr>Set Operations</vt:lpstr>
      <vt:lpstr>Examples </vt:lpstr>
      <vt:lpstr>Examples </vt:lpstr>
      <vt:lpstr>Examples </vt:lpstr>
      <vt:lpstr>Union of two sets </vt:lpstr>
      <vt:lpstr>Union of two sets </vt:lpstr>
      <vt:lpstr>Intersection of sets </vt:lpstr>
      <vt:lpstr>Intersection of sets </vt:lpstr>
      <vt:lpstr>Properties of Intersection of sets </vt:lpstr>
      <vt:lpstr>Properties of Intersection of sets </vt:lpstr>
      <vt:lpstr>Properties of Union of sets </vt:lpstr>
      <vt:lpstr>Properties of Union of sets </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77</cp:revision>
  <dcterms:created xsi:type="dcterms:W3CDTF">2012-06-17T13:14:45Z</dcterms:created>
  <dcterms:modified xsi:type="dcterms:W3CDTF">2012-06-18T11:35:31Z</dcterms:modified>
</cp:coreProperties>
</file>