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6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42676D-6ED4-4CBB-96C1-E976F6D34B01}"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42676D-6ED4-4CBB-96C1-E976F6D34B01}" type="datetimeFigureOut">
              <a:rPr lang="en-US" smtClean="0"/>
              <a:pPr/>
              <a:t>6/15/2012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42676D-6ED4-4CBB-96C1-E976F6D34B01}" type="datetimeFigureOut">
              <a:rPr lang="en-US" smtClean="0"/>
              <a:pPr/>
              <a:t>6/15/2012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42676D-6ED4-4CBB-96C1-E976F6D34B01}" type="datetimeFigureOut">
              <a:rPr lang="en-US" smtClean="0"/>
              <a:pPr/>
              <a:t>6/15/2012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2676D-6ED4-4CBB-96C1-E976F6D34B01}" type="datetimeFigureOut">
              <a:rPr lang="en-US" smtClean="0"/>
              <a:pPr/>
              <a:t>6/15/2012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2676D-6ED4-4CBB-96C1-E976F6D34B01}" type="datetimeFigureOut">
              <a:rPr lang="en-US" smtClean="0"/>
              <a:pPr/>
              <a:t>6/15/2012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2676D-6ED4-4CBB-96C1-E976F6D34B01}" type="datetimeFigureOut">
              <a:rPr lang="en-US" smtClean="0"/>
              <a:pPr/>
              <a:t>6/15/2012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2676D-6ED4-4CBB-96C1-E976F6D34B01}"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5E5E3-CDB9-4464-A629-C971C81ECA5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2676D-6ED4-4CBB-96C1-E976F6D34B01}" type="datetimeFigureOut">
              <a:rPr lang="en-US" smtClean="0"/>
              <a:pPr/>
              <a:t>6/15/2012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C5E5E3-CDB9-4464-A629-C971C81ECA5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25</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8</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Mathematics of Finance</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 </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r>
              <a:rPr lang="en-GB" dirty="0" smtClean="0"/>
              <a:t>Interest; principal; interest rate</a:t>
            </a:r>
          </a:p>
          <a:p>
            <a:r>
              <a:rPr lang="en-GB" dirty="0" smtClean="0"/>
              <a:t>Simple interest; compound interest</a:t>
            </a:r>
          </a:p>
          <a:p>
            <a:r>
              <a:rPr lang="en-GB" dirty="0" smtClean="0"/>
              <a:t>Comparison</a:t>
            </a:r>
          </a:p>
          <a:p>
            <a:r>
              <a:rPr lang="en-GB" dirty="0" smtClean="0"/>
              <a:t>Single Payment computations</a:t>
            </a:r>
          </a:p>
          <a:p>
            <a:r>
              <a:rPr lang="en-GB" dirty="0" smtClean="0"/>
              <a:t>Compound amount formula; examples</a:t>
            </a:r>
          </a:p>
          <a:p>
            <a:r>
              <a:rPr lang="en-GB" dirty="0" smtClean="0"/>
              <a:t>Present value</a:t>
            </a:r>
          </a:p>
          <a:p>
            <a:r>
              <a:rPr lang="en-GB" dirty="0" smtClean="0"/>
              <a:t>Applications of compound amount formula</a:t>
            </a:r>
          </a:p>
          <a:p>
            <a:r>
              <a:rPr lang="en-GB" dirty="0" smtClean="0"/>
              <a:t>Effective interest rates  </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Annuities and their future value</a:t>
            </a:r>
          </a:p>
          <a:p>
            <a:r>
              <a:rPr lang="en-GB" dirty="0" smtClean="0"/>
              <a:t>Annuities and their present value</a:t>
            </a:r>
          </a:p>
          <a:p>
            <a:pPr>
              <a:buNone/>
            </a:pP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Annuities and their Future value</a:t>
            </a:r>
            <a:endParaRPr lang="en-GB" sz="3600" u="sng" dirty="0">
              <a:solidFill>
                <a:schemeClr val="tx2"/>
              </a:solidFill>
            </a:endParaRPr>
          </a:p>
        </p:txBody>
      </p:sp>
      <p:sp>
        <p:nvSpPr>
          <p:cNvPr id="3" name="Content Placeholder 2"/>
          <p:cNvSpPr>
            <a:spLocks noGrp="1"/>
          </p:cNvSpPr>
          <p:nvPr>
            <p:ph idx="1"/>
          </p:nvPr>
        </p:nvSpPr>
        <p:spPr/>
        <p:txBody>
          <a:bodyPr>
            <a:normAutofit fontScale="92500" lnSpcReduction="10000"/>
          </a:bodyPr>
          <a:lstStyle/>
          <a:p>
            <a:pPr>
              <a:buNone/>
            </a:pPr>
            <a:r>
              <a:rPr lang="en-GB" sz="2800" dirty="0" smtClean="0"/>
              <a:t>An </a:t>
            </a:r>
            <a:r>
              <a:rPr lang="en-GB" sz="2800" b="1" i="1" dirty="0" smtClean="0"/>
              <a:t>annuity</a:t>
            </a:r>
            <a:r>
              <a:rPr lang="en-GB" sz="2800" dirty="0" smtClean="0"/>
              <a:t> is a series of periodic payments. E.g. monthly car payment, regular deposits to savings accounts, insurance payments.</a:t>
            </a:r>
          </a:p>
          <a:p>
            <a:pPr>
              <a:buNone/>
            </a:pPr>
            <a:r>
              <a:rPr lang="en-GB" sz="2800" dirty="0" smtClean="0"/>
              <a:t>We assume that </a:t>
            </a:r>
            <a:r>
              <a:rPr lang="en-GB" sz="2800" i="1" dirty="0" smtClean="0"/>
              <a:t>an annuity involves a series of equal payments.</a:t>
            </a:r>
            <a:r>
              <a:rPr lang="en-GB" sz="2800" dirty="0" smtClean="0"/>
              <a:t> </a:t>
            </a:r>
            <a:r>
              <a:rPr lang="en-GB" sz="2800" i="1" dirty="0" smtClean="0"/>
              <a:t>All payments are made at the end of a compounding period.</a:t>
            </a:r>
          </a:p>
          <a:p>
            <a:pPr>
              <a:buNone/>
            </a:pPr>
            <a:r>
              <a:rPr lang="en-GB" sz="2800" i="1" dirty="0" smtClean="0"/>
              <a:t>e.g. </a:t>
            </a:r>
            <a:r>
              <a:rPr lang="en-GB" sz="2800" dirty="0" smtClean="0"/>
              <a:t>a series of payments R, each of which equals $ 1000 at the end of each period, earn full interest in the next period and does not qualify for the interest in the previous period.</a:t>
            </a:r>
          </a:p>
          <a:p>
            <a:pPr>
              <a:buNone/>
            </a:pP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A person plans to deposit $ 1000 in a tax-exempt savings plan at the end of this year and an equal sum at the end of each year following year. If interest is expected to be earned 6 % per year compounded annually, to what sum will the investment grow at the time of the 4</a:t>
            </a:r>
            <a:r>
              <a:rPr lang="en-GB" sz="2800" baseline="30000" dirty="0" smtClean="0"/>
              <a:t>th</a:t>
            </a:r>
            <a:r>
              <a:rPr lang="en-GB" sz="2800" dirty="0" smtClean="0"/>
              <a:t> deposit?</a:t>
            </a:r>
          </a:p>
          <a:p>
            <a:pPr>
              <a:buNone/>
            </a:pP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400" dirty="0" smtClean="0"/>
              <a:t>Let      equal the sum to which the deposits will have grown at the time of the nth deposit. We can determine the value of       by applying the compound amount formula to each deposit, determining its value at the time of the nth deposit. These compound amounts may be summed for the four deposits to determine    .</a:t>
            </a:r>
          </a:p>
          <a:p>
            <a:pPr>
              <a:buNone/>
            </a:pPr>
            <a:endParaRPr lang="en-GB" sz="2400" dirty="0"/>
          </a:p>
          <a:p>
            <a:pPr>
              <a:buNone/>
            </a:pPr>
            <a:endParaRPr lang="en-GB" sz="2400" dirty="0" smtClean="0"/>
          </a:p>
          <a:p>
            <a:pPr>
              <a:buNone/>
            </a:pPr>
            <a:endParaRPr lang="en-GB" sz="2400" dirty="0"/>
          </a:p>
          <a:p>
            <a:pPr>
              <a:buNone/>
            </a:pPr>
            <a:r>
              <a:rPr lang="en-GB" sz="2400" dirty="0" smtClean="0"/>
              <a:t>First deposit earns interest for 3 years, 4</a:t>
            </a:r>
            <a:r>
              <a:rPr lang="en-GB" sz="2400" baseline="30000" dirty="0" smtClean="0"/>
              <a:t>th</a:t>
            </a:r>
            <a:r>
              <a:rPr lang="en-GB" sz="2400" dirty="0" smtClean="0"/>
              <a:t> deposit earns no interest. The interest earned on first 3 deposits is $ 374.62</a:t>
            </a:r>
            <a:endParaRPr lang="en-GB"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Formula</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The procedure used in the above example is not practical when dealing with large number of payments. Note that  </a:t>
            </a: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1)</a:t>
            </a: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a:t>2</a:t>
            </a:r>
            <a:r>
              <a:rPr lang="en-GB" sz="2800" dirty="0" smtClean="0"/>
              <a:t>) A teenager plans to deposit $ 50 in a savings account for the next 6 years. Interest is earned at the rate of 8% per year  compounded quarterly. What should her account balance be 6 years from now? How much interest will she earn?</a:t>
            </a:r>
          </a:p>
          <a:p>
            <a:pPr>
              <a:buNone/>
            </a:pPr>
            <a:endParaRPr lang="en-GB"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Determining the size of an annuity</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Like the case of compound amount formula, if any of the three parameters are known, we can find the fourth one. E.g. “if the rate of interest is known, what amount should be deposited each period in order to reach the goal?”</a:t>
            </a:r>
          </a:p>
          <a:p>
            <a:pPr>
              <a:buNone/>
            </a:pPr>
            <a:r>
              <a:rPr lang="en-GB" sz="2800" dirty="0" smtClean="0"/>
              <a:t>To solve for R, </a:t>
            </a:r>
          </a:p>
          <a:p>
            <a:pPr>
              <a:buNone/>
            </a:pPr>
            <a:endParaRPr lang="en-GB" sz="2800" dirty="0"/>
          </a:p>
          <a:p>
            <a:pPr>
              <a:buNone/>
            </a:pPr>
            <a:r>
              <a:rPr lang="en-GB" sz="2800" dirty="0" smtClean="0"/>
              <a:t>Where,                             series compound amount factor</a:t>
            </a:r>
          </a:p>
          <a:p>
            <a:pPr>
              <a:buNone/>
            </a:pPr>
            <a:r>
              <a:rPr lang="en-GB" sz="2800" dirty="0"/>
              <a:t> </a:t>
            </a:r>
            <a:r>
              <a:rPr lang="en-GB" sz="2800" dirty="0" smtClean="0"/>
              <a:t>                                         sinking fund factor </a:t>
            </a: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A </a:t>
            </a:r>
            <a:r>
              <a:rPr lang="en-GB" sz="2800" dirty="0" err="1" smtClean="0"/>
              <a:t>coorporation</a:t>
            </a:r>
            <a:r>
              <a:rPr lang="en-GB" sz="2800" dirty="0" smtClean="0"/>
              <a:t> wants to establish a sinking fund beginning at the end of this year. Annual deposits will be made at the end of this year and for the following 9 years. If deposits earn interest at the rate of 8 % per year compounded annually, how much money must be deposited each year in order to have $ 12 million dollars at the time of the 10</a:t>
            </a:r>
            <a:r>
              <a:rPr lang="en-GB" sz="2800" baseline="30000" dirty="0" smtClean="0"/>
              <a:t>th</a:t>
            </a:r>
            <a:r>
              <a:rPr lang="en-GB" sz="2800" dirty="0" smtClean="0"/>
              <a:t> deposit. How much interest will be earned? </a:t>
            </a: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dirty="0" smtClean="0"/>
              <a:t>10 deposits of 828360 will be made during this period, total deposits will equal 8283600. </a:t>
            </a:r>
          </a:p>
          <a:p>
            <a:pPr>
              <a:buNone/>
            </a:pPr>
            <a:r>
              <a:rPr lang="en-GB" sz="2800" dirty="0" smtClean="0"/>
              <a:t>Interest earned = 12 million – 8283600 = 3716400</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Assume in the last example that the co-</a:t>
            </a:r>
            <a:r>
              <a:rPr lang="en-GB" sz="2800" dirty="0" err="1" smtClean="0"/>
              <a:t>oporation</a:t>
            </a:r>
            <a:r>
              <a:rPr lang="en-GB" sz="2800" dirty="0" smtClean="0"/>
              <a:t> is going to make quarterly deposits and that the interest is earned at the rate of 8 % per year compounded quarterly. How much money should be deposited each quarter? How much less will the company have to deposit over the 10 year period as compared with annual deposits and annual compounding?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dirty="0" smtClean="0"/>
              <a:t>Since there will be 40 deposits of 198720, total deposits over the 10 year period will equal 7948800.</a:t>
            </a:r>
          </a:p>
          <a:p>
            <a:pPr>
              <a:buNone/>
            </a:pPr>
            <a:r>
              <a:rPr lang="en-GB" sz="2800" dirty="0" smtClean="0"/>
              <a:t>Comparison with annual deposits and annual compounding  gives 8283600-7948800=334800 less under the quarterly plan.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Annuities and their Present value</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There are applications which relate an annuity to its present value equivalent. e.g. we may be interested in knowing the size of a deposit which will generate a series of payments (an annuity) for college, retirement years, … or given that </a:t>
            </a:r>
            <a:r>
              <a:rPr lang="en-GB" sz="2800" dirty="0" err="1" smtClean="0"/>
              <a:t>aloan</a:t>
            </a:r>
            <a:r>
              <a:rPr lang="en-GB" sz="2800" dirty="0" smtClean="0"/>
              <a:t> has been made, we may be interested in knowing the series of payments (annuity) necessary to repay the loan with interest.</a:t>
            </a: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Annuities and their Present value</a:t>
            </a:r>
            <a:endParaRPr lang="en-GB" sz="3600" u="sng" dirty="0">
              <a:solidFill>
                <a:schemeClr val="tx2"/>
              </a:solidFill>
            </a:endParaRPr>
          </a:p>
        </p:txBody>
      </p:sp>
      <p:sp>
        <p:nvSpPr>
          <p:cNvPr id="3" name="Content Placeholder 2"/>
          <p:cNvSpPr>
            <a:spLocks noGrp="1"/>
          </p:cNvSpPr>
          <p:nvPr>
            <p:ph idx="1"/>
          </p:nvPr>
        </p:nvSpPr>
        <p:spPr/>
        <p:txBody>
          <a:bodyPr>
            <a:normAutofit fontScale="92500" lnSpcReduction="10000"/>
          </a:bodyPr>
          <a:lstStyle/>
          <a:p>
            <a:pPr>
              <a:buNone/>
            </a:pPr>
            <a:r>
              <a:rPr lang="en-GB" sz="2800" dirty="0" smtClean="0"/>
              <a:t>The </a:t>
            </a:r>
            <a:r>
              <a:rPr lang="en-GB" sz="2800" b="1" i="1" dirty="0" smtClean="0"/>
              <a:t>present value of an annuity</a:t>
            </a:r>
            <a:r>
              <a:rPr lang="en-GB" sz="2800" dirty="0" smtClean="0"/>
              <a:t> is an amount of money today which is equivalent to a series of equal payments in the future. </a:t>
            </a:r>
          </a:p>
          <a:p>
            <a:pPr>
              <a:buNone/>
            </a:pPr>
            <a:r>
              <a:rPr lang="en-GB" sz="2800" dirty="0" smtClean="0"/>
              <a:t>An </a:t>
            </a:r>
            <a:r>
              <a:rPr lang="en-GB" sz="2800" i="1" dirty="0" smtClean="0"/>
              <a:t>assumption</a:t>
            </a:r>
            <a:r>
              <a:rPr lang="en-GB" sz="2800" dirty="0" smtClean="0"/>
              <a:t> is that: the final withdrawal would deplete the investment completely. E.g.</a:t>
            </a:r>
          </a:p>
          <a:p>
            <a:pPr>
              <a:buNone/>
            </a:pPr>
            <a:r>
              <a:rPr lang="en-GB" sz="2800" dirty="0" smtClean="0"/>
              <a:t>A person recently won a state lottery. The terms of the lottery are that the winner will receive annual payments of $ 20000 at the end of this year and each of the following 3 years. If the winner could invest money today at the rate of 8 % per year compounded annually, what is the present value of the four payments?</a:t>
            </a:r>
          </a:p>
          <a:p>
            <a:pPr>
              <a:buNone/>
            </a:pP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Annuities and their Present value</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If </a:t>
            </a:r>
            <a:r>
              <a:rPr lang="en-GB" sz="2800" i="1" dirty="0" smtClean="0"/>
              <a:t>A</a:t>
            </a:r>
            <a:r>
              <a:rPr lang="en-GB" sz="2800" dirty="0" smtClean="0"/>
              <a:t> defines the present value of the annuity, we might determine the value of </a:t>
            </a:r>
            <a:r>
              <a:rPr lang="en-GB" sz="2800" i="1" dirty="0" smtClean="0"/>
              <a:t>A</a:t>
            </a:r>
            <a:r>
              <a:rPr lang="en-GB" sz="2800" dirty="0" smtClean="0"/>
              <a:t> by computing the present value of each 20000 payment.</a:t>
            </a: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Formula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As with the future value of an annuity, we can find the general formula for the present value of an annuity. In case of large number of payments the method of example is not practical, so if</a:t>
            </a:r>
          </a:p>
          <a:p>
            <a:pPr>
              <a:buNone/>
            </a:pP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Formula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equation which determines the future value or sum of an annuity is restated as:</a:t>
            </a:r>
          </a:p>
          <a:p>
            <a:pPr>
              <a:buNone/>
            </a:pPr>
            <a:endParaRPr lang="en-GB" sz="2800" dirty="0" smtClean="0"/>
          </a:p>
          <a:p>
            <a:pPr>
              <a:buNone/>
            </a:pPr>
            <a:endParaRPr lang="en-GB" sz="2800" dirty="0" smtClean="0"/>
          </a:p>
          <a:p>
            <a:pPr>
              <a:buNone/>
            </a:pPr>
            <a:endParaRPr lang="en-GB" sz="2800" dirty="0" smtClean="0"/>
          </a:p>
          <a:p>
            <a:pPr>
              <a:buNone/>
            </a:pPr>
            <a:r>
              <a:rPr lang="en-GB" sz="2800" dirty="0" smtClean="0"/>
              <a:t>If    is considered as the equivalent future value of the annuity, then the present value </a:t>
            </a:r>
            <a:r>
              <a:rPr lang="en-GB" sz="2800" i="1" dirty="0" smtClean="0"/>
              <a:t>A</a:t>
            </a:r>
            <a:r>
              <a:rPr lang="en-GB" sz="2800" dirty="0" smtClean="0"/>
              <a:t> of the annuity should simply be the present value of </a:t>
            </a: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Formula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dirty="0" smtClean="0"/>
          </a:p>
          <a:p>
            <a:pPr>
              <a:buNone/>
            </a:pPr>
            <a:r>
              <a:rPr lang="en-GB" sz="2800" dirty="0" smtClean="0"/>
              <a:t>Substituting the value of </a:t>
            </a:r>
          </a:p>
          <a:p>
            <a:pPr>
              <a:buNone/>
            </a:pPr>
            <a:endParaRPr lang="en-GB" sz="2800" dirty="0" smtClean="0"/>
          </a:p>
          <a:p>
            <a:pPr>
              <a:buNone/>
            </a:pPr>
            <a:endParaRPr lang="en-GB" sz="2800" dirty="0" smtClean="0"/>
          </a:p>
          <a:p>
            <a:pPr>
              <a:buNone/>
            </a:pPr>
            <a:r>
              <a:rPr lang="en-GB" sz="2800" dirty="0" smtClean="0"/>
              <a:t>This equation is used to compute the present value </a:t>
            </a:r>
            <a:r>
              <a:rPr lang="en-GB" sz="2800" i="1" dirty="0" smtClean="0"/>
              <a:t>A</a:t>
            </a:r>
            <a:r>
              <a:rPr lang="en-GB" sz="2800" dirty="0" smtClean="0"/>
              <a:t> of an annuity consisting of n equal payments, each made at the end of n periods.</a:t>
            </a:r>
          </a:p>
          <a:p>
            <a:pPr>
              <a:buNone/>
            </a:pPr>
            <a:r>
              <a:rPr lang="en-GB" sz="2800" dirty="0" smtClean="0"/>
              <a:t>                                                   series present worth factor</a:t>
            </a:r>
            <a:endParaRPr lang="en-GB"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fontScale="92500" lnSpcReduction="10000"/>
          </a:bodyPr>
          <a:lstStyle/>
          <a:p>
            <a:pPr>
              <a:buNone/>
            </a:pPr>
            <a:endParaRPr lang="en-GB" sz="2800" dirty="0" smtClean="0"/>
          </a:p>
          <a:p>
            <a:pPr>
              <a:buNone/>
            </a:pPr>
            <a:endParaRPr lang="en-GB" sz="2800" dirty="0" smtClean="0"/>
          </a:p>
          <a:p>
            <a:pPr>
              <a:buNone/>
            </a:pPr>
            <a:endParaRPr lang="en-GB" sz="2800" dirty="0" smtClean="0"/>
          </a:p>
          <a:p>
            <a:pPr>
              <a:buNone/>
            </a:pPr>
            <a:r>
              <a:rPr lang="en-GB" sz="2800" dirty="0" smtClean="0"/>
              <a:t>2) Parents of a teenager girl want to deposit a sum of  money which will earn interest at the rate of 9 % per year compounded </a:t>
            </a:r>
            <a:r>
              <a:rPr lang="en-GB" sz="2800" dirty="0" err="1" smtClean="0"/>
              <a:t>semiannually</a:t>
            </a:r>
            <a:r>
              <a:rPr lang="en-GB" sz="2800" dirty="0" smtClean="0"/>
              <a:t>. The deposit will be used to generate a series of 8 semi annual payments of 2500 beginning 6 months after the deposit. These payments will be used to help finance their daughter’s college education. What amount must be deposited to achieve their goal? How much interest will be earned?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a:p>
            <a:pPr>
              <a:buNone/>
            </a:pPr>
            <a:endParaRPr lang="en-GB" sz="28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Determining the size of an annuity</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Given A, to find R = size of the corresponding annuity. E.g. given a loan of $ 10000 which is received today, what quarterly payments must be made to repay the loan in 5 years if interest is charged at the rate of 10 % per year, compounded quarterly?</a:t>
            </a:r>
          </a:p>
          <a:p>
            <a:pPr>
              <a:buNone/>
            </a:pPr>
            <a:r>
              <a:rPr lang="en-GB" sz="2800" dirty="0" smtClean="0"/>
              <a:t>The process of repaying a loan by </a:t>
            </a:r>
            <a:r>
              <a:rPr lang="en-GB" sz="2800" dirty="0" err="1" smtClean="0"/>
              <a:t>installments</a:t>
            </a:r>
            <a:r>
              <a:rPr lang="en-GB" sz="2800" dirty="0" smtClean="0"/>
              <a:t> is called as </a:t>
            </a:r>
            <a:r>
              <a:rPr lang="en-GB" sz="2800" b="1" i="1" dirty="0" smtClean="0"/>
              <a:t> amortizing a loan</a:t>
            </a:r>
            <a:r>
              <a:rPr lang="en-GB" sz="2800" dirty="0" smtClean="0"/>
              <a:t>. </a:t>
            </a:r>
          </a:p>
          <a:p>
            <a:pPr>
              <a:buNone/>
            </a:pPr>
            <a:endParaRPr lang="en-GB" sz="2800" dirty="0" smtClean="0"/>
          </a:p>
          <a:p>
            <a:pPr>
              <a:buNone/>
            </a:pPr>
            <a:endParaRPr lang="en-GB" sz="28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 </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Annuity</a:t>
            </a:r>
          </a:p>
          <a:p>
            <a:r>
              <a:rPr lang="en-GB" dirty="0" smtClean="0"/>
              <a:t>Formula for annuity of future value</a:t>
            </a:r>
          </a:p>
          <a:p>
            <a:r>
              <a:rPr lang="en-GB" dirty="0" smtClean="0"/>
              <a:t>Determining the size of an annuity</a:t>
            </a:r>
          </a:p>
          <a:p>
            <a:r>
              <a:rPr lang="en-GB" dirty="0" smtClean="0"/>
              <a:t>Formula for annuity of present value</a:t>
            </a:r>
          </a:p>
          <a:p>
            <a:r>
              <a:rPr lang="en-GB" dirty="0" smtClean="0"/>
              <a:t>Determining the size of </a:t>
            </a:r>
            <a:r>
              <a:rPr lang="en-GB" smtClean="0"/>
              <a:t>an annuity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1179</Words>
  <Application>Microsoft Office PowerPoint</Application>
  <PresentationFormat>On-screen Show (4:3)</PresentationFormat>
  <Paragraphs>100</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MTH108 Business Math I</vt:lpstr>
      <vt:lpstr>Chapter 8</vt:lpstr>
      <vt:lpstr>Review  </vt:lpstr>
      <vt:lpstr>Today’s Topics</vt:lpstr>
      <vt:lpstr>Annuities and their Future value</vt:lpstr>
      <vt:lpstr>Example </vt:lpstr>
      <vt:lpstr>Example </vt:lpstr>
      <vt:lpstr>Formula </vt:lpstr>
      <vt:lpstr>Slide 9</vt:lpstr>
      <vt:lpstr>Examples </vt:lpstr>
      <vt:lpstr>Examples </vt:lpstr>
      <vt:lpstr>Determining the size of an annuity</vt:lpstr>
      <vt:lpstr>Example </vt:lpstr>
      <vt:lpstr>Example </vt:lpstr>
      <vt:lpstr>Example </vt:lpstr>
      <vt:lpstr>Example </vt:lpstr>
      <vt:lpstr>Annuities and their Present value</vt:lpstr>
      <vt:lpstr>Annuities and their Present value</vt:lpstr>
      <vt:lpstr>Annuities and their Present value</vt:lpstr>
      <vt:lpstr>Formula </vt:lpstr>
      <vt:lpstr>Formula </vt:lpstr>
      <vt:lpstr>Formula </vt:lpstr>
      <vt:lpstr>Examples </vt:lpstr>
      <vt:lpstr>Examples </vt:lpstr>
      <vt:lpstr>Determining the size of an annuity </vt:lpstr>
      <vt:lpstr>Example  </vt:lpstr>
      <vt:lpstr>Summary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38</cp:revision>
  <dcterms:created xsi:type="dcterms:W3CDTF">2012-06-15T07:34:46Z</dcterms:created>
  <dcterms:modified xsi:type="dcterms:W3CDTF">2012-06-15T13:38:53Z</dcterms:modified>
</cp:coreProperties>
</file>