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6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4216905-3153-4F05-8F47-D7907FA19025}" type="datetimeFigureOut">
              <a:rPr lang="en-US" smtClean="0"/>
              <a:pPr/>
              <a:t>6/15/2012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216905-3153-4F05-8F47-D7907FA19025}" type="datetimeFigureOut">
              <a:rPr lang="en-US" smtClean="0"/>
              <a:pPr/>
              <a:t>6/15/2012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216905-3153-4F05-8F47-D7907FA19025}" type="datetimeFigureOut">
              <a:rPr lang="en-US" smtClean="0"/>
              <a:pPr/>
              <a:t>6/15/2012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4216905-3153-4F05-8F47-D7907FA19025}" type="datetimeFigureOut">
              <a:rPr lang="en-US" smtClean="0"/>
              <a:pPr/>
              <a:t>6/15/2012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4216905-3153-4F05-8F47-D7907FA19025}" type="datetimeFigureOut">
              <a:rPr lang="en-US" smtClean="0"/>
              <a:pPr/>
              <a:t>6/15/2012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4216905-3153-4F05-8F47-D7907FA19025}" type="datetimeFigureOut">
              <a:rPr lang="en-US" smtClean="0"/>
              <a:pPr/>
              <a:t>6/15/2012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16905-3153-4F05-8F47-D7907FA19025}" type="datetimeFigureOut">
              <a:rPr lang="en-US" smtClean="0"/>
              <a:pPr/>
              <a:t>6/15/2012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216905-3153-4F05-8F47-D7907FA19025}" type="datetimeFigureOut">
              <a:rPr lang="en-US" smtClean="0"/>
              <a:pPr/>
              <a:t>6/15/2012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216905-3153-4F05-8F47-D7907FA19025}" type="datetimeFigureOut">
              <a:rPr lang="en-US" smtClean="0"/>
              <a:pPr/>
              <a:t>6/15/2012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216905-3153-4F05-8F47-D7907FA19025}" type="datetimeFigureOut">
              <a:rPr lang="en-US" smtClean="0"/>
              <a:pPr/>
              <a:t>6/15/2012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4216905-3153-4F05-8F47-D7907FA19025}" type="datetimeFigureOut">
              <a:rPr lang="en-US" smtClean="0"/>
              <a:pPr/>
              <a:t>6/15/2012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C5DD05-C901-44EA-9C6E-249C91544D6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216905-3153-4F05-8F47-D7907FA19025}" type="datetimeFigureOut">
              <a:rPr lang="en-US" smtClean="0"/>
              <a:pPr/>
              <a:t>6/15/2012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5DD05-C901-44EA-9C6E-249C91544D6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I</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24</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8</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Mathematics of Finance</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Objectives</a:t>
            </a:r>
            <a:r>
              <a:rPr lang="en-GB" sz="3600" u="sng" dirty="0" smtClean="0"/>
              <a:t> </a:t>
            </a:r>
            <a:endParaRPr lang="en-GB" sz="3600" u="sng" dirty="0"/>
          </a:p>
        </p:txBody>
      </p:sp>
      <p:sp>
        <p:nvSpPr>
          <p:cNvPr id="3" name="Content Placeholder 2"/>
          <p:cNvSpPr>
            <a:spLocks noGrp="1"/>
          </p:cNvSpPr>
          <p:nvPr>
            <p:ph idx="1"/>
          </p:nvPr>
        </p:nvSpPr>
        <p:spPr/>
        <p:txBody>
          <a:bodyPr/>
          <a:lstStyle/>
          <a:p>
            <a:r>
              <a:rPr lang="en-GB" dirty="0" smtClean="0"/>
              <a:t>Provide an understanding of the time value of money</a:t>
            </a:r>
          </a:p>
          <a:p>
            <a:r>
              <a:rPr lang="en-GB" dirty="0" smtClean="0"/>
              <a:t>Provide an understanding of the mathematics of interest computations for singly payment and annuity cash flow structures</a:t>
            </a:r>
          </a:p>
          <a:p>
            <a:r>
              <a:rPr lang="en-GB" dirty="0" smtClean="0"/>
              <a:t>Introduce cost benefit analysis and </a:t>
            </a:r>
            <a:r>
              <a:rPr lang="en-GB" dirty="0" smtClean="0"/>
              <a:t>related </a:t>
            </a:r>
            <a:r>
              <a:rPr lang="en-GB" dirty="0" smtClean="0"/>
              <a:t>considerations</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Main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Interest and its computations</a:t>
            </a:r>
          </a:p>
          <a:p>
            <a:r>
              <a:rPr lang="en-GB" dirty="0" smtClean="0"/>
              <a:t>Single payment computations</a:t>
            </a:r>
          </a:p>
          <a:p>
            <a:r>
              <a:rPr lang="en-GB" dirty="0" smtClean="0"/>
              <a:t>Annuities and their future value</a:t>
            </a:r>
          </a:p>
          <a:p>
            <a:r>
              <a:rPr lang="en-GB" dirty="0" smtClean="0"/>
              <a:t>Annuities and their present value</a:t>
            </a:r>
          </a:p>
          <a:p>
            <a:r>
              <a:rPr lang="en-GB" dirty="0" smtClean="0"/>
              <a:t>Cost-Benefit analysis</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Today’s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Interest and its computations</a:t>
            </a:r>
          </a:p>
          <a:p>
            <a:r>
              <a:rPr lang="en-GB" dirty="0" smtClean="0"/>
              <a:t>Single Payment computations</a:t>
            </a:r>
          </a:p>
          <a:p>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Introduction</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In this chapter, we shall model selected topics in finance that deal with the time value of money, such as investments, loans, </a:t>
            </a:r>
            <a:r>
              <a:rPr lang="en-GB" sz="2800" dirty="0" err="1" smtClean="0"/>
              <a:t>e.t.c</a:t>
            </a:r>
            <a:r>
              <a:rPr lang="en-GB" sz="2800" dirty="0" smtClean="0"/>
              <a:t>.</a:t>
            </a:r>
          </a:p>
          <a:p>
            <a:r>
              <a:rPr lang="en-GB" sz="2800" dirty="0" smtClean="0"/>
              <a:t>Mainly, we will study the interest rates and their effects on the value of money.</a:t>
            </a:r>
          </a:p>
          <a:p>
            <a:r>
              <a:rPr lang="en-GB" sz="2800" dirty="0" smtClean="0"/>
              <a:t>Interests are not only related to money e.g. population growth can be characterized by ‘rate of growth’.</a:t>
            </a: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Interest</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b="1" i="1" dirty="0" smtClean="0"/>
              <a:t>Interest </a:t>
            </a:r>
            <a:r>
              <a:rPr lang="en-GB" sz="2800" dirty="0" smtClean="0"/>
              <a:t> is a fee which is paid for having the use of money.</a:t>
            </a:r>
          </a:p>
          <a:p>
            <a:pPr>
              <a:buNone/>
            </a:pPr>
            <a:r>
              <a:rPr lang="en-GB" sz="2800" dirty="0" smtClean="0"/>
              <a:t>We pay interest on loans for having the use of bank’s money. Similarly, the bank pay us interest on money invested in savings accounts because the bank has temporary access to our money.</a:t>
            </a:r>
          </a:p>
          <a:p>
            <a:pPr>
              <a:buNone/>
            </a:pPr>
            <a:r>
              <a:rPr lang="en-GB" sz="2800" dirty="0" smtClean="0"/>
              <a:t>The amount of money that is lent or invested is called the </a:t>
            </a:r>
            <a:r>
              <a:rPr lang="en-GB" sz="2800" b="1" i="1" dirty="0" smtClean="0"/>
              <a:t>principal.</a:t>
            </a:r>
            <a:endParaRPr lang="en-GB"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Interest</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Interest is usually paid in proportion to the principal and the period of time over which the money is used.</a:t>
            </a:r>
          </a:p>
          <a:p>
            <a:pPr>
              <a:buNone/>
            </a:pPr>
            <a:r>
              <a:rPr lang="en-GB" sz="2800" dirty="0" smtClean="0"/>
              <a:t>The </a:t>
            </a:r>
            <a:r>
              <a:rPr lang="en-GB" sz="2800" b="1" i="1" dirty="0" smtClean="0"/>
              <a:t>interest rate</a:t>
            </a:r>
            <a:r>
              <a:rPr lang="en-GB" sz="2800" dirty="0" smtClean="0"/>
              <a:t> specifies the rate at which the interest accumulates. It is typically stated as a </a:t>
            </a:r>
            <a:r>
              <a:rPr lang="en-GB" sz="2800" i="1" dirty="0" smtClean="0"/>
              <a:t>percentage of the principal </a:t>
            </a:r>
            <a:r>
              <a:rPr lang="en-GB" sz="2800" dirty="0" smtClean="0"/>
              <a:t> per period of time. E.g. 18 % per year, 12 % quarterly or 13.5 % per month.</a:t>
            </a:r>
          </a:p>
          <a:p>
            <a:pPr>
              <a:buNone/>
            </a:pPr>
            <a:endParaRPr lang="en-GB" sz="2800"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Interest</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Interest that is paid solely on the amount of the principal is called </a:t>
            </a:r>
            <a:r>
              <a:rPr lang="en-GB" sz="2800" b="1" i="1" dirty="0" smtClean="0"/>
              <a:t>simple interest</a:t>
            </a:r>
            <a:r>
              <a:rPr lang="en-GB" sz="2800" dirty="0" smtClean="0"/>
              <a:t>. </a:t>
            </a:r>
          </a:p>
          <a:p>
            <a:pPr>
              <a:buNone/>
            </a:pPr>
            <a:r>
              <a:rPr lang="en-GB" sz="2800" dirty="0" smtClean="0"/>
              <a:t>Simple interest is usually associated with loans or investments which are short-term in nature, computed as:</a:t>
            </a:r>
          </a:p>
          <a:p>
            <a:pPr>
              <a:buNone/>
            </a:pPr>
            <a:r>
              <a:rPr lang="en-GB" sz="2800" i="1" dirty="0" smtClean="0"/>
              <a:t>Simple interest = principal * interest rate * number of </a:t>
            </a:r>
          </a:p>
          <a:p>
            <a:pPr>
              <a:buNone/>
            </a:pPr>
            <a:r>
              <a:rPr lang="en-GB" sz="2800" i="1" dirty="0"/>
              <a:t> </a:t>
            </a:r>
            <a:r>
              <a:rPr lang="en-GB" sz="2800" i="1" dirty="0" smtClean="0"/>
              <a:t>                                                 per time           time</a:t>
            </a:r>
          </a:p>
          <a:p>
            <a:pPr>
              <a:buNone/>
            </a:pPr>
            <a:r>
              <a:rPr lang="en-GB" sz="2800" i="1" dirty="0"/>
              <a:t> </a:t>
            </a:r>
            <a:r>
              <a:rPr lang="en-GB" sz="2800" i="1" dirty="0" smtClean="0"/>
              <a:t>                                                  period              periods</a:t>
            </a:r>
          </a:p>
          <a:p>
            <a:pPr algn="ctr">
              <a:buNone/>
            </a:pPr>
            <a:r>
              <a:rPr lang="en-GB" sz="2800" i="1" dirty="0" smtClean="0"/>
              <a:t>I = P</a:t>
            </a:r>
            <a:r>
              <a:rPr lang="en-GB" sz="2800" i="1" dirty="0" smtClean="0">
                <a:latin typeface="MMa CenturyB" pitchFamily="18" charset="0"/>
              </a:rPr>
              <a:t>in</a:t>
            </a:r>
            <a:endParaRPr lang="en-GB" sz="2800"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Interest</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lgn="ctr">
              <a:buNone/>
            </a:pPr>
            <a:r>
              <a:rPr lang="en-GB" sz="2800" i="1" dirty="0" smtClean="0"/>
              <a:t>I = P</a:t>
            </a:r>
            <a:r>
              <a:rPr lang="en-GB" sz="2800" i="1" dirty="0" smtClean="0">
                <a:latin typeface="MMa CenturyB" pitchFamily="18" charset="0"/>
              </a:rPr>
              <a:t>in</a:t>
            </a:r>
          </a:p>
          <a:p>
            <a:pPr>
              <a:buNone/>
            </a:pPr>
            <a:r>
              <a:rPr lang="en-GB" sz="2800" dirty="0" smtClean="0"/>
              <a:t>Where </a:t>
            </a:r>
            <a:r>
              <a:rPr lang="en-GB" sz="2800" i="1" dirty="0" smtClean="0"/>
              <a:t>I</a:t>
            </a:r>
            <a:r>
              <a:rPr lang="en-GB" sz="2800" dirty="0" smtClean="0"/>
              <a:t> = simple interest;     </a:t>
            </a:r>
            <a:r>
              <a:rPr lang="en-GB" sz="2800" i="1" dirty="0" smtClean="0"/>
              <a:t>P</a:t>
            </a:r>
            <a:r>
              <a:rPr lang="en-GB" sz="2800" dirty="0" smtClean="0"/>
              <a:t> = principal</a:t>
            </a:r>
          </a:p>
          <a:p>
            <a:pPr>
              <a:buNone/>
            </a:pPr>
            <a:r>
              <a:rPr lang="en-GB" sz="2800" dirty="0" smtClean="0"/>
              <a:t>             </a:t>
            </a:r>
            <a:r>
              <a:rPr lang="en-GB" sz="2800" i="1" dirty="0"/>
              <a:t>i</a:t>
            </a:r>
            <a:r>
              <a:rPr lang="en-GB" sz="2800" dirty="0" smtClean="0"/>
              <a:t> = interest rate per time period</a:t>
            </a:r>
          </a:p>
          <a:p>
            <a:pPr>
              <a:buNone/>
            </a:pPr>
            <a:r>
              <a:rPr lang="en-GB" sz="2800" dirty="0" smtClean="0"/>
              <a:t>             </a:t>
            </a:r>
            <a:r>
              <a:rPr lang="en-GB" sz="2800" i="1" dirty="0" smtClean="0"/>
              <a:t>n=</a:t>
            </a:r>
            <a:r>
              <a:rPr lang="en-GB" sz="2800" dirty="0" smtClean="0"/>
              <a:t> number of time periods</a:t>
            </a:r>
          </a:p>
          <a:p>
            <a:pPr>
              <a:buNone/>
            </a:pPr>
            <a:r>
              <a:rPr lang="en-GB" sz="2800" dirty="0" smtClean="0"/>
              <a:t>While calculating the interest </a:t>
            </a:r>
            <a:r>
              <a:rPr lang="en-GB" sz="2800" i="1" dirty="0" smtClean="0"/>
              <a:t>I</a:t>
            </a:r>
            <a:r>
              <a:rPr lang="en-GB" sz="2800" dirty="0" smtClean="0"/>
              <a:t>, it should be noted that both </a:t>
            </a:r>
            <a:r>
              <a:rPr lang="en-GB" sz="2800" i="1" dirty="0" err="1"/>
              <a:t>i</a:t>
            </a:r>
            <a:r>
              <a:rPr lang="en-GB" sz="2800" dirty="0" smtClean="0"/>
              <a:t> and </a:t>
            </a:r>
            <a:r>
              <a:rPr lang="en-GB" sz="2800" i="1" dirty="0" smtClean="0"/>
              <a:t>n</a:t>
            </a:r>
            <a:r>
              <a:rPr lang="en-GB" sz="2800" dirty="0" smtClean="0"/>
              <a:t> are consistent with each other, i.e. expressed in same duration. </a:t>
            </a:r>
          </a:p>
          <a:p>
            <a:pPr>
              <a:buNone/>
            </a:pP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600" dirty="0" smtClean="0"/>
              <a:t>A credit union has issued a 3 year loan of  $ 5000. Simple interest is charged at the rate of 10% per year. The principal plus interest is to be repaid at the end of the third year. Compute the interest for the 3 year period. What amount will be repaid at the end of the third year?</a:t>
            </a:r>
          </a:p>
          <a:p>
            <a:pPr>
              <a:buNone/>
            </a:pPr>
            <a:endParaRPr lang="en-GB" sz="2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Compound Interest</a:t>
            </a:r>
            <a:endParaRPr lang="en-GB" sz="3600" u="sng" dirty="0">
              <a:solidFill>
                <a:schemeClr val="tx2"/>
              </a:solidFill>
            </a:endParaRPr>
          </a:p>
        </p:txBody>
      </p:sp>
      <p:sp>
        <p:nvSpPr>
          <p:cNvPr id="3" name="Content Placeholder 2"/>
          <p:cNvSpPr>
            <a:spLocks noGrp="1"/>
          </p:cNvSpPr>
          <p:nvPr>
            <p:ph idx="1"/>
          </p:nvPr>
        </p:nvSpPr>
        <p:spPr/>
        <p:txBody>
          <a:bodyPr>
            <a:normAutofit lnSpcReduction="10000"/>
          </a:bodyPr>
          <a:lstStyle/>
          <a:p>
            <a:pPr>
              <a:buNone/>
            </a:pPr>
            <a:r>
              <a:rPr lang="en-GB" sz="2800" dirty="0" smtClean="0"/>
              <a:t>In this type of interest, the interest earned each period is reinvested, i.e. added to the principal for purposes of computing interest for the next period. The amount of interest computed using this procedure is called the </a:t>
            </a:r>
            <a:r>
              <a:rPr lang="en-GB" sz="2800" b="1" i="1" dirty="0" smtClean="0"/>
              <a:t>compound interest.</a:t>
            </a:r>
            <a:endParaRPr lang="en-GB" sz="2800" dirty="0" smtClean="0"/>
          </a:p>
          <a:p>
            <a:pPr>
              <a:buNone/>
            </a:pPr>
            <a:r>
              <a:rPr lang="en-GB" sz="2800" dirty="0" smtClean="0"/>
              <a:t>Assume that we have deposited $ 8000 in a credit union which pays interest of 8% per year </a:t>
            </a:r>
            <a:r>
              <a:rPr lang="en-GB" sz="2800" i="1" dirty="0" smtClean="0"/>
              <a:t>compounded quarterly.</a:t>
            </a:r>
            <a:r>
              <a:rPr lang="en-GB" sz="2800" dirty="0" smtClean="0"/>
              <a:t> </a:t>
            </a:r>
          </a:p>
          <a:p>
            <a:pPr>
              <a:buNone/>
            </a:pPr>
            <a:r>
              <a:rPr lang="en-GB" sz="2800" dirty="0" smtClean="0"/>
              <a:t>The amount of interest at the end of 1 year will be:</a:t>
            </a:r>
          </a:p>
          <a:p>
            <a:pPr>
              <a:buNone/>
            </a:pP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Compound Interest</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r>
              <a:rPr lang="en-GB" sz="2800" dirty="0" smtClean="0"/>
              <a:t>The simple interest after 1 year would be:</a:t>
            </a:r>
          </a:p>
          <a:p>
            <a:pPr>
              <a:buNone/>
            </a:pPr>
            <a:endParaRPr lang="en-GB" sz="2800" dirty="0"/>
          </a:p>
          <a:p>
            <a:pPr>
              <a:buNone/>
            </a:pPr>
            <a:r>
              <a:rPr lang="en-GB" sz="2800" dirty="0" smtClean="0"/>
              <a:t>The diff. b/w simple and compound interest is: </a:t>
            </a:r>
            <a:endParaRPr lang="en-GB"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Graphical comparison</a:t>
            </a:r>
            <a:endParaRPr lang="en-GB" sz="3600" u="sng" dirty="0">
              <a:solidFill>
                <a:schemeClr val="tx2"/>
              </a:solidFill>
            </a:endParaRPr>
          </a:p>
        </p:txBody>
      </p:sp>
      <p:sp>
        <p:nvSpPr>
          <p:cNvPr id="3" name="Content Placeholder 2"/>
          <p:cNvSpPr>
            <a:spLocks noGrp="1"/>
          </p:cNvSpPr>
          <p:nvPr>
            <p:ph idx="1"/>
          </p:nvPr>
        </p:nvSpPr>
        <p:spPr/>
        <p:txBody>
          <a:bodyPr>
            <a:normAutofit lnSpcReduction="10000"/>
          </a:bodyPr>
          <a:lstStyle/>
          <a:p>
            <a:pPr>
              <a:buNone/>
            </a:pPr>
            <a:r>
              <a:rPr lang="en-GB" sz="2800" dirty="0" smtClean="0"/>
              <a:t>Compound interest is greater than simple interest. The value of an investment increases with increased frequency of compounding.</a:t>
            </a:r>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r>
              <a:rPr lang="en-GB" sz="2800" dirty="0" smtClean="0"/>
              <a:t>Where continuous compounding is compounding occurring an infinite no. of times during the year.</a:t>
            </a:r>
          </a:p>
          <a:p>
            <a:pPr>
              <a:buNone/>
            </a:pPr>
            <a:endParaRPr lang="en-GB" sz="2800" dirty="0"/>
          </a:p>
          <a:p>
            <a:pPr>
              <a:buNone/>
            </a:pPr>
            <a:endParaRPr lang="en-GB" sz="2800" dirty="0" smtClean="0"/>
          </a:p>
          <a:p>
            <a:pPr>
              <a:buNone/>
            </a:pPr>
            <a:endParaRPr lang="en-GB" sz="2800" dirty="0"/>
          </a:p>
          <a:p>
            <a:pPr>
              <a:buNone/>
            </a:pPr>
            <a:endParaRPr lang="en-GB" sz="28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Graphical comparison</a:t>
            </a:r>
            <a:endParaRPr lang="en-GB" sz="3600" u="sng" dirty="0">
              <a:solidFill>
                <a:schemeClr val="tx2"/>
              </a:solidFill>
            </a:endParaRPr>
          </a:p>
        </p:txBody>
      </p:sp>
      <p:sp>
        <p:nvSpPr>
          <p:cNvPr id="3" name="Content Placeholder 2"/>
          <p:cNvSpPr>
            <a:spLocks noGrp="1"/>
          </p:cNvSpPr>
          <p:nvPr>
            <p:ph idx="1"/>
          </p:nvPr>
        </p:nvSpPr>
        <p:spPr>
          <a:xfrm>
            <a:off x="457200" y="1600200"/>
            <a:ext cx="8229600" cy="4900634"/>
          </a:xfrm>
        </p:spPr>
        <p:txBody>
          <a:bodyPr>
            <a:normAutofit fontScale="92500" lnSpcReduction="10000"/>
          </a:bodyPr>
          <a:lstStyle/>
          <a:p>
            <a:pPr>
              <a:buNone/>
            </a:pPr>
            <a:r>
              <a:rPr lang="en-GB" sz="2600" dirty="0" smtClean="0"/>
              <a:t>The effects of compounding of interest become more significant as the period of investment becomes longer.</a:t>
            </a:r>
          </a:p>
          <a:p>
            <a:pPr>
              <a:buNone/>
            </a:pPr>
            <a:endParaRPr lang="en-GB" sz="2600" dirty="0"/>
          </a:p>
          <a:p>
            <a:pPr>
              <a:buNone/>
            </a:pPr>
            <a:endParaRPr lang="en-GB" sz="2600" dirty="0" smtClean="0"/>
          </a:p>
          <a:p>
            <a:pPr>
              <a:buNone/>
            </a:pPr>
            <a:endParaRPr lang="en-GB" sz="2600" dirty="0"/>
          </a:p>
          <a:p>
            <a:pPr>
              <a:buNone/>
            </a:pPr>
            <a:endParaRPr lang="en-GB" sz="2600" dirty="0" smtClean="0"/>
          </a:p>
          <a:p>
            <a:pPr>
              <a:buNone/>
            </a:pPr>
            <a:endParaRPr lang="en-GB" sz="2600" dirty="0"/>
          </a:p>
          <a:p>
            <a:pPr>
              <a:buNone/>
            </a:pPr>
            <a:endParaRPr lang="en-GB" sz="2600" dirty="0"/>
          </a:p>
          <a:p>
            <a:pPr>
              <a:buNone/>
            </a:pPr>
            <a:r>
              <a:rPr lang="en-GB" sz="2600" dirty="0" smtClean="0"/>
              <a:t>The higher the interest rate, the greater the interest earned each compounding period and greater the rate of growth in the investment.</a:t>
            </a:r>
          </a:p>
          <a:p>
            <a:pPr>
              <a:buNone/>
            </a:pPr>
            <a:r>
              <a:rPr lang="en-GB" sz="2600" dirty="0" smtClean="0"/>
              <a:t>Section 8.1</a:t>
            </a:r>
          </a:p>
          <a:p>
            <a:pPr>
              <a:buNone/>
            </a:pPr>
            <a:endParaRPr lang="en-GB" sz="2400" dirty="0"/>
          </a:p>
          <a:p>
            <a:pPr>
              <a:buNone/>
            </a:pPr>
            <a:endParaRPr lang="en-GB" sz="2400" dirty="0" smtClean="0"/>
          </a:p>
          <a:p>
            <a:pPr>
              <a:buNone/>
            </a:pPr>
            <a:endParaRPr lang="en-GB" sz="2400" dirty="0"/>
          </a:p>
          <a:p>
            <a:pPr>
              <a:buNone/>
            </a:pPr>
            <a:endParaRPr lang="en-GB" sz="2400" dirty="0" smtClean="0"/>
          </a:p>
          <a:p>
            <a:pPr>
              <a:buNone/>
            </a:pPr>
            <a:endParaRPr lang="en-GB" sz="2400" dirty="0"/>
          </a:p>
          <a:p>
            <a:pPr>
              <a:buNone/>
            </a:pPr>
            <a:endParaRPr lang="en-GB" sz="2400" dirty="0"/>
          </a:p>
          <a:p>
            <a:pPr>
              <a:buNone/>
            </a:pPr>
            <a:endParaRPr lang="en-GB" sz="2800" dirty="0" smtClean="0"/>
          </a:p>
          <a:p>
            <a:pPr>
              <a:buNone/>
            </a:pPr>
            <a:endParaRPr lang="en-GB" sz="2800" dirty="0"/>
          </a:p>
          <a:p>
            <a:pPr>
              <a:buNone/>
            </a:pPr>
            <a:endParaRPr lang="en-GB" sz="2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Single-Payment computations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Suppose we have invested a sum of money and we wish to know that: </a:t>
            </a:r>
            <a:r>
              <a:rPr lang="en-GB" sz="2800" b="1" dirty="0" smtClean="0"/>
              <a:t>“what will be the value of money at sometime in the future?”</a:t>
            </a:r>
            <a:r>
              <a:rPr lang="en-GB" sz="2800" dirty="0" smtClean="0"/>
              <a:t> In knowing this, we assume that any interest is computed on compounding basis.</a:t>
            </a:r>
          </a:p>
          <a:p>
            <a:pPr>
              <a:buNone/>
            </a:pPr>
            <a:r>
              <a:rPr lang="en-GB" sz="2800" dirty="0" smtClean="0"/>
              <a:t>Recall that the amount of money invested is called the </a:t>
            </a:r>
            <a:r>
              <a:rPr lang="en-GB" sz="2800" i="1" dirty="0" smtClean="0"/>
              <a:t>principal</a:t>
            </a:r>
            <a:r>
              <a:rPr lang="en-GB" sz="2800" dirty="0" smtClean="0"/>
              <a:t> and the interest earned after some period of time is called the </a:t>
            </a:r>
            <a:r>
              <a:rPr lang="en-GB" sz="2800" b="1" i="1" dirty="0" smtClean="0"/>
              <a:t>compound amount</a:t>
            </a:r>
            <a:r>
              <a:rPr lang="en-GB" sz="2800" dirty="0" smtClean="0"/>
              <a:t>.</a:t>
            </a:r>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Autofit/>
          </a:bodyPr>
          <a:lstStyle/>
          <a:p>
            <a:pPr>
              <a:buNone/>
            </a:pPr>
            <a:r>
              <a:rPr lang="en-GB" sz="2800" dirty="0" smtClean="0"/>
              <a:t>Given any principal invested at the beginning of a time period, the compound amount at the end of the period is calculated as:</a:t>
            </a:r>
          </a:p>
          <a:p>
            <a:pPr>
              <a:buNone/>
            </a:pPr>
            <a:endParaRPr lang="en-GB" sz="2800" dirty="0"/>
          </a:p>
          <a:p>
            <a:pPr>
              <a:buNone/>
            </a:pPr>
            <a:r>
              <a:rPr lang="en-GB" sz="2800" dirty="0" smtClean="0"/>
              <a:t>where </a:t>
            </a:r>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r>
              <a:rPr lang="en-GB" sz="2800" dirty="0" smtClean="0"/>
              <a:t>A </a:t>
            </a:r>
            <a:r>
              <a:rPr lang="en-GB" sz="2800" b="1" i="1" dirty="0" smtClean="0"/>
              <a:t>period</a:t>
            </a:r>
            <a:r>
              <a:rPr lang="en-GB" sz="2800" dirty="0" smtClean="0"/>
              <a:t> may be any unit of time. E.g. annually, quarterly. Note that both </a:t>
            </a:r>
            <a:r>
              <a:rPr lang="en-GB" sz="2800" i="1" dirty="0" err="1"/>
              <a:t>i</a:t>
            </a:r>
            <a:r>
              <a:rPr lang="en-GB" sz="2800" dirty="0" smtClean="0"/>
              <a:t> and </a:t>
            </a:r>
            <a:r>
              <a:rPr lang="en-GB" sz="2800" i="1" dirty="0" smtClean="0"/>
              <a:t>n</a:t>
            </a:r>
            <a:r>
              <a:rPr lang="en-GB" sz="2800" dirty="0" smtClean="0"/>
              <a:t> should be defined for same period of time.</a:t>
            </a:r>
          </a:p>
          <a:p>
            <a:pPr>
              <a:buNone/>
            </a:pP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Compound amount formula</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P = principal , </a:t>
            </a:r>
            <a:r>
              <a:rPr lang="en-GB" sz="2800" i="1" dirty="0" err="1"/>
              <a:t>i</a:t>
            </a:r>
            <a:r>
              <a:rPr lang="en-GB" sz="2800" i="1" dirty="0" smtClean="0"/>
              <a:t> =</a:t>
            </a:r>
            <a:r>
              <a:rPr lang="en-GB" sz="2800" dirty="0" smtClean="0"/>
              <a:t> interest rate per compounding period.</a:t>
            </a:r>
          </a:p>
          <a:p>
            <a:pPr>
              <a:buNone/>
            </a:pPr>
            <a:r>
              <a:rPr lang="en-GB" sz="2800" dirty="0" smtClean="0"/>
              <a:t>Compound amount after 1 period:</a:t>
            </a:r>
          </a:p>
          <a:p>
            <a:pPr>
              <a:buNone/>
            </a:pPr>
            <a:endParaRPr lang="en-GB" sz="2800" dirty="0"/>
          </a:p>
          <a:p>
            <a:pPr>
              <a:buNone/>
            </a:pPr>
            <a:r>
              <a:rPr lang="en-GB" sz="2800" dirty="0" smtClean="0"/>
              <a:t>Compound amount after 2 periods:</a:t>
            </a:r>
          </a:p>
          <a:p>
            <a:pPr>
              <a:buNone/>
            </a:pPr>
            <a:r>
              <a:rPr lang="en-GB" sz="2800" dirty="0" smtClean="0"/>
              <a:t>Compound amount after   </a:t>
            </a:r>
            <a:r>
              <a:rPr lang="en-GB" sz="2800" b="1" dirty="0" smtClean="0"/>
              <a:t>+</a:t>
            </a:r>
            <a:r>
              <a:rPr lang="en-GB" sz="2800" dirty="0" smtClean="0"/>
              <a:t> interest earned during the</a:t>
            </a:r>
          </a:p>
          <a:p>
            <a:pPr>
              <a:buNone/>
            </a:pPr>
            <a:r>
              <a:rPr lang="en-GB" sz="2800" dirty="0" smtClean="0"/>
              <a:t>1 period                                      second period</a:t>
            </a:r>
            <a:endParaRPr lang="en-GB"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Compound amount formula</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Compound amount after 3 periods:</a:t>
            </a:r>
          </a:p>
          <a:p>
            <a:pPr>
              <a:buNone/>
            </a:pPr>
            <a:r>
              <a:rPr lang="en-GB" sz="2800" dirty="0" smtClean="0"/>
              <a:t>Compound amount after   </a:t>
            </a:r>
            <a:r>
              <a:rPr lang="en-GB" sz="2800" b="1" dirty="0" smtClean="0"/>
              <a:t>+</a:t>
            </a:r>
            <a:r>
              <a:rPr lang="en-GB" sz="2800" dirty="0" smtClean="0"/>
              <a:t> interest earned during the</a:t>
            </a:r>
          </a:p>
          <a:p>
            <a:pPr>
              <a:buNone/>
            </a:pPr>
            <a:r>
              <a:rPr lang="en-GB" sz="2800" dirty="0"/>
              <a:t>2</a:t>
            </a:r>
            <a:r>
              <a:rPr lang="en-GB" sz="2800" dirty="0" smtClean="0"/>
              <a:t> periods                                      third period</a:t>
            </a:r>
          </a:p>
          <a:p>
            <a:pPr>
              <a:buNone/>
            </a:pPr>
            <a:endParaRPr lang="en-GB" sz="2800" dirty="0" smtClean="0"/>
          </a:p>
          <a:p>
            <a:pPr>
              <a:buNone/>
            </a:pPr>
            <a:endParaRPr lang="en-GB" sz="2800" dirty="0"/>
          </a:p>
          <a:p>
            <a:pPr>
              <a:buNone/>
            </a:pPr>
            <a:endParaRPr lang="en-GB" sz="2800" dirty="0" smtClean="0"/>
          </a:p>
          <a:p>
            <a:pPr>
              <a:buNone/>
            </a:pPr>
            <a:r>
              <a:rPr lang="en-GB" sz="2800" dirty="0" smtClean="0"/>
              <a:t>Continuing in this way, after n periods the compound amount will be:</a:t>
            </a:r>
            <a:endParaRPr lang="en-GB"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Compound amount formula</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If an amount of money P earns interest compounded at a rate of </a:t>
            </a:r>
            <a:r>
              <a:rPr lang="en-GB" sz="2800" i="1" dirty="0" err="1" smtClean="0"/>
              <a:t>i</a:t>
            </a:r>
            <a:r>
              <a:rPr lang="en-GB" sz="2800" i="1" dirty="0" smtClean="0"/>
              <a:t> </a:t>
            </a:r>
            <a:r>
              <a:rPr lang="en-GB" sz="2800" dirty="0" smtClean="0"/>
              <a:t>percent per period, it will grow after </a:t>
            </a:r>
            <a:r>
              <a:rPr lang="en-GB" sz="2800" i="1" dirty="0" smtClean="0"/>
              <a:t>n</a:t>
            </a:r>
            <a:r>
              <a:rPr lang="en-GB" sz="2800" dirty="0" smtClean="0"/>
              <a:t> periods to the compound amount S.</a:t>
            </a:r>
          </a:p>
          <a:p>
            <a:pPr>
              <a:buNone/>
            </a:pPr>
            <a:r>
              <a:rPr lang="en-GB" sz="2800" dirty="0" smtClean="0"/>
              <a:t>Clearly, S is an exponential function of the number of compounding periods </a:t>
            </a:r>
            <a:r>
              <a:rPr lang="en-GB" sz="2800" i="1" dirty="0" smtClean="0"/>
              <a:t>n, or </a:t>
            </a: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marL="514350" indent="-514350">
              <a:buAutoNum type="arabicParenR"/>
            </a:pPr>
            <a:r>
              <a:rPr lang="en-GB" sz="2800" dirty="0" smtClean="0"/>
              <a:t>Suppose that $ 1000 is invested in a savings bank which earns interest at the rate of 8 % per year compounded annually. If all interest is left in the account, what will the account balance be after 10 years?</a:t>
            </a:r>
          </a:p>
          <a:p>
            <a:pPr marL="514350" indent="-514350">
              <a:buNone/>
            </a:pPr>
            <a:r>
              <a:rPr lang="en-GB" sz="2800" u="sng" dirty="0" smtClean="0"/>
              <a:t>Soln.:</a:t>
            </a:r>
            <a:endParaRPr lang="en-GB" sz="2800" u="sng"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marL="514350" indent="-514350">
              <a:buFont typeface="+mj-lt"/>
              <a:buAutoNum type="arabicParenR" startAt="2"/>
            </a:pPr>
            <a:r>
              <a:rPr lang="en-GB" sz="2800" dirty="0" smtClean="0"/>
              <a:t>A long term investment of $ 250000 has been made by a small company. The interest rate is 12 % per year, and interest is compounded quarterly. If all interest is reinvested at the  same rate, what will the value of the investment be after 8 years?</a:t>
            </a:r>
          </a:p>
          <a:p>
            <a:pPr marL="514350" indent="-514350">
              <a:buNone/>
            </a:pPr>
            <a:r>
              <a:rPr lang="en-GB" sz="2800" u="sng" dirty="0" smtClean="0"/>
              <a:t>Soln.:</a:t>
            </a:r>
            <a:r>
              <a:rPr lang="en-GB" sz="2800" dirty="0" smtClean="0"/>
              <a:t> Here, the interest rate is given yearly and the number of compounding periods are quarterly. Thus, the interest rate per quarter is</a:t>
            </a:r>
          </a:p>
          <a:p>
            <a:pPr marL="514350" indent="-514350">
              <a:buNone/>
            </a:pPr>
            <a:r>
              <a:rPr lang="en-GB" sz="2800" dirty="0" smtClean="0"/>
              <a:t> </a:t>
            </a:r>
            <a:endParaRPr lang="en-GB" sz="2800" u="sng"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marL="514350" indent="-514350">
              <a:buNone/>
            </a:pPr>
            <a:r>
              <a:rPr lang="en-GB" sz="2800" dirty="0" smtClean="0"/>
              <a:t>The no. of compounding periods over 8-year period is:</a:t>
            </a:r>
          </a:p>
          <a:p>
            <a:pPr marL="514350" indent="-514350">
              <a:buNone/>
            </a:pPr>
            <a:endParaRPr lang="en-GB"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Present value</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 compound amount formula </a:t>
            </a:r>
          </a:p>
          <a:p>
            <a:pPr>
              <a:buNone/>
            </a:pPr>
            <a:r>
              <a:rPr lang="en-GB" sz="2800" dirty="0" smtClean="0"/>
              <a:t>Is an equation involving 4 variables, </a:t>
            </a:r>
          </a:p>
          <a:p>
            <a:pPr>
              <a:buNone/>
            </a:pPr>
            <a:r>
              <a:rPr lang="en-GB" sz="2800" dirty="0" smtClean="0"/>
              <a:t>Knowing the values of any of the 3 variables, we can easily find the 4</a:t>
            </a:r>
            <a:r>
              <a:rPr lang="en-GB" sz="2800" baseline="30000" dirty="0" smtClean="0"/>
              <a:t>th</a:t>
            </a:r>
            <a:r>
              <a:rPr lang="en-GB" sz="2800" dirty="0" smtClean="0"/>
              <a:t> one.</a:t>
            </a:r>
          </a:p>
          <a:p>
            <a:pPr>
              <a:buNone/>
            </a:pPr>
            <a:r>
              <a:rPr lang="en-GB" sz="2800" dirty="0" smtClean="0"/>
              <a:t>Rewriting the formula as:</a:t>
            </a:r>
          </a:p>
          <a:p>
            <a:pPr>
              <a:buNone/>
            </a:pPr>
            <a:r>
              <a:rPr lang="en-GB" sz="2800" dirty="0" smtClean="0"/>
              <a:t>Or </a:t>
            </a:r>
          </a:p>
          <a:p>
            <a:pPr>
              <a:buNone/>
            </a:pPr>
            <a:r>
              <a:rPr lang="en-GB" sz="2800" dirty="0" smtClean="0"/>
              <a:t>P denotes the </a:t>
            </a:r>
            <a:r>
              <a:rPr lang="en-GB" sz="2800" b="1" i="1" dirty="0" smtClean="0"/>
              <a:t>present value</a:t>
            </a:r>
            <a:r>
              <a:rPr lang="en-GB" sz="2800" dirty="0" smtClean="0"/>
              <a:t> of the compound amount.</a:t>
            </a:r>
            <a:endParaRPr lang="en-GB"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marL="514350" indent="-514350">
              <a:buNone/>
            </a:pPr>
            <a:r>
              <a:rPr lang="en-GB" sz="2800" dirty="0" smtClean="0"/>
              <a:t>How much amount of money should be invested at the rate of 10 % per year compounded quarterly, if the compound amount is $ 20000 after 10 years?</a:t>
            </a:r>
          </a:p>
          <a:p>
            <a:pPr marL="514350" indent="-514350">
              <a:buNone/>
            </a:pPr>
            <a:endParaRPr lang="en-GB"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Other applications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If the parameters </a:t>
            </a:r>
            <a:r>
              <a:rPr lang="en-GB" sz="2800" i="1" dirty="0" err="1" smtClean="0"/>
              <a:t>i</a:t>
            </a:r>
            <a:r>
              <a:rPr lang="en-GB" sz="2800" dirty="0" smtClean="0"/>
              <a:t> and </a:t>
            </a:r>
            <a:r>
              <a:rPr lang="en-GB" sz="2800" i="1" dirty="0" smtClean="0"/>
              <a:t>n</a:t>
            </a:r>
            <a:r>
              <a:rPr lang="en-GB" sz="2800" dirty="0" smtClean="0"/>
              <a:t> are unknown and we are interested in knowing how long will it take to double the principal amount. Then, </a:t>
            </a:r>
          </a:p>
          <a:p>
            <a:pPr>
              <a:buNone/>
            </a:pPr>
            <a:endParaRPr lang="en-GB" sz="2800" dirty="0"/>
          </a:p>
          <a:p>
            <a:pPr>
              <a:buNone/>
            </a:pPr>
            <a:r>
              <a:rPr lang="en-GB" sz="2800" dirty="0" smtClean="0"/>
              <a:t>If the rate is 10 % per year compounded quarterly, then</a:t>
            </a:r>
          </a:p>
          <a:p>
            <a:pPr>
              <a:buNone/>
            </a:pPr>
            <a:endParaRPr lang="en-GB"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Other applications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A person wishes to invest $ 10000 and wants the investment to grow to $ 20000 over the next 10 years. At what annual interest rate the required amount is obtained assuming annual compounding?</a:t>
            </a:r>
          </a:p>
          <a:p>
            <a:pPr>
              <a:buNone/>
            </a:pP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Effective Interest Rates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r>
              <a:rPr lang="en-GB" sz="2800" dirty="0" smtClean="0"/>
              <a:t>The stated annual rate is usually called as </a:t>
            </a:r>
            <a:r>
              <a:rPr lang="en-GB" sz="2800" b="1" i="1" dirty="0" smtClean="0"/>
              <a:t>nominal rate</a:t>
            </a:r>
            <a:endParaRPr lang="en-GB" sz="2800" dirty="0" smtClean="0"/>
          </a:p>
          <a:p>
            <a:r>
              <a:rPr lang="en-GB" sz="2800" dirty="0" smtClean="0"/>
              <a:t>When compounding is done more frequently than annually, then it is called </a:t>
            </a:r>
            <a:r>
              <a:rPr lang="en-GB" sz="2800" b="1" i="1" dirty="0" smtClean="0"/>
              <a:t> effective annual interest rate.</a:t>
            </a:r>
            <a:endParaRPr lang="en-GB" sz="2800" dirty="0" smtClean="0"/>
          </a:p>
          <a:p>
            <a:pPr>
              <a:buNone/>
            </a:pPr>
            <a:r>
              <a:rPr lang="en-GB" sz="2800" dirty="0" smtClean="0"/>
              <a:t>The effective annual interest rate can be computed as:</a:t>
            </a:r>
          </a:p>
          <a:p>
            <a:pPr>
              <a:buNone/>
            </a:pPr>
            <a:endParaRPr lang="en-GB"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Effective Interest Rates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 equivalence between the two rates suggests that if a principal P is invested for </a:t>
            </a:r>
            <a:r>
              <a:rPr lang="en-GB" sz="2800" i="1" dirty="0" smtClean="0"/>
              <a:t>n</a:t>
            </a:r>
            <a:r>
              <a:rPr lang="en-GB" sz="2800" dirty="0" smtClean="0"/>
              <a:t> years, the two compound amounts would be the same, or</a:t>
            </a:r>
          </a:p>
          <a:p>
            <a:pPr>
              <a:buNone/>
            </a:pPr>
            <a:endParaRPr lang="en-GB"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pPr>
              <a:buNone/>
            </a:pPr>
            <a:r>
              <a:rPr lang="en-GB" sz="2800" dirty="0" smtClean="0"/>
              <a:t>Nominal interest rate = 12 % / year, quarterly</a:t>
            </a:r>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r>
              <a:rPr lang="en-GB" sz="2800" dirty="0" smtClean="0"/>
              <a:t>Section 8.2</a:t>
            </a:r>
          </a:p>
          <a:p>
            <a:pPr>
              <a:buNone/>
            </a:pPr>
            <a:endParaRPr lang="en-GB" sz="2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Summary</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r>
              <a:rPr lang="en-GB" dirty="0" smtClean="0"/>
              <a:t>Interest; principal; interest rate</a:t>
            </a:r>
          </a:p>
          <a:p>
            <a:r>
              <a:rPr lang="en-GB" dirty="0" smtClean="0"/>
              <a:t>Simple interest; compound interest</a:t>
            </a:r>
          </a:p>
          <a:p>
            <a:r>
              <a:rPr lang="en-GB" dirty="0" smtClean="0"/>
              <a:t>Comparison</a:t>
            </a:r>
          </a:p>
          <a:p>
            <a:r>
              <a:rPr lang="en-GB" dirty="0" smtClean="0"/>
              <a:t>Single Payment computations</a:t>
            </a:r>
          </a:p>
          <a:p>
            <a:r>
              <a:rPr lang="en-GB" dirty="0" smtClean="0"/>
              <a:t>Compound amount formula; examples</a:t>
            </a:r>
          </a:p>
          <a:p>
            <a:r>
              <a:rPr lang="en-GB" dirty="0" smtClean="0"/>
              <a:t>Present value</a:t>
            </a:r>
          </a:p>
          <a:p>
            <a:r>
              <a:rPr lang="en-GB" dirty="0" smtClean="0"/>
              <a:t>Applications of compound amount formula</a:t>
            </a:r>
          </a:p>
          <a:p>
            <a:r>
              <a:rPr lang="en-GB" dirty="0" smtClean="0"/>
              <a:t>Effective interest rates  </a:t>
            </a:r>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459</TotalTime>
  <Words>1298</Words>
  <Application>Microsoft Office PowerPoint</Application>
  <PresentationFormat>On-screen Show (4:3)</PresentationFormat>
  <Paragraphs>164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MTH108 Business Math I</vt:lpstr>
      <vt:lpstr>Chapter 8</vt:lpstr>
      <vt:lpstr>Objectives </vt:lpstr>
      <vt:lpstr>Main Topics</vt:lpstr>
      <vt:lpstr>Today’s Topics</vt:lpstr>
      <vt:lpstr>Introduction </vt:lpstr>
      <vt:lpstr>Interest </vt:lpstr>
      <vt:lpstr>Interest </vt:lpstr>
      <vt:lpstr>Interest </vt:lpstr>
      <vt:lpstr>Interest </vt:lpstr>
      <vt:lpstr>Examples </vt:lpstr>
      <vt:lpstr>Compound Interest</vt:lpstr>
      <vt:lpstr>Compound Interest</vt:lpstr>
      <vt:lpstr>Graphical comparison</vt:lpstr>
      <vt:lpstr>Graphical comparison</vt:lpstr>
      <vt:lpstr>Single-Payment computations</vt:lpstr>
      <vt:lpstr>Slide 17</vt:lpstr>
      <vt:lpstr>Compound amount formula</vt:lpstr>
      <vt:lpstr>Compound amount formula</vt:lpstr>
      <vt:lpstr>Compound amount formula</vt:lpstr>
      <vt:lpstr>Examples </vt:lpstr>
      <vt:lpstr>Examples </vt:lpstr>
      <vt:lpstr>Examples </vt:lpstr>
      <vt:lpstr>Present value</vt:lpstr>
      <vt:lpstr>Example </vt:lpstr>
      <vt:lpstr>Other applications</vt:lpstr>
      <vt:lpstr>Other applications</vt:lpstr>
      <vt:lpstr>Effective Interest Rates</vt:lpstr>
      <vt:lpstr>Effective Interest Rates</vt:lpstr>
      <vt:lpstr>Example </vt:lpstr>
      <vt:lpstr>Summary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65</cp:revision>
  <dcterms:created xsi:type="dcterms:W3CDTF">2012-06-15T01:33:18Z</dcterms:created>
  <dcterms:modified xsi:type="dcterms:W3CDTF">2012-06-15T11:24:42Z</dcterms:modified>
</cp:coreProperties>
</file>