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1" r:id="rId28"/>
    <p:sldId id="283" r:id="rId29"/>
    <p:sldId id="284" r:id="rId30"/>
    <p:sldId id="285" r:id="rId31"/>
    <p:sldId id="286" r:id="rId32"/>
    <p:sldId id="287"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3" d="100"/>
          <a:sy n="63" d="100"/>
        </p:scale>
        <p:origin x="-154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3FB8E3-2CDB-4800-A90D-EC7CF8E97D1E}" type="datetimeFigureOut">
              <a:rPr lang="en-US" smtClean="0"/>
              <a:pPr/>
              <a:t>6/13/2012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594D59-B8D6-4E8E-9435-E008716506D3}"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3FB8E3-2CDB-4800-A90D-EC7CF8E97D1E}" type="datetimeFigureOut">
              <a:rPr lang="en-US" smtClean="0"/>
              <a:pPr/>
              <a:t>6/13/2012</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94D59-B8D6-4E8E-9435-E008716506D3}"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23</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9</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Matrix Algebra</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a:t>
            </a:r>
            <a:r>
              <a:rPr lang="en-GB" sz="3600" u="sng" dirty="0" smtClean="0"/>
              <a:t> </a:t>
            </a:r>
            <a:endParaRPr lang="en-GB" sz="3600" u="sng" dirty="0"/>
          </a:p>
        </p:txBody>
      </p:sp>
      <p:sp>
        <p:nvSpPr>
          <p:cNvPr id="3" name="Content Placeholder 2"/>
          <p:cNvSpPr>
            <a:spLocks noGrp="1"/>
          </p:cNvSpPr>
          <p:nvPr>
            <p:ph idx="1"/>
          </p:nvPr>
        </p:nvSpPr>
        <p:spPr/>
        <p:txBody>
          <a:bodyPr/>
          <a:lstStyle/>
          <a:p>
            <a:r>
              <a:rPr lang="en-GB" dirty="0" smtClean="0"/>
              <a:t>Matrix</a:t>
            </a:r>
            <a:r>
              <a:rPr lang="en-GB" dirty="0"/>
              <a:t>:</a:t>
            </a:r>
            <a:r>
              <a:rPr lang="en-GB" dirty="0" smtClean="0"/>
              <a:t> need; basic facts</a:t>
            </a:r>
          </a:p>
          <a:p>
            <a:r>
              <a:rPr lang="en-GB" dirty="0" smtClean="0"/>
              <a:t>Types of matrices</a:t>
            </a:r>
          </a:p>
          <a:p>
            <a:r>
              <a:rPr lang="en-GB" dirty="0" smtClean="0"/>
              <a:t>Transpose</a:t>
            </a:r>
          </a:p>
          <a:p>
            <a:r>
              <a:rPr lang="en-GB" dirty="0" smtClean="0"/>
              <a:t>Matrix operations: addition; scalar multiplication; multiplication</a:t>
            </a:r>
          </a:p>
          <a:p>
            <a:r>
              <a:rPr lang="en-GB" dirty="0" smtClean="0"/>
              <a:t>Properties of matrix operations</a:t>
            </a:r>
          </a:p>
          <a:p>
            <a:r>
              <a:rPr lang="en-GB" dirty="0" smtClean="0"/>
              <a:t>Matrix equations </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r>
              <a:rPr lang="en-GB" dirty="0" smtClean="0"/>
              <a:t>Representation of system of equations</a:t>
            </a:r>
          </a:p>
          <a:p>
            <a:r>
              <a:rPr lang="en-GB" dirty="0" smtClean="0"/>
              <a:t>Determinant</a:t>
            </a:r>
          </a:p>
          <a:p>
            <a:r>
              <a:rPr lang="en-GB" dirty="0" smtClean="0"/>
              <a:t>Properties of determinant</a:t>
            </a:r>
          </a:p>
          <a:p>
            <a:r>
              <a:rPr lang="en-GB" dirty="0" smtClean="0"/>
              <a:t>Cramer’s rule</a:t>
            </a:r>
          </a:p>
          <a:p>
            <a:r>
              <a:rPr lang="en-GB" dirty="0" smtClean="0"/>
              <a:t>Solving system of linear equations</a:t>
            </a:r>
          </a:p>
          <a:p>
            <a:r>
              <a:rPr lang="en-GB" dirty="0" smtClean="0"/>
              <a:t>Inverse of a matrix</a:t>
            </a:r>
          </a:p>
          <a:p>
            <a:r>
              <a:rPr lang="en-GB" dirty="0" smtClean="0"/>
              <a:t>Gaussian transformation</a:t>
            </a:r>
          </a:p>
          <a:p>
            <a:r>
              <a:rPr lang="en-GB" dirty="0" smtClean="0"/>
              <a:t>System of linear equations</a:t>
            </a:r>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Inverse by using method of cofactors</a:t>
            </a:r>
          </a:p>
          <a:p>
            <a:r>
              <a:rPr lang="en-GB" dirty="0" smtClean="0"/>
              <a:t>Some applications</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The cofactor method</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Another method for determining the inverse of a matrix uses the matrix of cofactors.</a:t>
            </a:r>
          </a:p>
          <a:p>
            <a:pPr>
              <a:buNone/>
            </a:pPr>
            <a:r>
              <a:rPr lang="en-GB" sz="2800" u="sng" dirty="0" smtClean="0"/>
              <a:t>Method:</a:t>
            </a:r>
          </a:p>
          <a:p>
            <a:pPr>
              <a:buNone/>
            </a:pPr>
            <a:r>
              <a:rPr lang="en-GB" sz="2800" dirty="0" smtClean="0"/>
              <a:t>Given a square matrix </a:t>
            </a:r>
            <a:r>
              <a:rPr lang="en-GB" sz="2800" b="1" dirty="0" smtClean="0"/>
              <a:t>A </a:t>
            </a:r>
            <a:r>
              <a:rPr lang="en-GB" sz="2800" dirty="0" smtClean="0"/>
              <a:t>whose inverse is to be determined. Then, </a:t>
            </a:r>
          </a:p>
          <a:p>
            <a:pPr marL="514350" indent="-514350">
              <a:buFont typeface="+mj-lt"/>
              <a:buAutoNum type="arabicParenR"/>
            </a:pPr>
            <a:r>
              <a:rPr lang="en-GB" sz="2800" dirty="0" smtClean="0"/>
              <a:t>Determine the matrix of cofactors</a:t>
            </a:r>
          </a:p>
          <a:p>
            <a:pPr marL="514350" indent="-514350">
              <a:buFont typeface="+mj-lt"/>
              <a:buAutoNum type="arabicParenR"/>
            </a:pPr>
            <a:r>
              <a:rPr lang="en-GB" sz="2800" dirty="0" smtClean="0"/>
              <a:t>Determine the </a:t>
            </a:r>
            <a:r>
              <a:rPr lang="en-GB" sz="2800" b="1" i="1" dirty="0" err="1" smtClean="0"/>
              <a:t>adjoint</a:t>
            </a:r>
            <a:r>
              <a:rPr lang="en-GB" sz="2800" b="1" i="1" dirty="0" smtClean="0"/>
              <a:t> matrix </a:t>
            </a:r>
            <a:r>
              <a:rPr lang="en-GB" sz="2800" dirty="0" smtClean="0"/>
              <a:t> of matrix of cofactors</a:t>
            </a:r>
          </a:p>
          <a:p>
            <a:pPr marL="514350" indent="-514350">
              <a:buFont typeface="+mj-lt"/>
              <a:buAutoNum type="arabicParenR"/>
            </a:pPr>
            <a:r>
              <a:rPr lang="en-GB" sz="2800" dirty="0" smtClean="0"/>
              <a:t>Take the quotient of the </a:t>
            </a:r>
            <a:r>
              <a:rPr lang="en-GB" sz="2800" dirty="0" err="1" smtClean="0"/>
              <a:t>adjoint</a:t>
            </a:r>
            <a:r>
              <a:rPr lang="en-GB" sz="2800" dirty="0" smtClean="0"/>
              <a:t> matrix with the determinant of </a:t>
            </a:r>
            <a:r>
              <a:rPr lang="en-GB" sz="2800" b="1" dirty="0" smtClean="0"/>
              <a:t>A</a:t>
            </a:r>
            <a:r>
              <a:rPr lang="en-GB" sz="2800" dirty="0" smtClean="0"/>
              <a:t>.  </a:t>
            </a:r>
          </a:p>
          <a:p>
            <a:pPr>
              <a:buNone/>
            </a:pP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dirty="0" smtClean="0"/>
              <a:t>1) </a:t>
            </a: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dirty="0"/>
              <a:t>2</a:t>
            </a: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a:t>2</a:t>
            </a:r>
            <a:r>
              <a:rPr lang="en-GB" sz="2800" smtClean="0"/>
              <a:t>) </a:t>
            </a: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a:t>2</a:t>
            </a:r>
            <a:r>
              <a:rPr lang="en-GB" sz="2800" smtClean="0"/>
              <a:t>) </a:t>
            </a: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Some Applications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Matrix algebra is used in many applications but there is no set of formulas or approaches to solving all matrix applications.  Below are the few steps that can simplify the work.</a:t>
            </a:r>
          </a:p>
          <a:p>
            <a:pPr marL="514350" indent="-514350">
              <a:buFont typeface="+mj-lt"/>
              <a:buAutoNum type="arabicParenR"/>
            </a:pPr>
            <a:r>
              <a:rPr lang="en-GB" sz="2800" dirty="0" smtClean="0"/>
              <a:t>Determine the desired output information required to generate using matrix computations</a:t>
            </a:r>
          </a:p>
          <a:p>
            <a:pPr marL="514350" indent="-514350">
              <a:buFont typeface="+mj-lt"/>
              <a:buAutoNum type="arabicParenR"/>
            </a:pPr>
            <a:r>
              <a:rPr lang="en-GB" sz="2800" dirty="0" smtClean="0"/>
              <a:t>Examine the matrix data and assess whether they contain the component information necessary to generate the desired output.</a:t>
            </a:r>
            <a:endParaRPr lang="en-GB"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a:bodyPr>
          <a:lstStyle/>
          <a:p>
            <a:pPr marL="514350" indent="-514350">
              <a:buFont typeface="+mj-lt"/>
              <a:buAutoNum type="arabicParenR" startAt="3"/>
            </a:pPr>
            <a:r>
              <a:rPr lang="en-GB" sz="2800" dirty="0" smtClean="0"/>
              <a:t>Do some computations of the output information desired in a non matrix manner.</a:t>
            </a:r>
          </a:p>
          <a:p>
            <a:pPr marL="514350" indent="-514350">
              <a:buFont typeface="+mj-lt"/>
              <a:buAutoNum type="arabicParenR" startAt="3"/>
            </a:pPr>
            <a:r>
              <a:rPr lang="en-GB" sz="2800" dirty="0" smtClean="0"/>
              <a:t>Test different matrix combinations for computational and output compatibility.</a:t>
            </a:r>
          </a:p>
          <a:p>
            <a:pPr marL="514350" indent="-514350">
              <a:buNone/>
            </a:pPr>
            <a:r>
              <a:rPr lang="en-GB" sz="2800" dirty="0" smtClean="0"/>
              <a:t>Transpose, matrix operations, dimensions.</a:t>
            </a:r>
          </a:p>
          <a:p>
            <a:pPr marL="514350" indent="-514350">
              <a:buFont typeface="+mj-lt"/>
              <a:buAutoNum type="arabicParenR" startAt="3"/>
            </a:pP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lnSpcReduction="10000"/>
          </a:bodyPr>
          <a:lstStyle/>
          <a:p>
            <a:pPr>
              <a:buNone/>
            </a:pPr>
            <a:r>
              <a:rPr lang="en-GB" u="sng" dirty="0" smtClean="0">
                <a:solidFill>
                  <a:schemeClr val="tx2"/>
                </a:solidFill>
              </a:rPr>
              <a:t>Election projection</a:t>
            </a:r>
          </a:p>
          <a:p>
            <a:pPr>
              <a:buNone/>
            </a:pPr>
            <a:r>
              <a:rPr lang="en-GB" dirty="0" smtClean="0"/>
              <a:t>Given a recent survey, indicating voter’s preferences in the form of matrix </a:t>
            </a:r>
            <a:r>
              <a:rPr lang="en-GB" b="1" dirty="0" smtClean="0"/>
              <a:t>P </a:t>
            </a:r>
            <a:r>
              <a:rPr lang="en-GB" dirty="0" smtClean="0"/>
              <a:t>in 6 districts.</a:t>
            </a:r>
          </a:p>
          <a:p>
            <a:pPr>
              <a:buNone/>
            </a:pPr>
            <a:endParaRPr lang="en-GB" dirty="0"/>
          </a:p>
          <a:p>
            <a:pPr>
              <a:buNone/>
            </a:pPr>
            <a:endParaRPr lang="en-GB" dirty="0" smtClean="0"/>
          </a:p>
          <a:p>
            <a:pPr>
              <a:buNone/>
            </a:pPr>
            <a:endParaRPr lang="en-GB" dirty="0"/>
          </a:p>
          <a:p>
            <a:pPr>
              <a:buNone/>
            </a:pPr>
            <a:endParaRPr lang="en-GB" sz="2800" dirty="0" smtClean="0"/>
          </a:p>
          <a:p>
            <a:pPr>
              <a:buNone/>
            </a:pPr>
            <a:r>
              <a:rPr lang="en-GB" sz="2800" dirty="0" smtClean="0"/>
              <a:t>Each column indicates the percentage of voters in each district who are expected to vote for the different candidates.</a:t>
            </a:r>
            <a:endParaRPr lang="en-GB"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Election projection</a:t>
            </a:r>
          </a:p>
          <a:p>
            <a:pPr>
              <a:buNone/>
            </a:pPr>
            <a:r>
              <a:rPr lang="en-GB" sz="2800" dirty="0" smtClean="0"/>
              <a:t>Given these voters preferences, it is possible to project the election outcomes if the number of citizens expecting to vote in each district is known. Let </a:t>
            </a:r>
            <a:r>
              <a:rPr lang="en-GB" sz="2800" b="1" dirty="0" smtClean="0"/>
              <a:t>V </a:t>
            </a:r>
            <a:r>
              <a:rPr lang="en-GB" sz="2800" dirty="0" smtClean="0"/>
              <a:t> contains current estimates of these numbers</a:t>
            </a:r>
          </a:p>
          <a:p>
            <a:pPr>
              <a:buNone/>
            </a:pPr>
            <a:endParaRPr lang="en-GB" sz="2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Election projection</a:t>
            </a:r>
          </a:p>
          <a:p>
            <a:pPr>
              <a:buNone/>
            </a:pPr>
            <a:r>
              <a:rPr lang="en-GB" sz="2800" dirty="0" smtClean="0"/>
              <a:t>The election outcome can be projected by the matrix multiplication </a:t>
            </a:r>
            <a:r>
              <a:rPr lang="en-GB" sz="2800" b="1" dirty="0" smtClean="0"/>
              <a:t>PV, </a:t>
            </a:r>
            <a:r>
              <a:rPr lang="en-GB" sz="2800" dirty="0" smtClean="0"/>
              <a:t> i.e.</a:t>
            </a:r>
          </a:p>
          <a:p>
            <a:pPr>
              <a:buNone/>
            </a:pPr>
            <a:endParaRPr lang="en-GB" sz="2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a:buNone/>
            </a:pPr>
            <a:r>
              <a:rPr lang="en-GB" sz="2800" dirty="0" smtClean="0"/>
              <a:t>A company manufactures five products. The company has divided its sales into 3 sales districts given by the matrix </a:t>
            </a:r>
            <a:r>
              <a:rPr lang="en-GB" sz="2800" b="1" dirty="0" smtClean="0"/>
              <a:t>S </a:t>
            </a:r>
            <a:r>
              <a:rPr lang="en-GB" sz="2800" dirty="0" smtClean="0"/>
              <a:t>summarizing the expected sale for the coming month.</a:t>
            </a:r>
          </a:p>
          <a:p>
            <a:pPr>
              <a:buNone/>
            </a:pPr>
            <a:endParaRPr lang="en-GB" sz="2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a:buNone/>
            </a:pPr>
            <a:r>
              <a:rPr lang="en-GB" sz="2800" dirty="0" smtClean="0"/>
              <a:t>Each product is manufactured by using combinations of 4 standard components. The matrix </a:t>
            </a:r>
            <a:r>
              <a:rPr lang="en-GB" sz="2800" b="1" dirty="0" smtClean="0"/>
              <a:t>R </a:t>
            </a:r>
            <a:r>
              <a:rPr lang="en-GB" sz="2800" dirty="0" smtClean="0"/>
              <a:t> indicates the number of units of each component used in producing the product.</a:t>
            </a:r>
          </a:p>
          <a:p>
            <a:pPr>
              <a:buNone/>
            </a:pPr>
            <a:endParaRPr lang="en-GB"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a:buNone/>
            </a:pPr>
            <a:r>
              <a:rPr lang="en-GB" sz="2800" dirty="0" smtClean="0"/>
              <a:t>The manufacture of each component requires the consumption of certain resources. The matrix </a:t>
            </a:r>
            <a:r>
              <a:rPr lang="en-GB" sz="2800" b="1" dirty="0" smtClean="0"/>
              <a:t>P </a:t>
            </a:r>
            <a:r>
              <a:rPr lang="en-GB" sz="2800" dirty="0" smtClean="0"/>
              <a:t> indicates the quantities of each of the 3 standard parts and the number of </a:t>
            </a:r>
            <a:r>
              <a:rPr lang="en-GB" sz="2800" dirty="0" err="1" smtClean="0"/>
              <a:t>labor</a:t>
            </a:r>
            <a:r>
              <a:rPr lang="en-GB" sz="2800" dirty="0" smtClean="0"/>
              <a:t> hours to produce one unit of each component.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fontScale="92500" lnSpcReduction="10000"/>
          </a:bodyPr>
          <a:lstStyle/>
          <a:p>
            <a:pPr>
              <a:buNone/>
            </a:pPr>
            <a:r>
              <a:rPr lang="en-GB" u="sng" dirty="0" smtClean="0">
                <a:solidFill>
                  <a:schemeClr val="tx2"/>
                </a:solidFill>
              </a:rPr>
              <a:t>Production Planning</a:t>
            </a:r>
          </a:p>
          <a:p>
            <a:pPr>
              <a:buNone/>
            </a:pPr>
            <a:r>
              <a:rPr lang="en-GB" sz="2800" dirty="0" smtClean="0"/>
              <a:t>The matrix </a:t>
            </a:r>
            <a:r>
              <a:rPr lang="en-GB" sz="2800" b="1" dirty="0" smtClean="0"/>
              <a:t>C </a:t>
            </a:r>
            <a:r>
              <a:rPr lang="en-GB" sz="2800" dirty="0" smtClean="0"/>
              <a:t> contains the cost of the 5 resources in matrix </a:t>
            </a:r>
            <a:r>
              <a:rPr lang="en-GB" sz="2800" b="1" dirty="0" smtClean="0"/>
              <a:t>P. </a:t>
            </a:r>
            <a:r>
              <a:rPr lang="en-GB" sz="2800" dirty="0" smtClean="0"/>
              <a:t> </a:t>
            </a:r>
          </a:p>
          <a:p>
            <a:pPr>
              <a:buNone/>
            </a:pPr>
            <a:endParaRPr lang="en-GB" sz="2800" dirty="0"/>
          </a:p>
          <a:p>
            <a:pPr>
              <a:buNone/>
            </a:pPr>
            <a:endParaRPr lang="en-GB" sz="2800" dirty="0" smtClean="0"/>
          </a:p>
          <a:p>
            <a:pPr>
              <a:buNone/>
            </a:pPr>
            <a:r>
              <a:rPr lang="en-GB" sz="2800" dirty="0" smtClean="0"/>
              <a:t>Management of the company wants to manipulate the data in these matrices to calculate</a:t>
            </a:r>
          </a:p>
          <a:p>
            <a:pPr marL="514350" indent="-514350">
              <a:buAutoNum type="alphaLcParenBoth"/>
            </a:pPr>
            <a:r>
              <a:rPr lang="en-GB" sz="2800" dirty="0" smtClean="0"/>
              <a:t>The total expected demand for each final product</a:t>
            </a:r>
          </a:p>
          <a:p>
            <a:pPr marL="514350" indent="-514350">
              <a:buAutoNum type="alphaLcParenBoth"/>
            </a:pPr>
            <a:r>
              <a:rPr lang="en-GB" sz="2800" dirty="0" smtClean="0"/>
              <a:t>The quantities needed of each of the 4 components</a:t>
            </a:r>
          </a:p>
          <a:p>
            <a:pPr marL="514350" indent="-514350">
              <a:buAutoNum type="alphaLcParenBoth"/>
            </a:pPr>
            <a:r>
              <a:rPr lang="en-GB" sz="2800" dirty="0" smtClean="0"/>
              <a:t>The resource requirements to produce the 4 components</a:t>
            </a:r>
          </a:p>
          <a:p>
            <a:pPr marL="514350" indent="-514350">
              <a:buAutoNum type="alphaLcParenBoth"/>
            </a:pPr>
            <a:r>
              <a:rPr lang="en-GB" sz="2800" dirty="0" smtClean="0"/>
              <a:t>The total cost of producing the quantities of 5 products needed for the month.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a:buNone/>
            </a:pPr>
            <a:endParaRPr lang="en-GB" sz="28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marL="514350" indent="-514350">
              <a:buAutoNum type="alphaLcParenBoth"/>
            </a:pPr>
            <a:r>
              <a:rPr lang="en-GB" sz="2800" dirty="0" smtClean="0"/>
              <a:t>The total expected demand for each final product</a:t>
            </a:r>
          </a:p>
          <a:p>
            <a:pPr marL="514350" indent="-514350">
              <a:buNone/>
            </a:pPr>
            <a:r>
              <a:rPr lang="en-GB" sz="2800" dirty="0" smtClean="0"/>
              <a:t>The expected demand for each final product can be easily obtained by adding the entries in each row respectively. But, to represent the data in the matrix form</a:t>
            </a:r>
          </a:p>
          <a:p>
            <a:pPr marL="514350" indent="-514350">
              <a:buNone/>
            </a:pPr>
            <a:endParaRPr lang="en-GB"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a:buNone/>
            </a:pPr>
            <a:endParaRPr lang="en-GB"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marL="514350" indent="-514350">
              <a:buAutoNum type="alphaLcParenBoth" startAt="2"/>
            </a:pPr>
            <a:r>
              <a:rPr lang="en-GB" sz="2800" dirty="0" smtClean="0"/>
              <a:t>The quantities needed of each of the 4 components</a:t>
            </a:r>
          </a:p>
          <a:p>
            <a:pPr marL="514350" indent="-514350">
              <a:buNone/>
            </a:pPr>
            <a:r>
              <a:rPr lang="en-GB" sz="2800" dirty="0" smtClean="0"/>
              <a:t>Given that there are 4 components used in the production procedure, we need to generate 4 data items which represent the quantities needed for each component. The component requirements matrix can be found by multiplying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a:buNone/>
            </a:pPr>
            <a:endParaRPr lang="en-GB"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a:buNone/>
            </a:pPr>
            <a:r>
              <a:rPr lang="en-GB" sz="2800" dirty="0" smtClean="0"/>
              <a:t>( c )  The resource requirements to produce the 4 components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Production Planning</a:t>
            </a:r>
          </a:p>
          <a:p>
            <a:pPr>
              <a:buNone/>
            </a:pPr>
            <a:r>
              <a:rPr lang="en-GB" sz="2800" dirty="0" smtClean="0"/>
              <a:t>(d)   The total cost of producing the quantities of 5 products needed for the month.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Input-output analysis</a:t>
            </a:r>
          </a:p>
          <a:p>
            <a:pPr>
              <a:buNone/>
            </a:pPr>
            <a:r>
              <a:rPr lang="en-GB" sz="2800" dirty="0" smtClean="0"/>
              <a:t>A </a:t>
            </a:r>
            <a:r>
              <a:rPr lang="en-GB" sz="2800" dirty="0"/>
              <a:t>N</a:t>
            </a:r>
            <a:r>
              <a:rPr lang="en-GB" sz="2800" dirty="0" smtClean="0"/>
              <a:t>obel prize </a:t>
            </a:r>
            <a:r>
              <a:rPr lang="en-GB" sz="2800" dirty="0" err="1" smtClean="0"/>
              <a:t>recipinet</a:t>
            </a:r>
            <a:r>
              <a:rPr lang="en-GB" sz="2800" dirty="0" smtClean="0"/>
              <a:t>, </a:t>
            </a:r>
            <a:r>
              <a:rPr lang="en-GB" sz="2800" dirty="0" err="1" smtClean="0"/>
              <a:t>Wassily</a:t>
            </a:r>
            <a:r>
              <a:rPr lang="en-GB" sz="2800" dirty="0" smtClean="0"/>
              <a:t> Leontief, is most noted for his input-output model for an economy. </a:t>
            </a:r>
          </a:p>
          <a:p>
            <a:pPr>
              <a:buNone/>
            </a:pPr>
            <a:r>
              <a:rPr lang="en-GB" sz="2800" dirty="0" smtClean="0"/>
              <a:t>An </a:t>
            </a:r>
            <a:r>
              <a:rPr lang="en-GB" sz="2800" u="sng" dirty="0" smtClean="0"/>
              <a:t>assumption</a:t>
            </a:r>
            <a:r>
              <a:rPr lang="en-GB" sz="2800" dirty="0" smtClean="0"/>
              <a:t> of the model is that:</a:t>
            </a:r>
          </a:p>
          <a:p>
            <a:pPr>
              <a:buNone/>
            </a:pPr>
            <a:r>
              <a:rPr lang="en-GB" sz="2800" dirty="0" smtClean="0"/>
              <a:t>Whatever is produced will be consumed.</a:t>
            </a:r>
          </a:p>
          <a:p>
            <a:pPr>
              <a:buNone/>
            </a:pPr>
            <a:endParaRPr lang="en-GB" sz="2800" dirty="0"/>
          </a:p>
          <a:p>
            <a:pPr>
              <a:buNone/>
            </a:pPr>
            <a:r>
              <a:rPr lang="en-GB" sz="2800" dirty="0" smtClean="0"/>
              <a:t>Demand for an industry’s output can come from 2 sources:</a:t>
            </a:r>
          </a:p>
          <a:p>
            <a:pPr marL="514350" indent="-514350">
              <a:buAutoNum type="arabicParenR"/>
            </a:pPr>
            <a:r>
              <a:rPr lang="en-GB" sz="2800" dirty="0" smtClean="0"/>
              <a:t>Demand from different industries</a:t>
            </a:r>
          </a:p>
          <a:p>
            <a:pPr marL="514350" indent="-514350">
              <a:buAutoNum type="arabicParenR"/>
            </a:pPr>
            <a:r>
              <a:rPr lang="en-GB" sz="2800" dirty="0" smtClean="0"/>
              <a:t>Demand from sources other than industries.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Input-output analysis</a:t>
            </a:r>
          </a:p>
          <a:p>
            <a:pPr>
              <a:buNone/>
            </a:pPr>
            <a:r>
              <a:rPr lang="en-GB" sz="2800" dirty="0" smtClean="0"/>
              <a:t>As an example, Power companies generate energy which is 1) needed to operate their own plants,</a:t>
            </a:r>
          </a:p>
          <a:p>
            <a:pPr>
              <a:buNone/>
            </a:pPr>
            <a:r>
              <a:rPr lang="en-GB" sz="2800" dirty="0" smtClean="0"/>
              <a:t>2) Needed to supply other industries</a:t>
            </a:r>
          </a:p>
          <a:p>
            <a:pPr>
              <a:buNone/>
            </a:pPr>
            <a:r>
              <a:rPr lang="en-GB" sz="2800" dirty="0" smtClean="0"/>
              <a:t>3) Needed for other consumers like us</a:t>
            </a:r>
          </a:p>
          <a:p>
            <a:pPr marL="514350" indent="-514350">
              <a:buAutoNum type="arabicParenR"/>
            </a:pPr>
            <a:r>
              <a:rPr lang="en-GB" sz="2800" dirty="0" smtClean="0"/>
              <a:t>+ 2) comes under the category of </a:t>
            </a:r>
            <a:r>
              <a:rPr lang="en-GB" sz="2800" b="1" i="1" dirty="0" smtClean="0"/>
              <a:t>inter-industry demand.</a:t>
            </a:r>
          </a:p>
          <a:p>
            <a:pPr marL="514350" indent="-514350">
              <a:buNone/>
            </a:pPr>
            <a:r>
              <a:rPr lang="en-GB" sz="2800" dirty="0" smtClean="0"/>
              <a:t>3) Comes in </a:t>
            </a:r>
            <a:r>
              <a:rPr lang="en-GB" sz="2800" b="1" i="1" dirty="0" smtClean="0"/>
              <a:t>non industry-demand.</a:t>
            </a:r>
            <a:endParaRPr lang="en-GB" sz="2800" dirty="0" smtClean="0"/>
          </a:p>
          <a:p>
            <a:pPr marL="514350" indent="-514350">
              <a:buNone/>
            </a:pPr>
            <a:r>
              <a:rPr lang="en-GB" sz="2800" dirty="0" smtClean="0"/>
              <a:t>The </a:t>
            </a:r>
            <a:r>
              <a:rPr lang="en-GB" sz="2800" u="sng" dirty="0" smtClean="0"/>
              <a:t>objective</a:t>
            </a:r>
            <a:r>
              <a:rPr lang="en-GB" sz="2800" dirty="0" smtClean="0"/>
              <a:t> of the input-output analysis is to determine how much an industry should produce to satisfy both types of demands.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Input-output analysis</a:t>
            </a:r>
          </a:p>
          <a:p>
            <a:pPr>
              <a:buNone/>
            </a:pPr>
            <a:r>
              <a:rPr lang="en-GB" sz="2800" dirty="0" smtClean="0"/>
              <a:t>In other words, how much an industry should produce in order to maintain a balance between supply and demand?</a:t>
            </a:r>
          </a:p>
          <a:p>
            <a:pPr>
              <a:buNone/>
            </a:pPr>
            <a:r>
              <a:rPr lang="en-GB" sz="2800" dirty="0" smtClean="0"/>
              <a:t>The inter-industry demand is usually summarized in a </a:t>
            </a:r>
            <a:r>
              <a:rPr lang="en-GB" sz="2800" b="1" dirty="0" smtClean="0"/>
              <a:t>input-output matrix</a:t>
            </a:r>
            <a:r>
              <a:rPr lang="en-GB" sz="2800" dirty="0" smtClean="0"/>
              <a:t>. For example</a:t>
            </a:r>
          </a:p>
          <a:p>
            <a:pPr>
              <a:buNone/>
            </a:pPr>
            <a:endParaRPr lang="en-GB" sz="2800" dirty="0"/>
          </a:p>
          <a:p>
            <a:pPr>
              <a:buNone/>
            </a:pPr>
            <a:endParaRPr lang="en-GB" sz="2800" dirty="0" smtClean="0"/>
          </a:p>
          <a:p>
            <a:pPr>
              <a:buNone/>
            </a:pPr>
            <a:endParaRPr lang="en-GB" sz="2800" dirty="0"/>
          </a:p>
          <a:p>
            <a:pPr>
              <a:buNone/>
            </a:pPr>
            <a:r>
              <a:rPr lang="en-GB" sz="2800" dirty="0" smtClean="0"/>
              <a:t>      represents the amount of industry </a:t>
            </a:r>
            <a:r>
              <a:rPr lang="en-GB" sz="2800" i="1" dirty="0" smtClean="0"/>
              <a:t>I’s</a:t>
            </a:r>
            <a:r>
              <a:rPr lang="en-GB" sz="2800" dirty="0" smtClean="0"/>
              <a:t> output required in producing 1 dollar of output in industry </a:t>
            </a:r>
            <a:r>
              <a:rPr lang="en-GB" sz="2800" i="1" dirty="0" smtClean="0"/>
              <a:t>j.</a:t>
            </a:r>
            <a:endParaRPr lang="en-GB" sz="28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Input-output analysis</a:t>
            </a:r>
          </a:p>
          <a:p>
            <a:pPr>
              <a:buNone/>
            </a:pPr>
            <a:r>
              <a:rPr lang="en-GB" sz="2800" dirty="0" smtClean="0"/>
              <a:t>Industry output = inter industry demand + non industry demand</a:t>
            </a:r>
          </a:p>
          <a:p>
            <a:pPr>
              <a:buNone/>
            </a:pPr>
            <a:r>
              <a:rPr lang="en-GB" sz="2800" dirty="0" smtClean="0"/>
              <a:t>If       equals the output from industry </a:t>
            </a:r>
            <a:r>
              <a:rPr lang="en-GB" sz="2800" i="1" dirty="0" smtClean="0"/>
              <a:t>j</a:t>
            </a:r>
            <a:r>
              <a:rPr lang="en-GB" sz="2800" dirty="0" smtClean="0"/>
              <a:t> in dollars and let    </a:t>
            </a:r>
          </a:p>
          <a:p>
            <a:pPr>
              <a:buNone/>
            </a:pPr>
            <a:r>
              <a:rPr lang="en-GB" sz="2800" dirty="0"/>
              <a:t> </a:t>
            </a:r>
            <a:r>
              <a:rPr lang="en-GB" sz="2800" dirty="0" smtClean="0"/>
              <a:t>     equals the non industry demand in dollars for the output of industry </a:t>
            </a:r>
            <a:r>
              <a:rPr lang="en-GB" sz="2800" i="1" dirty="0" smtClean="0"/>
              <a:t>j</a:t>
            </a:r>
            <a:r>
              <a:rPr lang="en-GB" sz="2800" dirty="0" smtClean="0"/>
              <a:t>. this gives us a set of simultaneous equations which when solved determine the level of outputs        at which the total supply and demand would be in equilibrium.</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dirty="0" smtClean="0">
                <a:solidFill>
                  <a:schemeClr val="tx2"/>
                </a:solidFill>
              </a:rPr>
              <a:t>Input-output analysis</a:t>
            </a:r>
          </a:p>
          <a:p>
            <a:pPr>
              <a:buNone/>
            </a:pPr>
            <a:endParaRPr lang="en-GB" sz="280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u="sng" smtClean="0">
                <a:solidFill>
                  <a:schemeClr val="tx2"/>
                </a:solidFill>
              </a:rPr>
              <a:t>Input-output analysis</a:t>
            </a:r>
          </a:p>
          <a:p>
            <a:pPr>
              <a:buNone/>
            </a:pPr>
            <a:endParaRPr lang="en-GB"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fontScale="92500" lnSpcReduction="10000"/>
          </a:bodyPr>
          <a:lstStyle/>
          <a:p>
            <a:pPr>
              <a:buNone/>
            </a:pPr>
            <a:r>
              <a:rPr lang="en-GB" u="sng" dirty="0" smtClean="0">
                <a:solidFill>
                  <a:schemeClr val="tx2"/>
                </a:solidFill>
              </a:rPr>
              <a:t>Input-output analysis</a:t>
            </a:r>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400" dirty="0" smtClean="0"/>
          </a:p>
          <a:p>
            <a:pPr>
              <a:buNone/>
            </a:pPr>
            <a:endParaRPr lang="en-GB" sz="2400" smtClean="0"/>
          </a:p>
          <a:p>
            <a:pPr>
              <a:buNone/>
            </a:pPr>
            <a:r>
              <a:rPr lang="en-GB" sz="2400" smtClean="0"/>
              <a:t>Section 9.6</a:t>
            </a:r>
          </a:p>
          <a:p>
            <a:pPr>
              <a:buNone/>
            </a:pPr>
            <a:endParaRPr lang="en-GB" sz="2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TotalTime>
  <Words>894</Words>
  <Application>Microsoft Office PowerPoint</Application>
  <PresentationFormat>On-screen Show (4:3)</PresentationFormat>
  <Paragraphs>120</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MTH108 Business Math I</vt:lpstr>
      <vt:lpstr>Chapter 9</vt:lpstr>
      <vt:lpstr>Review </vt:lpstr>
      <vt:lpstr>Review </vt:lpstr>
      <vt:lpstr>Today’s Topics</vt:lpstr>
      <vt:lpstr>The cofactor method</vt:lpstr>
      <vt:lpstr>Slide 7</vt:lpstr>
      <vt:lpstr>Slide 8</vt:lpstr>
      <vt:lpstr>Slide 9</vt:lpstr>
      <vt:lpstr>Slide 10</vt:lpstr>
      <vt:lpstr>Some Applications</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41</cp:revision>
  <dcterms:created xsi:type="dcterms:W3CDTF">2012-06-13T05:30:59Z</dcterms:created>
  <dcterms:modified xsi:type="dcterms:W3CDTF">2012-06-13T11:02:07Z</dcterms:modified>
</cp:coreProperties>
</file>