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5" r:id="rId20"/>
    <p:sldId id="276" r:id="rId21"/>
    <p:sldId id="278" r:id="rId22"/>
    <p:sldId id="279" r:id="rId23"/>
    <p:sldId id="277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8CBC-4C93-4BA7-A646-DCD13B89FD24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D007-958C-460C-B010-388C07F98CF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8CBC-4C93-4BA7-A646-DCD13B89FD24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D007-958C-460C-B010-388C07F98CF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8CBC-4C93-4BA7-A646-DCD13B89FD24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D007-958C-460C-B010-388C07F98CF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8CBC-4C93-4BA7-A646-DCD13B89FD24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D007-958C-460C-B010-388C07F98CF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8CBC-4C93-4BA7-A646-DCD13B89FD24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D007-958C-460C-B010-388C07F98CF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8CBC-4C93-4BA7-A646-DCD13B89FD24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D007-958C-460C-B010-388C07F98CF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8CBC-4C93-4BA7-A646-DCD13B89FD24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D007-958C-460C-B010-388C07F98CF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8CBC-4C93-4BA7-A646-DCD13B89FD24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D007-958C-460C-B010-388C07F98CF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8CBC-4C93-4BA7-A646-DCD13B89FD24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D007-958C-460C-B010-388C07F98CF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8CBC-4C93-4BA7-A646-DCD13B89FD24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D007-958C-460C-B010-388C07F98CF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8CBC-4C93-4BA7-A646-DCD13B89FD24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D007-958C-460C-B010-388C07F98CF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18CBC-4C93-4BA7-A646-DCD13B89FD24}" type="datetimeFigureOut">
              <a:rPr lang="en-US" smtClean="0"/>
              <a:pPr/>
              <a:t>6/12/2012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CD007-958C-460C-B010-388C07F98CF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</a:t>
            </a:r>
            <a:r>
              <a:rPr lang="en-GB" b="1" dirty="0"/>
              <a:t>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22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9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Matrix Algebra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Matrix; Basic facts</a:t>
            </a:r>
          </a:p>
          <a:p>
            <a:r>
              <a:rPr lang="en-GB" dirty="0" smtClean="0"/>
              <a:t>Types of matrices</a:t>
            </a:r>
          </a:p>
          <a:p>
            <a:r>
              <a:rPr lang="en-GB" dirty="0" smtClean="0"/>
              <a:t>Transpose </a:t>
            </a:r>
          </a:p>
          <a:p>
            <a:r>
              <a:rPr lang="en-GB" dirty="0" smtClean="0"/>
              <a:t>Matrix operations</a:t>
            </a:r>
            <a:r>
              <a:rPr lang="en-GB" dirty="0"/>
              <a:t>:</a:t>
            </a:r>
            <a:r>
              <a:rPr lang="en-GB" dirty="0" smtClean="0"/>
              <a:t> addition; scalar multiplication; multiplication</a:t>
            </a:r>
          </a:p>
          <a:p>
            <a:r>
              <a:rPr lang="en-GB" dirty="0" smtClean="0"/>
              <a:t>Properties of matrix operations</a:t>
            </a:r>
          </a:p>
          <a:p>
            <a:r>
              <a:rPr lang="en-GB" dirty="0" smtClean="0"/>
              <a:t>Representation of system of equations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Determinants</a:t>
            </a:r>
          </a:p>
          <a:p>
            <a:r>
              <a:rPr lang="en-GB" dirty="0" smtClean="0"/>
              <a:t>Properties </a:t>
            </a:r>
          </a:p>
          <a:p>
            <a:r>
              <a:rPr lang="en-GB" dirty="0" smtClean="0"/>
              <a:t>Cramer’s rule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inverse of a matrix</a:t>
            </a:r>
          </a:p>
          <a:p>
            <a:r>
              <a:rPr lang="en-GB" dirty="0" smtClean="0"/>
              <a:t>Inverse by using the Gaussian transformation</a:t>
            </a:r>
          </a:p>
          <a:p>
            <a:r>
              <a:rPr lang="en-GB" dirty="0" smtClean="0"/>
              <a:t>Systems of linear equations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Inverse of a matrix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Given a square matrix </a:t>
            </a:r>
            <a:r>
              <a:rPr lang="en-GB" sz="2800" b="1" dirty="0" smtClean="0"/>
              <a:t>A</a:t>
            </a:r>
            <a:r>
              <a:rPr lang="en-GB" sz="2800" dirty="0" smtClean="0"/>
              <a:t>, its </a:t>
            </a:r>
            <a:r>
              <a:rPr lang="en-GB" sz="2800" i="1" dirty="0" smtClean="0"/>
              <a:t>multiplicative inverse matrix</a:t>
            </a:r>
            <a:r>
              <a:rPr lang="en-GB" sz="2800" dirty="0" smtClean="0"/>
              <a:t> or simply called as </a:t>
            </a:r>
            <a:r>
              <a:rPr lang="en-GB" sz="2800" b="1" i="1" dirty="0" smtClean="0"/>
              <a:t>inverse</a:t>
            </a:r>
            <a:r>
              <a:rPr lang="en-GB" sz="2800" dirty="0" smtClean="0"/>
              <a:t> is the matrix </a:t>
            </a:r>
            <a:r>
              <a:rPr lang="en-GB" sz="2800" b="1" dirty="0" smtClean="0"/>
              <a:t>B</a:t>
            </a:r>
            <a:r>
              <a:rPr lang="en-GB" sz="2800" dirty="0" smtClean="0"/>
              <a:t> such that </a:t>
            </a:r>
            <a:r>
              <a:rPr lang="en-GB" sz="2800" b="1" dirty="0" smtClean="0"/>
              <a:t>AB = BA = I</a:t>
            </a:r>
            <a:r>
              <a:rPr lang="en-GB" sz="2800" dirty="0" smtClean="0"/>
              <a:t>. </a:t>
            </a:r>
          </a:p>
          <a:p>
            <a:pPr>
              <a:buNone/>
            </a:pPr>
            <a:r>
              <a:rPr lang="en-GB" sz="2800" dirty="0" smtClean="0"/>
              <a:t>The inverse of </a:t>
            </a:r>
            <a:r>
              <a:rPr lang="en-GB" sz="2800" b="1" dirty="0" smtClean="0"/>
              <a:t>A</a:t>
            </a:r>
            <a:r>
              <a:rPr lang="en-GB" sz="2800" dirty="0" smtClean="0"/>
              <a:t> is denoted by </a:t>
            </a:r>
          </a:p>
          <a:p>
            <a:pPr>
              <a:buNone/>
            </a:pPr>
            <a:r>
              <a:rPr lang="en-GB" sz="2800" dirty="0" smtClean="0"/>
              <a:t>It is similar to the </a:t>
            </a:r>
            <a:r>
              <a:rPr lang="en-GB" sz="2800" i="1" dirty="0" smtClean="0"/>
              <a:t>reciprocal</a:t>
            </a:r>
            <a:r>
              <a:rPr lang="en-GB" sz="2800" dirty="0" smtClean="0"/>
              <a:t> of a real number, i.e. a real number multiplied by its reciprocal gives 1 and a matrix multiplied by its inverse yields the identity matrix.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Existence of an inverse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For a matrix </a:t>
            </a:r>
            <a:r>
              <a:rPr lang="en-GB" sz="2800" b="1" dirty="0" smtClean="0"/>
              <a:t>A</a:t>
            </a:r>
            <a:r>
              <a:rPr lang="en-GB" sz="2800" dirty="0" smtClean="0"/>
              <a:t> to have an inverse, it must be square.</a:t>
            </a:r>
          </a:p>
          <a:p>
            <a:r>
              <a:rPr lang="en-GB" sz="2800" dirty="0" smtClean="0"/>
              <a:t>The inverse of </a:t>
            </a:r>
            <a:r>
              <a:rPr lang="en-GB" sz="2800" b="1" dirty="0" smtClean="0"/>
              <a:t>A</a:t>
            </a:r>
            <a:r>
              <a:rPr lang="en-GB" sz="2800" dirty="0" smtClean="0"/>
              <a:t> will also be a square matrix having same order as of </a:t>
            </a:r>
            <a:r>
              <a:rPr lang="en-GB" sz="2800" b="1" dirty="0" smtClean="0"/>
              <a:t>A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Not every square matrix has an inverse. The inverse of a square matrix exists provided; </a:t>
            </a:r>
            <a:r>
              <a:rPr lang="en-GB" sz="2800" i="1" dirty="0" smtClean="0"/>
              <a:t>all rows and columns are linearly independent, </a:t>
            </a:r>
            <a:r>
              <a:rPr lang="en-GB" sz="2800" dirty="0" smtClean="0"/>
              <a:t>i.e. no row or column is a linear combination of the remaining rows or columns.</a:t>
            </a:r>
          </a:p>
          <a:p>
            <a:r>
              <a:rPr lang="en-GB" sz="2800" dirty="0" smtClean="0"/>
              <a:t>If a matrix has an inverse, it is called </a:t>
            </a:r>
            <a:r>
              <a:rPr lang="en-GB" sz="2800" b="1" i="1" dirty="0" err="1" smtClean="0"/>
              <a:t>nonsingular</a:t>
            </a:r>
            <a:r>
              <a:rPr lang="en-GB" sz="2800" dirty="0"/>
              <a:t> </a:t>
            </a:r>
            <a:r>
              <a:rPr lang="en-GB" sz="2800" dirty="0" smtClean="0"/>
              <a:t>and </a:t>
            </a:r>
            <a:r>
              <a:rPr lang="en-GB" sz="2800" b="1" i="1" dirty="0" smtClean="0"/>
              <a:t>singular</a:t>
            </a:r>
            <a:r>
              <a:rPr lang="en-GB" sz="2800" dirty="0" smtClean="0"/>
              <a:t> otherwise.</a:t>
            </a:r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Consider a (2×2) matrix </a:t>
            </a:r>
            <a:r>
              <a:rPr lang="en-GB" sz="2800" b="1" dirty="0" smtClean="0"/>
              <a:t>A</a:t>
            </a:r>
            <a:r>
              <a:rPr lang="en-GB" sz="2800" dirty="0" smtClean="0"/>
              <a:t>. If </a:t>
            </a:r>
            <a:r>
              <a:rPr lang="en-GB" sz="2800" b="1" dirty="0" smtClean="0"/>
              <a:t>B</a:t>
            </a:r>
            <a:r>
              <a:rPr lang="en-GB" sz="2800" dirty="0" smtClean="0"/>
              <a:t> is the inverse of </a:t>
            </a:r>
            <a:r>
              <a:rPr lang="en-GB" sz="2800" b="1" dirty="0" smtClean="0"/>
              <a:t>A, </a:t>
            </a:r>
            <a:r>
              <a:rPr lang="en-GB" sz="2800" dirty="0" smtClean="0"/>
              <a:t>then</a:t>
            </a:r>
          </a:p>
          <a:p>
            <a:pPr>
              <a:buNone/>
            </a:pPr>
            <a:r>
              <a:rPr lang="en-GB" sz="2800" b="1" dirty="0" smtClean="0"/>
              <a:t>AB = BA = I</a:t>
            </a:r>
            <a:r>
              <a:rPr lang="en-GB" sz="2800" dirty="0" smtClean="0"/>
              <a:t>. 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Determining the inverse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There are several methods for determining the inverse of a matrix.</a:t>
            </a:r>
          </a:p>
          <a:p>
            <a:r>
              <a:rPr lang="en-GB" sz="2800" dirty="0" smtClean="0"/>
              <a:t>Gaussian transformation</a:t>
            </a:r>
          </a:p>
          <a:p>
            <a:r>
              <a:rPr lang="en-GB" sz="2800" dirty="0" smtClean="0"/>
              <a:t>Method of cofactors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Inverse: Gaussian transformation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Suppose we are given a matrix </a:t>
            </a:r>
            <a:r>
              <a:rPr lang="en-GB" sz="2800" b="1" dirty="0" smtClean="0"/>
              <a:t>A</a:t>
            </a:r>
            <a:r>
              <a:rPr lang="en-GB" sz="2800" dirty="0" smtClean="0"/>
              <a:t>                . We have to find the matrix </a:t>
            </a:r>
            <a:r>
              <a:rPr lang="en-GB" sz="2800" b="1" dirty="0" smtClean="0"/>
              <a:t>B</a:t>
            </a:r>
            <a:r>
              <a:rPr lang="en-GB" sz="2800" dirty="0" smtClean="0"/>
              <a:t>                                           such that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Solving the matrix equation, we obtain: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Which gives us 4 equations in 4 unknowns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Gaussian reduction procedure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To determine the inverse of an (m × m) matrix </a:t>
            </a:r>
            <a:r>
              <a:rPr lang="en-GB" b="1" dirty="0" smtClean="0"/>
              <a:t>A</a:t>
            </a:r>
            <a:r>
              <a:rPr lang="en-GB" dirty="0" smtClean="0"/>
              <a:t>:</a:t>
            </a:r>
          </a:p>
          <a:p>
            <a:r>
              <a:rPr lang="en-GB" dirty="0" smtClean="0"/>
              <a:t>Augment the matrix </a:t>
            </a:r>
            <a:r>
              <a:rPr lang="en-GB" b="1" dirty="0" smtClean="0"/>
              <a:t>A</a:t>
            </a:r>
            <a:r>
              <a:rPr lang="en-GB" dirty="0" smtClean="0"/>
              <a:t> with an (m × m) identity matrix, i.e. (</a:t>
            </a:r>
            <a:r>
              <a:rPr lang="en-GB" b="1" dirty="0" smtClean="0"/>
              <a:t>A </a:t>
            </a:r>
            <a:r>
              <a:rPr lang="en-GB" dirty="0" smtClean="0"/>
              <a:t>| </a:t>
            </a:r>
            <a:r>
              <a:rPr lang="en-GB" b="1" dirty="0" smtClean="0"/>
              <a:t>I</a:t>
            </a:r>
            <a:r>
              <a:rPr lang="en-GB" dirty="0" smtClean="0"/>
              <a:t>).</a:t>
            </a:r>
          </a:p>
          <a:p>
            <a:r>
              <a:rPr lang="en-GB" dirty="0" smtClean="0"/>
              <a:t>Perform row operations on the entire augmented form to transform the matrix </a:t>
            </a:r>
            <a:r>
              <a:rPr lang="en-GB" b="1" dirty="0" smtClean="0"/>
              <a:t>A</a:t>
            </a:r>
            <a:r>
              <a:rPr lang="en-GB" dirty="0" smtClean="0"/>
              <a:t> into an (m × m) identity matrix, i.e.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Equivalent row operations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There are three row operations which result in an equivalent matrix.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Interchanging two rows of a matrix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Multiplying a row of a matrix by a </a:t>
            </a:r>
          </a:p>
          <a:p>
            <a:pPr>
              <a:buNone/>
            </a:pPr>
            <a:r>
              <a:rPr lang="en-GB" sz="2800" dirty="0"/>
              <a:t>n</a:t>
            </a:r>
            <a:r>
              <a:rPr lang="en-GB" sz="2800" dirty="0" smtClean="0"/>
              <a:t>on-zero scalar</a:t>
            </a:r>
          </a:p>
          <a:p>
            <a:pPr>
              <a:buNone/>
            </a:pPr>
            <a:r>
              <a:rPr lang="en-GB" sz="2800" dirty="0" smtClean="0"/>
              <a:t>3)  Adding a multiple of one row of a matrix </a:t>
            </a:r>
          </a:p>
          <a:p>
            <a:pPr>
              <a:buNone/>
            </a:pPr>
            <a:r>
              <a:rPr lang="en-GB" sz="2800" dirty="0"/>
              <a:t>t</a:t>
            </a:r>
            <a:r>
              <a:rPr lang="en-GB" sz="2800" dirty="0" smtClean="0"/>
              <a:t>o a different row of a matrix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Inverse and system of equations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Given a system of equations converted into the matrix equation as </a:t>
            </a:r>
            <a:r>
              <a:rPr lang="en-GB" sz="2800" b="1" dirty="0" smtClean="0"/>
              <a:t>AX = B. </a:t>
            </a:r>
            <a:r>
              <a:rPr lang="en-GB" sz="2800" dirty="0" smtClean="0"/>
              <a:t>To find the unknowns </a:t>
            </a:r>
            <a:r>
              <a:rPr lang="en-GB" sz="2800" b="1" dirty="0" smtClean="0"/>
              <a:t>X, </a:t>
            </a:r>
            <a:r>
              <a:rPr lang="en-GB" sz="2800" dirty="0" smtClean="0"/>
              <a:t>we take the inverse of the matrix </a:t>
            </a:r>
            <a:r>
              <a:rPr lang="en-GB" sz="2800" b="1" dirty="0" smtClean="0"/>
              <a:t>A</a:t>
            </a:r>
            <a:r>
              <a:rPr lang="en-GB" sz="2800" dirty="0" smtClean="0"/>
              <a:t> , i.e.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The solution vector for the system of equations can be found by multiplying the inverse of the matrix of coefficients with the matrix of constants.</a:t>
            </a:r>
          </a:p>
          <a:p>
            <a:pPr>
              <a:buNone/>
            </a:pPr>
            <a:r>
              <a:rPr lang="en-GB" sz="2800" dirty="0" smtClean="0"/>
              <a:t>If        does not exist, then there is either no solution or infinitely many solutions.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Given the system of equations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Consider the system of equations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Consider the system of equations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Consider the system of equations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 solution to a system of equation having the form </a:t>
            </a:r>
            <a:r>
              <a:rPr lang="en-GB" sz="2800" b="1" dirty="0" smtClean="0"/>
              <a:t>AX = B</a:t>
            </a:r>
            <a:r>
              <a:rPr lang="en-GB" sz="2800" dirty="0" smtClean="0"/>
              <a:t> can be found by the matrix multiplication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What was the original system of equations? What is the solution set?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549</Words>
  <Application>Microsoft Office PowerPoint</Application>
  <PresentationFormat>On-screen Show (4:3)</PresentationFormat>
  <Paragraphs>67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MTH108 Business Math I</vt:lpstr>
      <vt:lpstr>Chapter 9</vt:lpstr>
      <vt:lpstr>Review </vt:lpstr>
      <vt:lpstr>Review </vt:lpstr>
      <vt:lpstr>Today’s Topic</vt:lpstr>
      <vt:lpstr>Inverse of a matrix </vt:lpstr>
      <vt:lpstr>Existence of an inverse</vt:lpstr>
      <vt:lpstr>Slide 8</vt:lpstr>
      <vt:lpstr>Determining the inverse</vt:lpstr>
      <vt:lpstr>Inverse: Gaussian transformation</vt:lpstr>
      <vt:lpstr>Slide 11</vt:lpstr>
      <vt:lpstr>Gaussian reduction procedure</vt:lpstr>
      <vt:lpstr>Equivalent row operations</vt:lpstr>
      <vt:lpstr>Examples </vt:lpstr>
      <vt:lpstr>Slide 15</vt:lpstr>
      <vt:lpstr>Slide 16</vt:lpstr>
      <vt:lpstr>Inverse and system of equations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30</cp:revision>
  <dcterms:created xsi:type="dcterms:W3CDTF">2012-06-11T22:53:06Z</dcterms:created>
  <dcterms:modified xsi:type="dcterms:W3CDTF">2012-06-12T07:40:22Z</dcterms:modified>
</cp:coreProperties>
</file>