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3" r:id="rId6"/>
    <p:sldId id="261" r:id="rId7"/>
    <p:sldId id="264" r:id="rId8"/>
    <p:sldId id="266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6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67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7526C-6298-4662-B204-071C1CF1B42F}" type="datetimeFigureOut">
              <a:rPr lang="en-US" smtClean="0"/>
              <a:pPr/>
              <a:t>6/11/2012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EC3E4-0F1F-4E76-9E4D-2A16F30CD15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7526C-6298-4662-B204-071C1CF1B42F}" type="datetimeFigureOut">
              <a:rPr lang="en-US" smtClean="0"/>
              <a:pPr/>
              <a:t>6/11/2012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EC3E4-0F1F-4E76-9E4D-2A16F30CD15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7526C-6298-4662-B204-071C1CF1B42F}" type="datetimeFigureOut">
              <a:rPr lang="en-US" smtClean="0"/>
              <a:pPr/>
              <a:t>6/11/2012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EC3E4-0F1F-4E76-9E4D-2A16F30CD15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7526C-6298-4662-B204-071C1CF1B42F}" type="datetimeFigureOut">
              <a:rPr lang="en-US" smtClean="0"/>
              <a:pPr/>
              <a:t>6/11/2012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EC3E4-0F1F-4E76-9E4D-2A16F30CD15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7526C-6298-4662-B204-071C1CF1B42F}" type="datetimeFigureOut">
              <a:rPr lang="en-US" smtClean="0"/>
              <a:pPr/>
              <a:t>6/11/2012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EC3E4-0F1F-4E76-9E4D-2A16F30CD15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7526C-6298-4662-B204-071C1CF1B42F}" type="datetimeFigureOut">
              <a:rPr lang="en-US" smtClean="0"/>
              <a:pPr/>
              <a:t>6/11/2012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EC3E4-0F1F-4E76-9E4D-2A16F30CD15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7526C-6298-4662-B204-071C1CF1B42F}" type="datetimeFigureOut">
              <a:rPr lang="en-US" smtClean="0"/>
              <a:pPr/>
              <a:t>6/11/2012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EC3E4-0F1F-4E76-9E4D-2A16F30CD15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7526C-6298-4662-B204-071C1CF1B42F}" type="datetimeFigureOut">
              <a:rPr lang="en-US" smtClean="0"/>
              <a:pPr/>
              <a:t>6/11/2012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EC3E4-0F1F-4E76-9E4D-2A16F30CD15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7526C-6298-4662-B204-071C1CF1B42F}" type="datetimeFigureOut">
              <a:rPr lang="en-US" smtClean="0"/>
              <a:pPr/>
              <a:t>6/11/2012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EC3E4-0F1F-4E76-9E4D-2A16F30CD15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7526C-6298-4662-B204-071C1CF1B42F}" type="datetimeFigureOut">
              <a:rPr lang="en-US" smtClean="0"/>
              <a:pPr/>
              <a:t>6/11/2012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EC3E4-0F1F-4E76-9E4D-2A16F30CD15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7526C-6298-4662-B204-071C1CF1B42F}" type="datetimeFigureOut">
              <a:rPr lang="en-US" smtClean="0"/>
              <a:pPr/>
              <a:t>6/11/2012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EC3E4-0F1F-4E76-9E4D-2A16F30CD15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97526C-6298-4662-B204-071C1CF1B42F}" type="datetimeFigureOut">
              <a:rPr lang="en-US" smtClean="0"/>
              <a:pPr/>
              <a:t>6/11/2012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8EC3E4-0F1F-4E76-9E4D-2A16F30CD15C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/>
              <a:t>MTH108 Business Math I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400" b="1" dirty="0" smtClean="0">
                <a:solidFill>
                  <a:schemeClr val="tx2"/>
                </a:solidFill>
              </a:rPr>
              <a:t>Lecture 20</a:t>
            </a:r>
            <a:endParaRPr lang="en-GB" sz="44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/>
              <a:t>Chapter 9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400" b="1" dirty="0" smtClean="0">
                <a:solidFill>
                  <a:schemeClr val="tx2"/>
                </a:solidFill>
              </a:rPr>
              <a:t>Matrix Algebra</a:t>
            </a:r>
            <a:endParaRPr lang="en-GB" sz="44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Objectives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Provide an understanding of the nature of the matrix and matrix representation of data</a:t>
            </a:r>
          </a:p>
          <a:p>
            <a:r>
              <a:rPr lang="en-GB" dirty="0" smtClean="0"/>
              <a:t>Provide an understanding of the algebra of matrices</a:t>
            </a:r>
          </a:p>
          <a:p>
            <a:r>
              <a:rPr lang="en-GB" dirty="0" smtClean="0"/>
              <a:t>Provide applications of matrices and matrix algebra</a:t>
            </a:r>
            <a:endParaRPr lang="en-GB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Main Topics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Introduction to matrices</a:t>
            </a:r>
          </a:p>
          <a:p>
            <a:r>
              <a:rPr lang="en-GB" dirty="0" smtClean="0"/>
              <a:t>Special types of matrices</a:t>
            </a:r>
          </a:p>
          <a:p>
            <a:r>
              <a:rPr lang="en-GB" dirty="0" smtClean="0"/>
              <a:t>Matrix operations</a:t>
            </a:r>
          </a:p>
          <a:p>
            <a:r>
              <a:rPr lang="en-GB" dirty="0" smtClean="0"/>
              <a:t>The determinant</a:t>
            </a:r>
          </a:p>
          <a:p>
            <a:r>
              <a:rPr lang="en-GB" dirty="0" smtClean="0"/>
              <a:t>The inverse of a matrix</a:t>
            </a:r>
          </a:p>
          <a:p>
            <a:r>
              <a:rPr lang="en-GB" dirty="0" smtClean="0"/>
              <a:t>Some applications</a:t>
            </a:r>
            <a:endParaRPr lang="en-GB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Review 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Matrix: need; definition</a:t>
            </a:r>
          </a:p>
          <a:p>
            <a:r>
              <a:rPr lang="en-GB" sz="2800" dirty="0" smtClean="0"/>
              <a:t>Basic facts: notation; elements; dimension; examples</a:t>
            </a:r>
          </a:p>
          <a:p>
            <a:r>
              <a:rPr lang="en-GB" sz="2800" dirty="0" smtClean="0"/>
              <a:t>Types of matrices: row vector; column vector; square matrix; identity matrix; diagonal matrix; zero matrix</a:t>
            </a:r>
          </a:p>
          <a:p>
            <a:r>
              <a:rPr lang="en-GB" sz="2800" dirty="0" smtClean="0"/>
              <a:t>Transpose of a matrix</a:t>
            </a:r>
          </a:p>
          <a:p>
            <a:r>
              <a:rPr lang="en-GB" sz="2800" dirty="0" smtClean="0"/>
              <a:t>Matrix operations: addition; subtraction; scalar multiplication</a:t>
            </a:r>
          </a:p>
          <a:p>
            <a:r>
              <a:rPr lang="en-GB" sz="2800" dirty="0" smtClean="0"/>
              <a:t>Properties of matrix operations</a:t>
            </a:r>
            <a:endParaRPr lang="en-GB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Today’s Topics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Matrix operations; matrix multiplication</a:t>
            </a:r>
          </a:p>
          <a:p>
            <a:r>
              <a:rPr lang="en-GB" dirty="0" smtClean="0"/>
              <a:t>Representation of system of equations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Matrix multiplication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Assume that a matrix </a:t>
            </a:r>
            <a:r>
              <a:rPr lang="en-GB" sz="2800" b="1" dirty="0" smtClean="0"/>
              <a:t>A</a:t>
            </a:r>
            <a:r>
              <a:rPr lang="en-GB" sz="2800" dirty="0" smtClean="0"/>
              <a:t> having dimension                         is to be multiplied with matrix having dimension               </a:t>
            </a:r>
          </a:p>
          <a:p>
            <a:pPr>
              <a:buNone/>
            </a:pPr>
            <a:r>
              <a:rPr lang="en-GB" sz="2800" dirty="0" smtClean="0"/>
              <a:t> </a:t>
            </a:r>
            <a:r>
              <a:rPr lang="en-GB" sz="2800" dirty="0" smtClean="0"/>
              <a:t>             . The product </a:t>
            </a:r>
            <a:r>
              <a:rPr lang="en-GB" sz="2800" b="1" dirty="0" smtClean="0"/>
              <a:t>C = AB</a:t>
            </a:r>
            <a:r>
              <a:rPr lang="en-GB" sz="2800" dirty="0" smtClean="0"/>
              <a:t> is to be defined a matrix of order                       whose entry           in </a:t>
            </a:r>
            <a:r>
              <a:rPr lang="en-GB" sz="2800" i="1" dirty="0" err="1" smtClean="0"/>
              <a:t>ith</a:t>
            </a:r>
            <a:r>
              <a:rPr lang="en-GB" sz="2800" dirty="0" smtClean="0"/>
              <a:t> row and </a:t>
            </a:r>
            <a:r>
              <a:rPr lang="en-GB" sz="2800" i="1" dirty="0" err="1" smtClean="0"/>
              <a:t>jth</a:t>
            </a:r>
            <a:r>
              <a:rPr lang="en-GB" sz="2800" dirty="0" smtClean="0"/>
              <a:t> column is obtained as:</a:t>
            </a:r>
          </a:p>
          <a:p>
            <a:pPr>
              <a:buNone/>
            </a:pPr>
            <a:r>
              <a:rPr lang="en-GB" sz="2800" dirty="0" smtClean="0"/>
              <a:t>Sum the products formed by multiplying in order each entry in row I of </a:t>
            </a:r>
            <a:r>
              <a:rPr lang="en-GB" sz="2800" b="1" dirty="0" smtClean="0"/>
              <a:t>A</a:t>
            </a:r>
            <a:r>
              <a:rPr lang="en-GB" sz="2800" dirty="0" smtClean="0"/>
              <a:t> by the corresponding entry in column j of </a:t>
            </a:r>
            <a:r>
              <a:rPr lang="en-GB" sz="2800" b="1" dirty="0" smtClean="0"/>
              <a:t>B</a:t>
            </a:r>
            <a:r>
              <a:rPr lang="en-GB" sz="2800" dirty="0" smtClean="0"/>
              <a:t>.</a:t>
            </a:r>
            <a:endParaRPr lang="en-GB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Properties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en-GB" sz="2800" dirty="0" smtClean="0"/>
              <a:t>The matrix product </a:t>
            </a:r>
            <a:r>
              <a:rPr lang="en-GB" sz="2800" b="1" dirty="0" smtClean="0"/>
              <a:t>AB</a:t>
            </a:r>
            <a:r>
              <a:rPr lang="en-GB" sz="2800" dirty="0" smtClean="0"/>
              <a:t> is defined when rows of </a:t>
            </a:r>
            <a:r>
              <a:rPr lang="en-GB" sz="2800" b="1" dirty="0" smtClean="0"/>
              <a:t>A</a:t>
            </a:r>
            <a:r>
              <a:rPr lang="en-GB" sz="2800" dirty="0" smtClean="0"/>
              <a:t> is equal to the columns of </a:t>
            </a:r>
            <a:r>
              <a:rPr lang="en-GB" sz="2800" b="1" dirty="0" smtClean="0"/>
              <a:t>B</a:t>
            </a:r>
            <a:r>
              <a:rPr lang="en-GB" sz="2800" dirty="0" smtClean="0"/>
              <a:t>.</a:t>
            </a:r>
          </a:p>
          <a:p>
            <a:pPr marL="514350" indent="-514350">
              <a:buFont typeface="+mj-lt"/>
              <a:buAutoNum type="arabicParenR"/>
            </a:pPr>
            <a:r>
              <a:rPr lang="en-GB" sz="2800" dirty="0" smtClean="0"/>
              <a:t>The resulting product will have the order of row of </a:t>
            </a:r>
            <a:r>
              <a:rPr lang="en-GB" sz="2800" b="1" dirty="0" smtClean="0"/>
              <a:t>A</a:t>
            </a:r>
            <a:r>
              <a:rPr lang="en-GB" sz="2800" dirty="0" smtClean="0"/>
              <a:t> and column of </a:t>
            </a:r>
            <a:r>
              <a:rPr lang="en-GB" sz="2800" b="1" dirty="0" smtClean="0"/>
              <a:t>B.</a:t>
            </a:r>
          </a:p>
          <a:p>
            <a:pPr marL="514350" indent="-514350">
              <a:buFont typeface="+mj-lt"/>
              <a:buAutoNum type="arabicParenR"/>
            </a:pPr>
            <a:r>
              <a:rPr lang="en-GB" sz="2800" dirty="0" smtClean="0"/>
              <a:t>The order of multiplication matters.</a:t>
            </a:r>
            <a:endParaRPr lang="en-GB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Examples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1)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2)</a:t>
            </a:r>
            <a:endParaRPr lang="en-GB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Examples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3</a:t>
            </a:r>
            <a:r>
              <a:rPr lang="en-GB" sz="2800" dirty="0" smtClean="0"/>
              <a:t>)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Examples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3</a:t>
            </a:r>
            <a:r>
              <a:rPr lang="en-GB" sz="2800" dirty="0" smtClean="0"/>
              <a:t>)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Examples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4) 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5) 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Examples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6</a:t>
            </a:r>
            <a:r>
              <a:rPr lang="en-GB" sz="2800" dirty="0" smtClean="0"/>
              <a:t>) 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 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Examples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7) </a:t>
            </a:r>
            <a:r>
              <a:rPr lang="en-GB" sz="2800" u="sng" dirty="0" smtClean="0"/>
              <a:t>Cost Vector</a:t>
            </a:r>
            <a:r>
              <a:rPr lang="en-GB" sz="2800" dirty="0" smtClean="0"/>
              <a:t> </a:t>
            </a:r>
            <a:r>
              <a:rPr lang="en-GB" sz="2800" dirty="0" smtClean="0"/>
              <a:t>S</a:t>
            </a:r>
            <a:r>
              <a:rPr lang="en-GB" sz="2800" dirty="0" smtClean="0"/>
              <a:t>uppose that the prices for products A, B and C are given by the price vector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If quantities of A, B and C that are purchased are given by the column vector</a:t>
            </a:r>
          </a:p>
          <a:p>
            <a:pPr>
              <a:buNone/>
            </a:pPr>
            <a:r>
              <a:rPr lang="en-GB" sz="2800" dirty="0" smtClean="0"/>
              <a:t>  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 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Examples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7) </a:t>
            </a:r>
            <a:r>
              <a:rPr lang="en-GB" sz="2800" u="sng" dirty="0" smtClean="0"/>
              <a:t>Cost Vector</a:t>
            </a:r>
          </a:p>
          <a:p>
            <a:pPr>
              <a:buNone/>
            </a:pPr>
            <a:r>
              <a:rPr lang="en-GB" sz="2800" dirty="0" smtClean="0"/>
              <a:t>Then total cost </a:t>
            </a:r>
            <a:r>
              <a:rPr lang="en-GB" sz="2800" b="1" dirty="0" smtClean="0"/>
              <a:t>C</a:t>
            </a:r>
            <a:r>
              <a:rPr lang="en-GB" sz="2800" dirty="0" smtClean="0"/>
              <a:t> is given by: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 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Properties of matrix multiplication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>
            <a:normAutofit/>
          </a:bodyPr>
          <a:lstStyle/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Equality of matrices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u="sng" dirty="0" smtClean="0">
                <a:solidFill>
                  <a:schemeClr val="tx2"/>
                </a:solidFill>
              </a:rPr>
              <a:t>Definition: </a:t>
            </a:r>
            <a:r>
              <a:rPr lang="en-GB" sz="2800" dirty="0" smtClean="0"/>
              <a:t>Two matrices </a:t>
            </a:r>
            <a:r>
              <a:rPr lang="en-GB" sz="2800" b="1" dirty="0" smtClean="0"/>
              <a:t>A</a:t>
            </a:r>
            <a:r>
              <a:rPr lang="en-GB" sz="2800" dirty="0" smtClean="0"/>
              <a:t> and </a:t>
            </a:r>
            <a:r>
              <a:rPr lang="en-GB" sz="2800" b="1" dirty="0" smtClean="0"/>
              <a:t>B</a:t>
            </a:r>
            <a:r>
              <a:rPr lang="en-GB" sz="2800" dirty="0" smtClean="0"/>
              <a:t> are </a:t>
            </a:r>
            <a:r>
              <a:rPr lang="en-GB" sz="2800" b="1" i="1" dirty="0" smtClean="0"/>
              <a:t>equal</a:t>
            </a:r>
            <a:r>
              <a:rPr lang="en-GB" sz="2800" dirty="0" smtClean="0"/>
              <a:t> if and only if, they have the same dimension and </a:t>
            </a:r>
          </a:p>
          <a:p>
            <a:pPr>
              <a:buNone/>
            </a:pPr>
            <a:endParaRPr lang="en-GB" sz="2800" u="sng" dirty="0" smtClean="0"/>
          </a:p>
          <a:p>
            <a:pPr>
              <a:buNone/>
            </a:pPr>
            <a:r>
              <a:rPr lang="en-GB" sz="2800" u="sng" dirty="0" smtClean="0"/>
              <a:t>e.g.  </a:t>
            </a:r>
            <a:endParaRPr lang="en-GB" sz="2800" u="sng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A matrix equation can define a system of equations. E.g. </a:t>
            </a:r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Solve the equation</a:t>
            </a:r>
            <a:endParaRPr lang="en-GB" sz="2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Representation of an equation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An equation may be represented using the matrix form. E.g. </a:t>
            </a:r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Representation of an equation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A linear equation of the form</a:t>
            </a:r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Representation of system of equations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A system of equations of the form</a:t>
            </a:r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Consider the system of equations</a:t>
            </a:r>
            <a:endParaRPr lang="en-GB" sz="2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The system of equations</a:t>
            </a:r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Summary</a:t>
            </a:r>
            <a:r>
              <a:rPr lang="en-GB" sz="3600" u="sng" dirty="0" smtClean="0"/>
              <a:t> 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Matrix multiplication</a:t>
            </a:r>
          </a:p>
          <a:p>
            <a:r>
              <a:rPr lang="en-GB" dirty="0" smtClean="0"/>
              <a:t>Properties</a:t>
            </a:r>
          </a:p>
          <a:p>
            <a:r>
              <a:rPr lang="en-GB" dirty="0" smtClean="0"/>
              <a:t>Equality of matrices</a:t>
            </a:r>
          </a:p>
          <a:p>
            <a:r>
              <a:rPr lang="en-GB" dirty="0" smtClean="0"/>
              <a:t>Matrix equation</a:t>
            </a:r>
          </a:p>
          <a:p>
            <a:r>
              <a:rPr lang="en-GB" dirty="0" smtClean="0"/>
              <a:t>System of equations</a:t>
            </a:r>
          </a:p>
          <a:p>
            <a:r>
              <a:rPr lang="en-GB" dirty="0" smtClean="0"/>
              <a:t>Section 9.3 Follow </a:t>
            </a:r>
            <a:r>
              <a:rPr lang="en-GB" smtClean="0"/>
              <a:t>up exercises</a:t>
            </a:r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419</Words>
  <Application>Microsoft Office PowerPoint</Application>
  <PresentationFormat>On-screen Show (4:3)</PresentationFormat>
  <Paragraphs>122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MTH108 Business Math I</vt:lpstr>
      <vt:lpstr>Chapter 9</vt:lpstr>
      <vt:lpstr>Objectives </vt:lpstr>
      <vt:lpstr>Main Topics</vt:lpstr>
      <vt:lpstr>Review  </vt:lpstr>
      <vt:lpstr>Today’s Topics</vt:lpstr>
      <vt:lpstr>Matrix multiplication</vt:lpstr>
      <vt:lpstr>Properties </vt:lpstr>
      <vt:lpstr>Examples </vt:lpstr>
      <vt:lpstr>Examples </vt:lpstr>
      <vt:lpstr>Examples </vt:lpstr>
      <vt:lpstr>Examples </vt:lpstr>
      <vt:lpstr>Examples </vt:lpstr>
      <vt:lpstr>Examples </vt:lpstr>
      <vt:lpstr>Examples </vt:lpstr>
      <vt:lpstr>Properties of matrix multiplication</vt:lpstr>
      <vt:lpstr>Slide 17</vt:lpstr>
      <vt:lpstr>Equality of matrices</vt:lpstr>
      <vt:lpstr>Slide 19</vt:lpstr>
      <vt:lpstr>Slide 20</vt:lpstr>
      <vt:lpstr>Representation of an equation</vt:lpstr>
      <vt:lpstr>Representation of an equation</vt:lpstr>
      <vt:lpstr>Representation of system of equations</vt:lpstr>
      <vt:lpstr>Slide 24</vt:lpstr>
      <vt:lpstr>Slide 25</vt:lpstr>
      <vt:lpstr>Summary </vt:lpstr>
    </vt:vector>
  </TitlesOfParts>
  <Company>CIIT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MTH108 Business Math I</dc:title>
  <dc:creator>Tazeen athar</dc:creator>
  <cp:lastModifiedBy>Tazeen athar</cp:lastModifiedBy>
  <cp:revision>25</cp:revision>
  <dcterms:created xsi:type="dcterms:W3CDTF">2012-06-11T02:33:39Z</dcterms:created>
  <dcterms:modified xsi:type="dcterms:W3CDTF">2012-06-11T07:56:14Z</dcterms:modified>
</cp:coreProperties>
</file>