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81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2" r:id="rId26"/>
    <p:sldId id="283" r:id="rId27"/>
    <p:sldId id="284" r:id="rId28"/>
    <p:sldId id="271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54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4B90-6503-402C-BAC4-BD786D5C1C41}" type="datetimeFigureOut">
              <a:rPr lang="en-US" smtClean="0"/>
              <a:pPr/>
              <a:t>6/11/2012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18A5B-2399-4484-B459-DBBB4D352A9B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4B90-6503-402C-BAC4-BD786D5C1C41}" type="datetimeFigureOut">
              <a:rPr lang="en-US" smtClean="0"/>
              <a:pPr/>
              <a:t>6/11/2012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18A5B-2399-4484-B459-DBBB4D352A9B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4B90-6503-402C-BAC4-BD786D5C1C41}" type="datetimeFigureOut">
              <a:rPr lang="en-US" smtClean="0"/>
              <a:pPr/>
              <a:t>6/11/2012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18A5B-2399-4484-B459-DBBB4D352A9B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4B90-6503-402C-BAC4-BD786D5C1C41}" type="datetimeFigureOut">
              <a:rPr lang="en-US" smtClean="0"/>
              <a:pPr/>
              <a:t>6/11/2012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18A5B-2399-4484-B459-DBBB4D352A9B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4B90-6503-402C-BAC4-BD786D5C1C41}" type="datetimeFigureOut">
              <a:rPr lang="en-US" smtClean="0"/>
              <a:pPr/>
              <a:t>6/11/2012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18A5B-2399-4484-B459-DBBB4D352A9B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4B90-6503-402C-BAC4-BD786D5C1C41}" type="datetimeFigureOut">
              <a:rPr lang="en-US" smtClean="0"/>
              <a:pPr/>
              <a:t>6/11/2012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18A5B-2399-4484-B459-DBBB4D352A9B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4B90-6503-402C-BAC4-BD786D5C1C41}" type="datetimeFigureOut">
              <a:rPr lang="en-US" smtClean="0"/>
              <a:pPr/>
              <a:t>6/11/2012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18A5B-2399-4484-B459-DBBB4D352A9B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4B90-6503-402C-BAC4-BD786D5C1C41}" type="datetimeFigureOut">
              <a:rPr lang="en-US" smtClean="0"/>
              <a:pPr/>
              <a:t>6/11/2012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18A5B-2399-4484-B459-DBBB4D352A9B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4B90-6503-402C-BAC4-BD786D5C1C41}" type="datetimeFigureOut">
              <a:rPr lang="en-US" smtClean="0"/>
              <a:pPr/>
              <a:t>6/11/2012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18A5B-2399-4484-B459-DBBB4D352A9B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4B90-6503-402C-BAC4-BD786D5C1C41}" type="datetimeFigureOut">
              <a:rPr lang="en-US" smtClean="0"/>
              <a:pPr/>
              <a:t>6/11/2012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18A5B-2399-4484-B459-DBBB4D352A9B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4B90-6503-402C-BAC4-BD786D5C1C41}" type="datetimeFigureOut">
              <a:rPr lang="en-US" smtClean="0"/>
              <a:pPr/>
              <a:t>6/11/2012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18A5B-2399-4484-B459-DBBB4D352A9B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4B90-6503-402C-BAC4-BD786D5C1C41}" type="datetimeFigureOut">
              <a:rPr lang="en-US" smtClean="0"/>
              <a:pPr/>
              <a:t>6/11/2012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D18A5B-2399-4484-B459-DBBB4D352A9B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MTH108 Business Math I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b="1" dirty="0" smtClean="0">
                <a:solidFill>
                  <a:schemeClr val="tx2"/>
                </a:solidFill>
              </a:rPr>
              <a:t>Lecture 19</a:t>
            </a:r>
            <a:endParaRPr lang="en-GB" sz="4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Chapter 9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b="1" dirty="0" smtClean="0">
                <a:solidFill>
                  <a:schemeClr val="tx2"/>
                </a:solidFill>
              </a:rPr>
              <a:t>Matrix Algebra</a:t>
            </a:r>
            <a:endParaRPr lang="en-GB" sz="4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Objectives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Provide an understanding of the nature of the matrix and matrix representation of data</a:t>
            </a:r>
          </a:p>
          <a:p>
            <a:r>
              <a:rPr lang="en-GB" dirty="0" smtClean="0"/>
              <a:t>Provide an understanding of the algebra of matrices</a:t>
            </a:r>
          </a:p>
          <a:p>
            <a:r>
              <a:rPr lang="en-GB" dirty="0" smtClean="0"/>
              <a:t>Provide applications of matrices and matrix algebra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Main Topics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Introduction to matrices</a:t>
            </a:r>
          </a:p>
          <a:p>
            <a:r>
              <a:rPr lang="en-GB" dirty="0" smtClean="0"/>
              <a:t>Special types of matrices</a:t>
            </a:r>
          </a:p>
          <a:p>
            <a:r>
              <a:rPr lang="en-GB" dirty="0" smtClean="0"/>
              <a:t>Matrix operations</a:t>
            </a:r>
          </a:p>
          <a:p>
            <a:r>
              <a:rPr lang="en-GB" dirty="0" smtClean="0"/>
              <a:t>The determinant</a:t>
            </a:r>
          </a:p>
          <a:p>
            <a:r>
              <a:rPr lang="en-GB" dirty="0" smtClean="0"/>
              <a:t>The inverse of a matrix</a:t>
            </a:r>
          </a:p>
          <a:p>
            <a:r>
              <a:rPr lang="en-GB" dirty="0" smtClean="0"/>
              <a:t>Some applications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Today’s Topics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Matrix; basic facts</a:t>
            </a:r>
          </a:p>
          <a:p>
            <a:r>
              <a:rPr lang="en-GB" dirty="0" smtClean="0"/>
              <a:t>Types of matrices</a:t>
            </a:r>
          </a:p>
          <a:p>
            <a:r>
              <a:rPr lang="en-GB" dirty="0" smtClean="0"/>
              <a:t>Matrix operations</a:t>
            </a:r>
          </a:p>
          <a:p>
            <a:r>
              <a:rPr lang="en-GB" dirty="0" smtClean="0"/>
              <a:t>Properties of matrix operations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Introduction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GB" sz="2800" b="1" u="sng" dirty="0" smtClean="0">
                <a:solidFill>
                  <a:schemeClr val="tx2"/>
                </a:solidFill>
              </a:rPr>
              <a:t>Definition:</a:t>
            </a:r>
            <a:r>
              <a:rPr lang="en-GB" sz="2800" dirty="0" smtClean="0"/>
              <a:t> A </a:t>
            </a:r>
            <a:r>
              <a:rPr lang="en-GB" sz="2800" b="1" i="1" dirty="0" smtClean="0"/>
              <a:t>matrix</a:t>
            </a:r>
            <a:r>
              <a:rPr lang="en-GB" sz="2800" dirty="0" smtClean="0"/>
              <a:t> is a rectangular array of elements.</a:t>
            </a:r>
          </a:p>
          <a:p>
            <a:pPr>
              <a:buNone/>
            </a:pPr>
            <a:endParaRPr lang="en-GB" sz="2800" dirty="0">
              <a:solidFill>
                <a:schemeClr val="tx2"/>
              </a:solidFill>
            </a:endParaRPr>
          </a:p>
          <a:p>
            <a:pPr>
              <a:buNone/>
            </a:pPr>
            <a:r>
              <a:rPr lang="en-GB" sz="2800" dirty="0" smtClean="0"/>
              <a:t>When dealing with data, we are mostly concerned in organizing the data in such a way that: it is meaningful and can be readily identified. </a:t>
            </a:r>
          </a:p>
          <a:p>
            <a:pPr>
              <a:buNone/>
            </a:pPr>
            <a:r>
              <a:rPr lang="en-GB" sz="2800" dirty="0" smtClean="0"/>
              <a:t>Easiest way is to summarize the data in a tabular form. </a:t>
            </a:r>
          </a:p>
          <a:p>
            <a:pPr>
              <a:buNone/>
            </a:pPr>
            <a:r>
              <a:rPr lang="en-GB" sz="2800" dirty="0" smtClean="0"/>
              <a:t>A matrix best suits our needs.</a:t>
            </a:r>
          </a:p>
          <a:p>
            <a:pPr>
              <a:buNone/>
            </a:pPr>
            <a:r>
              <a:rPr lang="en-GB" sz="2800" dirty="0" smtClean="0"/>
              <a:t>e.g. if you wish to maintain a record of test scores of 5 students appearing in 3 exams. Then, this can be done with the help of matrix as,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u="sng" dirty="0" smtClean="0">
                <a:solidFill>
                  <a:schemeClr val="tx2"/>
                </a:solidFill>
              </a:rPr>
              <a:t>Definition:</a:t>
            </a:r>
            <a:r>
              <a:rPr lang="en-GB" sz="2800" dirty="0" smtClean="0">
                <a:solidFill>
                  <a:schemeClr val="tx2"/>
                </a:solidFill>
              </a:rPr>
              <a:t> </a:t>
            </a:r>
            <a:r>
              <a:rPr lang="en-GB" sz="2800" dirty="0" smtClean="0"/>
              <a:t>A matrix containing elements      has the general form </a:t>
            </a:r>
          </a:p>
          <a:p>
            <a:pPr>
              <a:buNone/>
            </a:pPr>
            <a:r>
              <a:rPr lang="en-GB" sz="2800" dirty="0" smtClean="0"/>
              <a:t> </a:t>
            </a: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en-GB" sz="2800" u="sng" dirty="0" smtClean="0"/>
              <a:t> </a:t>
            </a:r>
            <a:endParaRPr lang="en-GB" sz="28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GB" sz="2800" b="1" u="sng" dirty="0" smtClean="0">
                <a:solidFill>
                  <a:schemeClr val="tx2"/>
                </a:solidFill>
              </a:rPr>
              <a:t>Some basic facts</a:t>
            </a:r>
          </a:p>
          <a:p>
            <a:r>
              <a:rPr lang="en-GB" sz="2800" dirty="0" smtClean="0"/>
              <a:t>A generalized matrix has </a:t>
            </a:r>
            <a:r>
              <a:rPr lang="en-GB" sz="2800" i="1" dirty="0" smtClean="0"/>
              <a:t>m</a:t>
            </a:r>
            <a:r>
              <a:rPr lang="en-GB" sz="2800" dirty="0" smtClean="0"/>
              <a:t> rows and </a:t>
            </a:r>
            <a:r>
              <a:rPr lang="en-GB" sz="2800" i="1" dirty="0" smtClean="0"/>
              <a:t>n</a:t>
            </a:r>
            <a:r>
              <a:rPr lang="en-GB" sz="2800" dirty="0" smtClean="0"/>
              <a:t> columns.</a:t>
            </a:r>
          </a:p>
          <a:p>
            <a:r>
              <a:rPr lang="en-GB" sz="2800" dirty="0" smtClean="0"/>
              <a:t>The entries of a matrix are called the elements             indexed  with double subscripts </a:t>
            </a:r>
            <a:r>
              <a:rPr lang="en-GB" sz="2800" i="1" dirty="0"/>
              <a:t>i</a:t>
            </a:r>
            <a:r>
              <a:rPr lang="en-GB" sz="2800" dirty="0" smtClean="0"/>
              <a:t> and </a:t>
            </a:r>
            <a:r>
              <a:rPr lang="en-GB" sz="2800" i="1" dirty="0" smtClean="0"/>
              <a:t>j.</a:t>
            </a:r>
          </a:p>
          <a:p>
            <a:r>
              <a:rPr lang="en-GB" sz="2800" dirty="0" smtClean="0"/>
              <a:t>   The subscripts indicate the location of the element within the matrix.</a:t>
            </a:r>
          </a:p>
          <a:p>
            <a:r>
              <a:rPr lang="en-GB" sz="2800" dirty="0" smtClean="0"/>
              <a:t>The first subscript denote the row position and the second subscript denote the column position in the matrix. </a:t>
            </a:r>
            <a:r>
              <a:rPr lang="en-GB" sz="2800" dirty="0"/>
              <a:t>e</a:t>
            </a:r>
            <a:r>
              <a:rPr lang="en-GB" sz="2800" dirty="0" smtClean="0"/>
              <a:t>.g.                                                                  </a:t>
            </a:r>
          </a:p>
          <a:p>
            <a:endParaRPr lang="en-GB" sz="2800" dirty="0"/>
          </a:p>
          <a:p>
            <a:r>
              <a:rPr lang="en-GB" sz="2800" dirty="0" smtClean="0"/>
              <a:t>Matrix names are usually written with uppercase letters and the elements with lower case letters,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 </a:t>
            </a: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en-GB" sz="2800" u="sng" dirty="0" smtClean="0"/>
              <a:t> </a:t>
            </a:r>
            <a:endParaRPr lang="en-GB" sz="28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GB" sz="2800" b="1" u="sng" dirty="0" smtClean="0">
                <a:solidFill>
                  <a:schemeClr val="tx2"/>
                </a:solidFill>
              </a:rPr>
              <a:t>Some basic facts</a:t>
            </a:r>
          </a:p>
          <a:p>
            <a:pPr>
              <a:buNone/>
            </a:pPr>
            <a:r>
              <a:rPr lang="en-GB" sz="2800" dirty="0" smtClean="0"/>
              <a:t>and the entries are written inside either the parentheses </a:t>
            </a:r>
            <a:r>
              <a:rPr lang="en-GB" sz="2800" b="1" dirty="0" smtClean="0"/>
              <a:t>( ) </a:t>
            </a:r>
            <a:r>
              <a:rPr lang="en-GB" sz="2800" dirty="0" smtClean="0"/>
              <a:t>or square brackets </a:t>
            </a:r>
            <a:r>
              <a:rPr lang="en-GB" sz="2800" b="1" dirty="0" smtClean="0"/>
              <a:t>[ ]</a:t>
            </a:r>
            <a:r>
              <a:rPr lang="en-GB" sz="2800" dirty="0" smtClean="0"/>
              <a:t>. </a:t>
            </a:r>
          </a:p>
          <a:p>
            <a:r>
              <a:rPr lang="en-GB" sz="2800" dirty="0" smtClean="0"/>
              <a:t>Each matrix has some </a:t>
            </a:r>
            <a:r>
              <a:rPr lang="en-GB" sz="2800" i="1" dirty="0" smtClean="0"/>
              <a:t>dimension</a:t>
            </a:r>
            <a:r>
              <a:rPr lang="en-GB" sz="2800" dirty="0" smtClean="0"/>
              <a:t> called the </a:t>
            </a:r>
            <a:r>
              <a:rPr lang="en-GB" sz="2800" b="1" i="1" dirty="0" smtClean="0"/>
              <a:t>order </a:t>
            </a:r>
            <a:r>
              <a:rPr lang="en-GB" sz="2800" i="1" dirty="0" smtClean="0"/>
              <a:t>of the matrix</a:t>
            </a:r>
            <a:r>
              <a:rPr lang="en-GB" sz="2800" dirty="0" smtClean="0"/>
              <a:t>, denoting the number of rows and number of columns of that matrix, written as </a:t>
            </a:r>
            <a:r>
              <a:rPr lang="en-GB" sz="2800" b="1" i="1" dirty="0" smtClean="0"/>
              <a:t>m × n</a:t>
            </a:r>
            <a:r>
              <a:rPr lang="en-GB" sz="2800" dirty="0" smtClean="0"/>
              <a:t>.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 </a:t>
            </a: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en-GB" sz="2800" u="sng" dirty="0" smtClean="0"/>
              <a:t> </a:t>
            </a:r>
            <a:endParaRPr lang="en-GB" sz="28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Special types of matrices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en-GB" sz="2800" u="sng" dirty="0" smtClean="0">
                <a:solidFill>
                  <a:schemeClr val="tx2"/>
                </a:solidFill>
              </a:rPr>
              <a:t>Vectors</a:t>
            </a:r>
            <a:r>
              <a:rPr lang="en-GB" sz="2800" dirty="0" smtClean="0"/>
              <a:t> </a:t>
            </a:r>
            <a:r>
              <a:rPr lang="en-GB" sz="2800" dirty="0"/>
              <a:t>V</a:t>
            </a:r>
            <a:r>
              <a:rPr lang="en-GB" sz="2800" dirty="0" smtClean="0"/>
              <a:t>ectors are a special class of matrices. They are of two types. Row vector and column vector, i.e. vector having only one row and vector having only column, respectively.</a:t>
            </a:r>
            <a:endParaRPr lang="en-GB" sz="2800" b="1" u="sng" dirty="0" smtClean="0">
              <a:solidFill>
                <a:schemeClr val="tx2"/>
              </a:solidFill>
            </a:endParaRPr>
          </a:p>
          <a:p>
            <a:pPr marL="514350" indent="-514350">
              <a:buNone/>
            </a:pPr>
            <a:r>
              <a:rPr lang="en-GB" sz="2800" b="1" u="sng" dirty="0" smtClean="0">
                <a:solidFill>
                  <a:schemeClr val="tx2"/>
                </a:solidFill>
              </a:rPr>
              <a:t>Row vector</a:t>
            </a:r>
            <a:r>
              <a:rPr lang="en-GB" sz="2800" dirty="0" smtClean="0"/>
              <a:t>  A </a:t>
            </a:r>
            <a:r>
              <a:rPr lang="en-GB" sz="2800" b="1" i="1" dirty="0" smtClean="0"/>
              <a:t>row vector</a:t>
            </a:r>
            <a:r>
              <a:rPr lang="en-GB" sz="2800" dirty="0" smtClean="0"/>
              <a:t> is a matrix having only one row. General form of the row vector denoted by </a:t>
            </a:r>
            <a:r>
              <a:rPr lang="en-GB" sz="2800" b="1" dirty="0" smtClean="0"/>
              <a:t>R</a:t>
            </a:r>
            <a:r>
              <a:rPr lang="en-GB" sz="2800" dirty="0" smtClean="0"/>
              <a:t> is</a:t>
            </a:r>
          </a:p>
          <a:p>
            <a:pPr marL="514350" indent="-514350">
              <a:buNone/>
            </a:pPr>
            <a:endParaRPr lang="en-GB" sz="2800" u="sng" dirty="0"/>
          </a:p>
          <a:p>
            <a:pPr marL="514350" indent="-514350">
              <a:buNone/>
            </a:pPr>
            <a:r>
              <a:rPr lang="en-GB" sz="2800" dirty="0" smtClean="0"/>
              <a:t>i.e. a matrix with elements        and dimension                  </a:t>
            </a:r>
          </a:p>
          <a:p>
            <a:pPr marL="514350" indent="-514350">
              <a:buNone/>
            </a:pPr>
            <a:r>
              <a:rPr lang="en-GB" sz="2800" dirty="0" smtClean="0"/>
              <a:t>e.g.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r>
              <a:rPr lang="en-GB" sz="2800" b="1" u="sng" dirty="0" smtClean="0">
                <a:solidFill>
                  <a:schemeClr val="tx2"/>
                </a:solidFill>
              </a:rPr>
              <a:t>Column vector</a:t>
            </a:r>
            <a:r>
              <a:rPr lang="en-GB" sz="2800" dirty="0" smtClean="0"/>
              <a:t>  A </a:t>
            </a:r>
            <a:r>
              <a:rPr lang="en-GB" sz="2800" b="1" i="1" dirty="0" smtClean="0"/>
              <a:t>column vector</a:t>
            </a:r>
            <a:r>
              <a:rPr lang="en-GB" sz="2800" dirty="0" smtClean="0"/>
              <a:t> is a matrix having only one column. General form of the column vector denoted by </a:t>
            </a:r>
            <a:r>
              <a:rPr lang="en-GB" sz="2800" b="1" dirty="0"/>
              <a:t>C</a:t>
            </a:r>
            <a:r>
              <a:rPr lang="en-GB" sz="2800" dirty="0" smtClean="0"/>
              <a:t> is</a:t>
            </a:r>
          </a:p>
          <a:p>
            <a:pPr marL="514350" indent="-514350">
              <a:buNone/>
            </a:pPr>
            <a:endParaRPr lang="en-GB" sz="2800" u="sng" dirty="0" smtClean="0"/>
          </a:p>
          <a:p>
            <a:pPr marL="514350" indent="-514350">
              <a:buNone/>
            </a:pPr>
            <a:endParaRPr lang="en-GB" sz="2800" dirty="0" smtClean="0"/>
          </a:p>
          <a:p>
            <a:pPr marL="514350" indent="-514350">
              <a:buNone/>
            </a:pPr>
            <a:endParaRPr lang="en-GB" sz="2800" dirty="0"/>
          </a:p>
          <a:p>
            <a:pPr marL="514350" indent="-514350">
              <a:buNone/>
            </a:pPr>
            <a:r>
              <a:rPr lang="en-GB" sz="2800" dirty="0" smtClean="0"/>
              <a:t>i.e. a matrix with elements        and dimension                  </a:t>
            </a:r>
          </a:p>
          <a:p>
            <a:pPr marL="514350" indent="-514350">
              <a:buNone/>
            </a:pPr>
            <a:r>
              <a:rPr lang="en-GB" sz="2800" dirty="0" smtClean="0"/>
              <a:t>e.g. </a:t>
            </a:r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r>
              <a:rPr lang="en-GB" sz="2800" b="1" u="sng" dirty="0" smtClean="0">
                <a:solidFill>
                  <a:schemeClr val="tx2"/>
                </a:solidFill>
              </a:rPr>
              <a:t>Square matrix</a:t>
            </a:r>
            <a:r>
              <a:rPr lang="en-GB" sz="2800" dirty="0" smtClean="0"/>
              <a:t>  A </a:t>
            </a:r>
            <a:r>
              <a:rPr lang="en-GB" sz="2800" b="1" i="1" dirty="0" smtClean="0"/>
              <a:t>square matrix</a:t>
            </a:r>
            <a:r>
              <a:rPr lang="en-GB" sz="2800" dirty="0" smtClean="0"/>
              <a:t> is a matrix having same number of rows and columns, i.e. </a:t>
            </a:r>
            <a:r>
              <a:rPr lang="en-GB" sz="2800" i="1" dirty="0" smtClean="0"/>
              <a:t>m = n</a:t>
            </a:r>
            <a:r>
              <a:rPr lang="en-GB" sz="2800" dirty="0" smtClean="0"/>
              <a:t>. </a:t>
            </a:r>
          </a:p>
          <a:p>
            <a:pPr marL="514350" indent="-514350">
              <a:buNone/>
            </a:pPr>
            <a:r>
              <a:rPr lang="en-GB" sz="2800" dirty="0" smtClean="0"/>
              <a:t>e.g.</a:t>
            </a:r>
          </a:p>
          <a:p>
            <a:pPr marL="514350" indent="-514350">
              <a:buNone/>
            </a:pPr>
            <a:endParaRPr lang="en-GB" sz="2800" dirty="0"/>
          </a:p>
          <a:p>
            <a:pPr marL="514350" indent="-514350">
              <a:buNone/>
            </a:pPr>
            <a:endParaRPr lang="en-GB" sz="2800" dirty="0" smtClean="0"/>
          </a:p>
          <a:p>
            <a:pPr marL="514350" indent="-514350">
              <a:buNone/>
            </a:pPr>
            <a:endParaRPr lang="en-GB" sz="2800" dirty="0"/>
          </a:p>
          <a:p>
            <a:pPr marL="514350" indent="-514350">
              <a:buNone/>
            </a:pPr>
            <a:r>
              <a:rPr lang="en-GB" sz="2800" u="sng" dirty="0" smtClean="0"/>
              <a:t>Diagonal elements</a:t>
            </a:r>
            <a:r>
              <a:rPr lang="en-GB" sz="2800" dirty="0" smtClean="0"/>
              <a:t> are those entries in the matrix which have the same subscripts </a:t>
            </a:r>
            <a:r>
              <a:rPr lang="en-GB" sz="2800" i="1" dirty="0"/>
              <a:t>i</a:t>
            </a:r>
            <a:r>
              <a:rPr lang="en-GB" sz="2800" dirty="0" smtClean="0"/>
              <a:t> and </a:t>
            </a:r>
            <a:r>
              <a:rPr lang="en-GB" sz="2800" i="1" dirty="0" smtClean="0"/>
              <a:t>j, </a:t>
            </a:r>
            <a:r>
              <a:rPr lang="en-GB" sz="2800" dirty="0" smtClean="0"/>
              <a:t>i.e. (which lie on the diagonal) with entries  </a:t>
            </a:r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r>
              <a:rPr lang="en-GB" sz="2800" b="1" u="sng" dirty="0" smtClean="0">
                <a:solidFill>
                  <a:schemeClr val="tx2"/>
                </a:solidFill>
              </a:rPr>
              <a:t>Identity matrix</a:t>
            </a:r>
            <a:r>
              <a:rPr lang="en-GB" sz="2800" dirty="0" smtClean="0"/>
              <a:t>  An </a:t>
            </a:r>
            <a:r>
              <a:rPr lang="en-GB" sz="2800" b="1" i="1" dirty="0" smtClean="0"/>
              <a:t>identity matrix</a:t>
            </a:r>
            <a:r>
              <a:rPr lang="en-GB" sz="2800" dirty="0" smtClean="0"/>
              <a:t> is a square matrix having only 1 as the diagonal entry and all other entries zero. If          denotes the elements of an identity matrix, then</a:t>
            </a:r>
          </a:p>
          <a:p>
            <a:pPr marL="514350" indent="-514350">
              <a:buNone/>
            </a:pPr>
            <a:endParaRPr lang="en-GB" sz="2800" dirty="0"/>
          </a:p>
          <a:p>
            <a:pPr marL="514350" indent="-514350">
              <a:buNone/>
            </a:pPr>
            <a:r>
              <a:rPr lang="en-GB" sz="2800" dirty="0" smtClean="0"/>
              <a:t> e.g.</a:t>
            </a:r>
          </a:p>
          <a:p>
            <a:pPr marL="514350" indent="-514350">
              <a:buNone/>
            </a:pPr>
            <a:endParaRPr lang="en-GB" sz="2800" dirty="0"/>
          </a:p>
          <a:p>
            <a:pPr marL="514350" indent="-514350">
              <a:buNone/>
            </a:pPr>
            <a:endParaRPr lang="en-GB" sz="2800" dirty="0" smtClean="0"/>
          </a:p>
          <a:p>
            <a:pPr marL="514350" indent="-514350">
              <a:buNone/>
            </a:pPr>
            <a:endParaRPr lang="en-GB" sz="2800" dirty="0"/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 lnSpcReduction="10000"/>
          </a:bodyPr>
          <a:lstStyle/>
          <a:p>
            <a:pPr marL="514350" indent="-514350">
              <a:buNone/>
            </a:pPr>
            <a:r>
              <a:rPr lang="en-GB" sz="2800" u="sng" dirty="0" smtClean="0">
                <a:solidFill>
                  <a:schemeClr val="tx2"/>
                </a:solidFill>
              </a:rPr>
              <a:t>Zero matrix</a:t>
            </a:r>
            <a:r>
              <a:rPr lang="en-GB" sz="2800" dirty="0" smtClean="0"/>
              <a:t> An             matrix whose entries are all zero is called the </a:t>
            </a:r>
            <a:r>
              <a:rPr lang="en-GB" sz="2800" b="1" i="1" dirty="0" smtClean="0"/>
              <a:t>zero matrix</a:t>
            </a:r>
            <a:r>
              <a:rPr lang="en-GB" sz="2800" dirty="0" smtClean="0"/>
              <a:t>, usually denoted by </a:t>
            </a:r>
            <a:r>
              <a:rPr lang="en-GB" sz="2800" b="1" dirty="0" smtClean="0"/>
              <a:t>O</a:t>
            </a:r>
            <a:r>
              <a:rPr lang="en-GB" sz="2800" dirty="0" smtClean="0"/>
              <a:t>.</a:t>
            </a:r>
          </a:p>
          <a:p>
            <a:pPr marL="514350" indent="-514350">
              <a:buNone/>
            </a:pPr>
            <a:endParaRPr lang="en-GB" sz="2800" u="sng" dirty="0" smtClean="0"/>
          </a:p>
          <a:p>
            <a:pPr marL="514350" indent="-514350">
              <a:buNone/>
            </a:pPr>
            <a:endParaRPr lang="en-GB" sz="2800" u="sng" dirty="0" smtClean="0"/>
          </a:p>
          <a:p>
            <a:pPr marL="514350" indent="-514350">
              <a:buNone/>
            </a:pPr>
            <a:endParaRPr lang="en-GB" sz="2800" dirty="0" smtClean="0"/>
          </a:p>
          <a:p>
            <a:pPr marL="514350" indent="-514350">
              <a:buNone/>
            </a:pPr>
            <a:r>
              <a:rPr lang="en-GB" sz="2800" dirty="0" smtClean="0"/>
              <a:t>At times we need to rearrange the data to see things from different perspective. For this, we use the transpose of a matrix.</a:t>
            </a:r>
          </a:p>
          <a:p>
            <a:pPr marL="514350" indent="-514350">
              <a:buNone/>
            </a:pPr>
            <a:r>
              <a:rPr lang="en-GB" sz="2800" b="1" u="sng" dirty="0" smtClean="0">
                <a:solidFill>
                  <a:schemeClr val="tx2"/>
                </a:solidFill>
              </a:rPr>
              <a:t>Transpose of a matrix </a:t>
            </a:r>
            <a:r>
              <a:rPr lang="en-GB" sz="2800" dirty="0" smtClean="0"/>
              <a:t>The </a:t>
            </a:r>
            <a:r>
              <a:rPr lang="en-GB" sz="2800" b="1" i="1" dirty="0" smtClean="0"/>
              <a:t>transpose</a:t>
            </a:r>
            <a:r>
              <a:rPr lang="en-GB" sz="2800" dirty="0" smtClean="0"/>
              <a:t> of an               matrix </a:t>
            </a:r>
            <a:r>
              <a:rPr lang="en-GB" sz="2800" b="1" dirty="0" smtClean="0"/>
              <a:t>A</a:t>
            </a:r>
            <a:r>
              <a:rPr lang="en-GB" sz="2800" dirty="0" smtClean="0"/>
              <a:t> with elements         ,denoted by            is an </a:t>
            </a:r>
          </a:p>
          <a:p>
            <a:pPr marL="514350" indent="-514350">
              <a:buNone/>
            </a:pPr>
            <a:r>
              <a:rPr lang="en-GB" sz="2800" dirty="0"/>
              <a:t> </a:t>
            </a:r>
            <a:r>
              <a:rPr lang="en-GB" sz="2800" dirty="0" smtClean="0"/>
              <a:t>                  matrix with elements </a:t>
            </a:r>
          </a:p>
          <a:p>
            <a:pPr marL="514350" indent="-514350">
              <a:buNone/>
            </a:pPr>
            <a:r>
              <a:rPr lang="en-GB" sz="2800" dirty="0" smtClean="0"/>
              <a:t>     </a:t>
            </a:r>
            <a:endParaRPr lang="en-GB" sz="2800" dirty="0"/>
          </a:p>
          <a:p>
            <a:pPr marL="514350" indent="-514350">
              <a:buNone/>
            </a:pPr>
            <a:endParaRPr lang="en-GB" sz="2800" dirty="0" smtClean="0"/>
          </a:p>
          <a:p>
            <a:pPr marL="514350" indent="-514350">
              <a:buNone/>
            </a:pPr>
            <a:endParaRPr lang="en-GB" sz="2800" dirty="0"/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GB" sz="2800" u="sng" dirty="0" smtClean="0"/>
              <a:t>Examples</a:t>
            </a:r>
          </a:p>
          <a:p>
            <a:pPr>
              <a:buNone/>
            </a:pPr>
            <a:endParaRPr lang="en-GB" sz="2800" u="sng" dirty="0"/>
          </a:p>
          <a:p>
            <a:pPr>
              <a:buNone/>
            </a:pPr>
            <a:endParaRPr lang="en-GB" sz="2800" u="sng" dirty="0" smtClean="0"/>
          </a:p>
          <a:p>
            <a:pPr>
              <a:buNone/>
            </a:pPr>
            <a:endParaRPr lang="en-GB" sz="2800" u="sng" dirty="0"/>
          </a:p>
          <a:p>
            <a:pPr>
              <a:buNone/>
            </a:pPr>
            <a:endParaRPr lang="en-GB" sz="2800" u="sng" dirty="0" smtClean="0"/>
          </a:p>
          <a:p>
            <a:pPr>
              <a:buNone/>
            </a:pPr>
            <a:endParaRPr lang="en-GB" sz="2800" u="sng" dirty="0"/>
          </a:p>
          <a:p>
            <a:pPr>
              <a:buNone/>
            </a:pPr>
            <a:endParaRPr lang="en-GB" sz="2800" u="sng" dirty="0" smtClean="0"/>
          </a:p>
          <a:p>
            <a:pPr>
              <a:buNone/>
            </a:pPr>
            <a:endParaRPr lang="en-GB" sz="2800" u="sng" dirty="0"/>
          </a:p>
          <a:p>
            <a:pPr>
              <a:buNone/>
            </a:pPr>
            <a:endParaRPr lang="en-GB" sz="2800" u="sng" dirty="0" smtClean="0"/>
          </a:p>
          <a:p>
            <a:pPr>
              <a:buNone/>
            </a:pPr>
            <a:endParaRPr lang="en-GB" sz="2800" u="sng" dirty="0"/>
          </a:p>
          <a:p>
            <a:pPr>
              <a:buNone/>
            </a:pPr>
            <a:r>
              <a:rPr lang="en-GB" sz="2800" u="sng" dirty="0" smtClean="0"/>
              <a:t> </a:t>
            </a:r>
            <a:endParaRPr lang="en-GB" sz="28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GB" sz="2800" u="sng" dirty="0" smtClean="0"/>
              <a:t>Examples</a:t>
            </a:r>
          </a:p>
          <a:p>
            <a:pPr>
              <a:buNone/>
            </a:pPr>
            <a:endParaRPr lang="en-GB" sz="2800" u="sng" dirty="0"/>
          </a:p>
          <a:p>
            <a:pPr>
              <a:buNone/>
            </a:pPr>
            <a:endParaRPr lang="en-GB" sz="2800" u="sng" dirty="0" smtClean="0"/>
          </a:p>
          <a:p>
            <a:pPr>
              <a:buNone/>
            </a:pPr>
            <a:endParaRPr lang="en-GB" sz="2800" u="sng" dirty="0"/>
          </a:p>
          <a:p>
            <a:pPr>
              <a:buNone/>
            </a:pPr>
            <a:endParaRPr lang="en-GB" sz="2800" u="sng" dirty="0" smtClean="0"/>
          </a:p>
          <a:p>
            <a:pPr>
              <a:buNone/>
            </a:pPr>
            <a:endParaRPr lang="en-GB" sz="2800" u="sng" dirty="0"/>
          </a:p>
          <a:p>
            <a:pPr>
              <a:buNone/>
            </a:pPr>
            <a:endParaRPr lang="en-GB" sz="2800" u="sng" dirty="0" smtClean="0"/>
          </a:p>
          <a:p>
            <a:pPr>
              <a:buNone/>
            </a:pPr>
            <a:endParaRPr lang="en-GB" sz="2800" u="sng" dirty="0"/>
          </a:p>
          <a:p>
            <a:pPr>
              <a:buNone/>
            </a:pPr>
            <a:endParaRPr lang="en-GB" sz="2800" u="sng" dirty="0" smtClean="0"/>
          </a:p>
          <a:p>
            <a:pPr>
              <a:buNone/>
            </a:pPr>
            <a:endParaRPr lang="en-GB" sz="2800" u="sng" dirty="0"/>
          </a:p>
          <a:p>
            <a:pPr>
              <a:buNone/>
            </a:pPr>
            <a:r>
              <a:rPr lang="en-GB" sz="2800" u="sng" dirty="0" smtClean="0"/>
              <a:t>Section 9.2 </a:t>
            </a:r>
            <a:endParaRPr lang="en-GB" sz="28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GB" sz="2800" u="sng" dirty="0" smtClean="0"/>
              <a:t> </a:t>
            </a:r>
            <a:endParaRPr lang="en-GB" sz="28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Matrix Operations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GB" sz="2800" dirty="0" smtClean="0"/>
              <a:t>There are several occasions, when data stored in a matrix needs to be manipulated, e.g. a teacher may want to know the class average on a given test or a student average for the three tests.</a:t>
            </a:r>
          </a:p>
          <a:p>
            <a:pPr>
              <a:buNone/>
            </a:pPr>
            <a:r>
              <a:rPr lang="en-GB" sz="2800" dirty="0" smtClean="0"/>
              <a:t>Matrix operations allow for manipulating data and for performing computations while keeping the data in the matrix form. They are of three types.</a:t>
            </a:r>
          </a:p>
          <a:p>
            <a:pPr>
              <a:buNone/>
            </a:pPr>
            <a:r>
              <a:rPr lang="en-GB" sz="2800" dirty="0" smtClean="0"/>
              <a:t>Matrix addition (subtraction)</a:t>
            </a:r>
          </a:p>
          <a:p>
            <a:pPr>
              <a:buNone/>
            </a:pPr>
            <a:r>
              <a:rPr lang="en-GB" sz="2800" dirty="0" smtClean="0"/>
              <a:t>Scalar multiplication</a:t>
            </a:r>
          </a:p>
          <a:p>
            <a:pPr>
              <a:buNone/>
            </a:pPr>
            <a:r>
              <a:rPr lang="en-GB" sz="2800" dirty="0" smtClean="0"/>
              <a:t>Matrix multiplication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b="1" u="sng" dirty="0" smtClean="0">
                <a:solidFill>
                  <a:schemeClr val="tx2"/>
                </a:solidFill>
              </a:rPr>
              <a:t>Matrix addition and subtraction</a:t>
            </a:r>
            <a:r>
              <a:rPr lang="en-GB" sz="2800" dirty="0" smtClean="0"/>
              <a:t> Two matrices may be added or subtracted </a:t>
            </a:r>
            <a:r>
              <a:rPr lang="en-GB" sz="2800" i="1" dirty="0" smtClean="0"/>
              <a:t>if and only if</a:t>
            </a:r>
            <a:r>
              <a:rPr lang="en-GB" sz="2800" dirty="0" smtClean="0"/>
              <a:t> they have the same dimension. More generally,</a:t>
            </a:r>
          </a:p>
          <a:p>
            <a:pPr>
              <a:buNone/>
            </a:pPr>
            <a:r>
              <a:rPr lang="en-GB" sz="2800" dirty="0" smtClean="0"/>
              <a:t>If </a:t>
            </a:r>
            <a:r>
              <a:rPr lang="en-GB" sz="2800" b="1" dirty="0" smtClean="0"/>
              <a:t>A</a:t>
            </a:r>
            <a:r>
              <a:rPr lang="en-GB" sz="2800" dirty="0" smtClean="0"/>
              <a:t> and </a:t>
            </a:r>
            <a:r>
              <a:rPr lang="en-GB" sz="2800" b="1" dirty="0" smtClean="0"/>
              <a:t>B</a:t>
            </a:r>
            <a:r>
              <a:rPr lang="en-GB" sz="2800" dirty="0" smtClean="0"/>
              <a:t> are matrices both having order                  </a:t>
            </a:r>
          </a:p>
          <a:p>
            <a:pPr>
              <a:buNone/>
            </a:pPr>
            <a:r>
              <a:rPr lang="en-GB" sz="2800" dirty="0" smtClean="0"/>
              <a:t>then the new matrix </a:t>
            </a:r>
            <a:r>
              <a:rPr lang="en-GB" sz="2800" b="1" dirty="0" smtClean="0"/>
              <a:t>C</a:t>
            </a:r>
            <a:r>
              <a:rPr lang="en-GB" sz="2800" dirty="0" smtClean="0"/>
              <a:t> will have the same dimension as </a:t>
            </a:r>
            <a:r>
              <a:rPr lang="en-GB" sz="2800" b="1" dirty="0" smtClean="0"/>
              <a:t>A</a:t>
            </a:r>
            <a:r>
              <a:rPr lang="en-GB" sz="2800" dirty="0" smtClean="0"/>
              <a:t> and </a:t>
            </a:r>
            <a:r>
              <a:rPr lang="en-GB" sz="2800" b="1" dirty="0" smtClean="0"/>
              <a:t>B</a:t>
            </a:r>
            <a:r>
              <a:rPr lang="en-GB" sz="2800" dirty="0" smtClean="0"/>
              <a:t>. The elements of </a:t>
            </a:r>
            <a:r>
              <a:rPr lang="en-GB" sz="2800" b="1" dirty="0" smtClean="0"/>
              <a:t>C</a:t>
            </a:r>
            <a:r>
              <a:rPr lang="en-GB" sz="2800" dirty="0" smtClean="0"/>
              <a:t> are found by adding the respective elements of </a:t>
            </a:r>
            <a:r>
              <a:rPr lang="en-GB" sz="2800" b="1" dirty="0" smtClean="0"/>
              <a:t>A</a:t>
            </a:r>
            <a:r>
              <a:rPr lang="en-GB" sz="2800" dirty="0" smtClean="0"/>
              <a:t> and </a:t>
            </a:r>
            <a:r>
              <a:rPr lang="en-GB" sz="2800" b="1" dirty="0" smtClean="0"/>
              <a:t>B</a:t>
            </a:r>
            <a:r>
              <a:rPr lang="en-GB" sz="2800" dirty="0" smtClean="0"/>
              <a:t>, i.e.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r>
              <a:rPr lang="en-GB" sz="2800" dirty="0" smtClean="0"/>
              <a:t>If the matrix </a:t>
            </a:r>
            <a:r>
              <a:rPr lang="en-GB" sz="2800" b="1" dirty="0" smtClean="0"/>
              <a:t>B</a:t>
            </a:r>
            <a:r>
              <a:rPr lang="en-GB" sz="2800" dirty="0" smtClean="0"/>
              <a:t> is subtracted from matrix </a:t>
            </a:r>
            <a:r>
              <a:rPr lang="en-GB" sz="2800" b="1" dirty="0" smtClean="0"/>
              <a:t>A, </a:t>
            </a:r>
            <a:r>
              <a:rPr lang="en-GB" sz="2800" dirty="0" smtClean="0"/>
              <a:t>then the new matrix </a:t>
            </a:r>
            <a:r>
              <a:rPr lang="en-GB" sz="2800" b="1" dirty="0" smtClean="0"/>
              <a:t>C</a:t>
            </a:r>
            <a:r>
              <a:rPr lang="en-GB" sz="2800" dirty="0" smtClean="0"/>
              <a:t> will be:</a:t>
            </a:r>
          </a:p>
          <a:p>
            <a:pPr>
              <a:buNone/>
            </a:pPr>
            <a:r>
              <a:rPr lang="en-GB" sz="2800" dirty="0" smtClean="0"/>
              <a:t>   </a:t>
            </a:r>
            <a:endParaRPr lang="en-GB" sz="2800" b="1" u="sng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b="1" u="sng" dirty="0" smtClean="0">
                <a:solidFill>
                  <a:schemeClr val="tx2"/>
                </a:solidFill>
              </a:rPr>
              <a:t>Matrix addition </a:t>
            </a:r>
            <a:r>
              <a:rPr lang="en-GB" sz="2800" dirty="0" smtClean="0"/>
              <a:t>we will see the examples of matrix subtraction later.</a:t>
            </a:r>
          </a:p>
          <a:p>
            <a:pPr>
              <a:buNone/>
            </a:pPr>
            <a:endParaRPr lang="en-GB" sz="2800" u="sng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b="1" u="sng" dirty="0" smtClean="0">
                <a:solidFill>
                  <a:schemeClr val="tx2"/>
                </a:solidFill>
              </a:rPr>
              <a:t>Scalar multiplication </a:t>
            </a:r>
            <a:r>
              <a:rPr lang="en-GB" sz="2800" dirty="0" smtClean="0"/>
              <a:t>A </a:t>
            </a:r>
            <a:r>
              <a:rPr lang="en-GB" sz="2800" i="1" dirty="0" smtClean="0"/>
              <a:t>scalar</a:t>
            </a:r>
            <a:r>
              <a:rPr lang="en-GB" sz="2800" dirty="0" smtClean="0"/>
              <a:t> is a real number. The entries of a matrix may be real or complex, but we restrict ourselves to real entries only. </a:t>
            </a:r>
          </a:p>
          <a:p>
            <a:pPr>
              <a:buNone/>
            </a:pPr>
            <a:r>
              <a:rPr lang="en-GB" sz="2800" b="1" i="1" dirty="0" smtClean="0"/>
              <a:t>Scalar multiplication</a:t>
            </a:r>
            <a:r>
              <a:rPr lang="en-GB" sz="2800" dirty="0" smtClean="0"/>
              <a:t> of a matrix is the multiplication of a matrix by a scalar, i.e. multiplying the scalar to all the entries of a matrix. Generally, if </a:t>
            </a:r>
            <a:r>
              <a:rPr lang="en-GB" sz="2800" i="1" dirty="0" smtClean="0"/>
              <a:t>k</a:t>
            </a:r>
            <a:r>
              <a:rPr lang="en-GB" sz="2800" dirty="0" smtClean="0"/>
              <a:t> is a scalar and </a:t>
            </a:r>
            <a:r>
              <a:rPr lang="en-GB" sz="2800" b="1" dirty="0" smtClean="0"/>
              <a:t>A</a:t>
            </a:r>
            <a:r>
              <a:rPr lang="en-GB" sz="2800" dirty="0" smtClean="0"/>
              <a:t> is a                matrix, then the scalar multiplication will be: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b="1" i="1" dirty="0" smtClean="0"/>
          </a:p>
          <a:p>
            <a:pPr>
              <a:buNone/>
            </a:pPr>
            <a:endParaRPr lang="en-GB" sz="2800" b="1" u="sng" dirty="0">
              <a:solidFill>
                <a:schemeClr val="tx2"/>
              </a:solidFill>
            </a:endParaRPr>
          </a:p>
          <a:p>
            <a:pPr>
              <a:buNone/>
            </a:pPr>
            <a:endParaRPr lang="en-GB" sz="2800" b="1" u="sng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GB" sz="2800" b="1" u="sng" dirty="0">
              <a:solidFill>
                <a:schemeClr val="tx2"/>
              </a:solidFill>
            </a:endParaRPr>
          </a:p>
          <a:p>
            <a:pPr>
              <a:buNone/>
            </a:pPr>
            <a:endParaRPr lang="en-GB" sz="2800" b="1" u="sng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GB" sz="2800" b="1" u="sng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e.g. </a:t>
            </a:r>
          </a:p>
          <a:p>
            <a:pPr>
              <a:buNone/>
            </a:pPr>
            <a:endParaRPr lang="en-GB" sz="2800" b="1" u="sng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GB" sz="2800" b="1" u="sng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GB" sz="2800" b="1" u="sng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GB" sz="2800" b="1" u="sng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en-GB" sz="2800" b="1" u="sng" dirty="0" smtClean="0">
                <a:solidFill>
                  <a:schemeClr val="tx2"/>
                </a:solidFill>
              </a:rPr>
              <a:t>Matrix subtraction</a:t>
            </a:r>
            <a:r>
              <a:rPr lang="en-GB" sz="2800" dirty="0" smtClean="0"/>
              <a:t> Now we will use scalar multiplication to subtract matrices.</a:t>
            </a:r>
          </a:p>
          <a:p>
            <a:pPr>
              <a:buNone/>
            </a:pPr>
            <a:r>
              <a:rPr lang="en-GB" sz="2800" dirty="0" smtClean="0"/>
              <a:t>Recall that given two matrices </a:t>
            </a:r>
            <a:r>
              <a:rPr lang="en-GB" sz="2800" b="1" dirty="0" smtClean="0"/>
              <a:t>A</a:t>
            </a:r>
            <a:r>
              <a:rPr lang="en-GB" sz="2800" dirty="0" smtClean="0"/>
              <a:t> and </a:t>
            </a:r>
            <a:r>
              <a:rPr lang="en-GB" sz="2800" b="1" dirty="0" smtClean="0"/>
              <a:t>B, </a:t>
            </a:r>
            <a:r>
              <a:rPr lang="en-GB" sz="2800" dirty="0" smtClean="0"/>
              <a:t>matrix subtraction is defined as:</a:t>
            </a:r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e.g. </a:t>
            </a:r>
          </a:p>
          <a:p>
            <a:pPr>
              <a:buNone/>
            </a:pPr>
            <a:endParaRPr lang="en-GB" sz="2800" b="1" u="sng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GB" sz="2800" b="1" u="sng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GB" sz="2800" b="1" u="sng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GB" sz="2800" b="1" u="sng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Properties of matrix algebra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Properties of matrix algebra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GB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Properties of matrix algebra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GB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Summary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Matrix: need; definition</a:t>
            </a:r>
          </a:p>
          <a:p>
            <a:r>
              <a:rPr lang="en-GB" sz="2800" dirty="0" smtClean="0"/>
              <a:t>Basic facts: notation; elements; dimension; examples</a:t>
            </a:r>
          </a:p>
          <a:p>
            <a:r>
              <a:rPr lang="en-GB" sz="2800" dirty="0" smtClean="0"/>
              <a:t>Types of matrices: row vector; column vector; square matrix; identity matrix; diagonal matrix; zero matrix</a:t>
            </a:r>
          </a:p>
          <a:p>
            <a:r>
              <a:rPr lang="en-GB" sz="2800" dirty="0" smtClean="0"/>
              <a:t>Transpose of a matrix</a:t>
            </a:r>
          </a:p>
          <a:p>
            <a:r>
              <a:rPr lang="en-GB" sz="2800" dirty="0" smtClean="0"/>
              <a:t>Matrix operations: addition; subtraction; scalar multiplication</a:t>
            </a:r>
          </a:p>
          <a:p>
            <a:r>
              <a:rPr lang="en-GB" sz="2800" dirty="0" smtClean="0"/>
              <a:t>Properties of matrix operations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730</TotalTime>
  <Words>928</Words>
  <Application>Microsoft Office PowerPoint</Application>
  <PresentationFormat>On-screen Show (4:3)</PresentationFormat>
  <Paragraphs>156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MTH108 Business Math I</vt:lpstr>
      <vt:lpstr>Chapter 9</vt:lpstr>
      <vt:lpstr>Objectives </vt:lpstr>
      <vt:lpstr>Main Topics</vt:lpstr>
      <vt:lpstr>Today’s Topics</vt:lpstr>
      <vt:lpstr>Introduction </vt:lpstr>
      <vt:lpstr>Slide 7</vt:lpstr>
      <vt:lpstr>Slide 8</vt:lpstr>
      <vt:lpstr>Slide 9</vt:lpstr>
      <vt:lpstr>Examples </vt:lpstr>
      <vt:lpstr>Special types of matrices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Matrix Operations</vt:lpstr>
      <vt:lpstr>Slide 20</vt:lpstr>
      <vt:lpstr>Slide 21</vt:lpstr>
      <vt:lpstr>Slide 22</vt:lpstr>
      <vt:lpstr>Slide 23</vt:lpstr>
      <vt:lpstr>Slide 24</vt:lpstr>
      <vt:lpstr>Properties of matrix algebra</vt:lpstr>
      <vt:lpstr>Properties of matrix algebra</vt:lpstr>
      <vt:lpstr>Properties of matrix algebra</vt:lpstr>
      <vt:lpstr>Summary </vt:lpstr>
    </vt:vector>
  </TitlesOfParts>
  <Company>CIIT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MTH108 Business Math I</dc:title>
  <dc:creator>Tazeen athar</dc:creator>
  <cp:lastModifiedBy>NTS</cp:lastModifiedBy>
  <cp:revision>89</cp:revision>
  <dcterms:created xsi:type="dcterms:W3CDTF">2012-06-10T12:29:32Z</dcterms:created>
  <dcterms:modified xsi:type="dcterms:W3CDTF">2012-06-11T10:35:45Z</dcterms:modified>
</cp:coreProperties>
</file>