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C9C1E-8D96-465F-93F1-31149BC1D83E}" type="datetimeFigureOut">
              <a:rPr lang="en-US" smtClean="0"/>
              <a:pPr/>
              <a:t>6/7/2012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5F3F-4FE5-480C-9A54-7503168E1DF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1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18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7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Exponential and Logarithmic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Properties of exponents and radicals</a:t>
            </a:r>
          </a:p>
          <a:p>
            <a:r>
              <a:rPr lang="en-GB" dirty="0" smtClean="0"/>
              <a:t>Exponential functions</a:t>
            </a:r>
          </a:p>
          <a:p>
            <a:r>
              <a:rPr lang="en-GB" dirty="0" smtClean="0"/>
              <a:t>Classes of exponential functions</a:t>
            </a:r>
          </a:p>
          <a:p>
            <a:r>
              <a:rPr lang="en-GB" dirty="0" smtClean="0"/>
              <a:t>Graphs of exponential functions</a:t>
            </a:r>
          </a:p>
          <a:p>
            <a:r>
              <a:rPr lang="en-GB" dirty="0" smtClean="0"/>
              <a:t>Conversion to natural base </a:t>
            </a:r>
            <a:r>
              <a:rPr lang="en-GB" i="1" dirty="0" smtClean="0"/>
              <a:t>e</a:t>
            </a:r>
            <a:endParaRPr lang="en-GB" dirty="0" smtClean="0"/>
          </a:p>
          <a:p>
            <a:r>
              <a:rPr lang="en-GB" dirty="0" smtClean="0"/>
              <a:t>Logarithmic functions</a:t>
            </a:r>
          </a:p>
          <a:p>
            <a:r>
              <a:rPr lang="en-GB" dirty="0" smtClean="0"/>
              <a:t>Properties of logarithms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Solving logarithmic equations</a:t>
            </a:r>
          </a:p>
          <a:p>
            <a:r>
              <a:rPr lang="en-GB" dirty="0" smtClean="0"/>
              <a:t>Graphs of logarithmic functions</a:t>
            </a:r>
          </a:p>
          <a:p>
            <a:r>
              <a:rPr lang="en-GB" dirty="0" smtClean="0"/>
              <a:t>Characteristics of logarithmic functions</a:t>
            </a:r>
          </a:p>
          <a:p>
            <a:r>
              <a:rPr lang="en-GB" dirty="0" smtClean="0"/>
              <a:t>Some applications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applications of exponential functions</a:t>
            </a:r>
          </a:p>
          <a:p>
            <a:r>
              <a:rPr lang="en-GB" dirty="0" smtClean="0"/>
              <a:t>Some applications of logarithmic functions</a:t>
            </a:r>
          </a:p>
          <a:p>
            <a:r>
              <a:rPr lang="en-GB" dirty="0" smtClean="0"/>
              <a:t>Solving exponential and logarithmic equations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Applications of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Exponential functions have particular application to </a:t>
            </a:r>
            <a:r>
              <a:rPr lang="en-GB" sz="2800" i="1" dirty="0" smtClean="0"/>
              <a:t>growth process</a:t>
            </a:r>
            <a:r>
              <a:rPr lang="en-GB" sz="2800" dirty="0" smtClean="0"/>
              <a:t> and </a:t>
            </a:r>
            <a:r>
              <a:rPr lang="en-GB" sz="2800" i="1" dirty="0" smtClean="0"/>
              <a:t>decay process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i="1" dirty="0" smtClean="0"/>
              <a:t>Growth process</a:t>
            </a:r>
            <a:r>
              <a:rPr lang="en-GB" sz="2800" dirty="0" smtClean="0"/>
              <a:t>: population growth, appreciation in the value of assets, … </a:t>
            </a:r>
            <a:r>
              <a:rPr lang="en-GB" sz="2800" i="1" dirty="0" smtClean="0"/>
              <a:t>exponential growth process</a:t>
            </a:r>
            <a:endParaRPr lang="en-GB" sz="2800" dirty="0" smtClean="0"/>
          </a:p>
          <a:p>
            <a:pPr>
              <a:buNone/>
            </a:pPr>
            <a:r>
              <a:rPr lang="en-GB" sz="2800" i="1" dirty="0" smtClean="0"/>
              <a:t>Decay process:</a:t>
            </a:r>
            <a:r>
              <a:rPr lang="en-GB" sz="2800" dirty="0" smtClean="0"/>
              <a:t> declining value of certain assets such as machinery, decline in the efficiency of machine, … </a:t>
            </a:r>
            <a:r>
              <a:rPr lang="en-GB" sz="2800" i="1" dirty="0" smtClean="0"/>
              <a:t>exponential decay process.</a:t>
            </a:r>
          </a:p>
          <a:p>
            <a:pPr>
              <a:buNone/>
            </a:pPr>
            <a:r>
              <a:rPr lang="en-GB" sz="2800" dirty="0" smtClean="0"/>
              <a:t>Both process are usually stated in terms of time.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Compound Interest:</a:t>
            </a:r>
            <a:r>
              <a:rPr lang="en-GB" sz="2800" dirty="0" smtClean="0"/>
              <a:t> the interest earned by an invested amount of money is reinvested so that it too earn interest, i.e. the interest is converted into principal and hence there is “</a:t>
            </a:r>
            <a:r>
              <a:rPr lang="en-GB" sz="2800" i="1" dirty="0" smtClean="0"/>
              <a:t>interest on interest”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e.g. 100 dollar is invested at the rate of 5 percent compounded annually. </a:t>
            </a:r>
          </a:p>
          <a:p>
            <a:pPr>
              <a:buNone/>
            </a:pPr>
            <a:r>
              <a:rPr lang="en-GB" sz="2800" dirty="0" smtClean="0"/>
              <a:t>At the end of first year</a:t>
            </a: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Compound Interest: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More generally, if a principal amount of P dollars is invested at the rate of 100r percent compounded annually, then compound amount will be:</a:t>
            </a:r>
          </a:p>
          <a:p>
            <a:pPr>
              <a:buNone/>
            </a:pPr>
            <a:r>
              <a:rPr lang="en-GB" sz="2800" dirty="0" smtClean="0"/>
              <a:t>After 1 year: </a:t>
            </a:r>
            <a:endParaRPr lang="en-GB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Compound Interest: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Compound Interest (Continuous compounding):</a:t>
            </a:r>
          </a:p>
          <a:p>
            <a:pPr>
              <a:buNone/>
            </a:pPr>
            <a:r>
              <a:rPr lang="en-GB" sz="2800" dirty="0" smtClean="0"/>
              <a:t>When compounding of interest is more than once a year, the previous equation can be restated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Compound Interest (Continuous compounding):</a:t>
            </a:r>
          </a:p>
          <a:p>
            <a:pPr>
              <a:buNone/>
            </a:pPr>
            <a:r>
              <a:rPr lang="en-GB" sz="2800" dirty="0" smtClean="0"/>
              <a:t>When compounding of interest is continuous means compounding is occurring all the time, i.e. there are infinite number of compounding periods each year. Then,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Population model: 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Consider the general function of the exponential growth process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Population model (contd.):</a:t>
            </a:r>
          </a:p>
          <a:p>
            <a:pPr>
              <a:buNone/>
            </a:pPr>
            <a:r>
              <a:rPr lang="en-GB" sz="2800" dirty="0" smtClean="0"/>
              <a:t>How long will it take for the value of the function to increase by some multiple, e.g. how long will it take for the population to double?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Decay functions (price of a machinery):</a:t>
            </a:r>
          </a:p>
          <a:p>
            <a:pPr>
              <a:buNone/>
            </a:pPr>
            <a:r>
              <a:rPr lang="en-GB" sz="2800" dirty="0" smtClean="0"/>
              <a:t>Consider the general form of the exponential decay function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Logarithmic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case of population growth. Recall that the exponential function for this case is: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Population growth case:</a:t>
            </a:r>
            <a:endParaRPr lang="en-GB" sz="28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Decay case: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Recall the general form of the exponential decay process as: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Suppose the amount of radioactive substance is reduced to half when </a:t>
            </a:r>
            <a:r>
              <a:rPr lang="en-GB" sz="2800" i="1" dirty="0" smtClean="0"/>
              <a:t>k</a:t>
            </a:r>
            <a:r>
              <a:rPr lang="en-GB" sz="2800" dirty="0" smtClean="0"/>
              <a:t>= 4 %</a:t>
            </a:r>
            <a:endParaRPr lang="en-GB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Solving logarithmic and exponential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Recall that a </a:t>
            </a:r>
            <a:r>
              <a:rPr lang="en-GB" sz="2800" b="1" i="1" dirty="0" smtClean="0"/>
              <a:t>logarithmic equation</a:t>
            </a:r>
            <a:r>
              <a:rPr lang="en-GB" sz="2800" dirty="0" smtClean="0"/>
              <a:t> is an equation that involves the logarithm of an expression containing an unknown. </a:t>
            </a:r>
            <a:r>
              <a:rPr lang="en-GB" sz="2800" dirty="0" smtClean="0"/>
              <a:t>e</a:t>
            </a:r>
            <a:r>
              <a:rPr lang="en-GB" sz="2800" dirty="0" smtClean="0"/>
              <a:t>.g. </a:t>
            </a:r>
          </a:p>
          <a:p>
            <a:pPr>
              <a:buNone/>
            </a:pPr>
            <a:r>
              <a:rPr lang="en-GB" sz="2800" dirty="0" smtClean="0"/>
              <a:t>An </a:t>
            </a:r>
            <a:r>
              <a:rPr lang="en-GB" sz="2800" b="1" i="1" dirty="0" smtClean="0"/>
              <a:t>exponential equation</a:t>
            </a:r>
            <a:r>
              <a:rPr lang="en-GB" sz="2800" dirty="0" smtClean="0"/>
              <a:t> has the unknown appearing in an exponent, e.g. </a:t>
            </a:r>
          </a:p>
          <a:p>
            <a:pPr>
              <a:buNone/>
            </a:pPr>
            <a:r>
              <a:rPr lang="en-GB" sz="2800" dirty="0" smtClean="0"/>
              <a:t>In many functions, if </a:t>
            </a:r>
            <a:endParaRPr lang="en-GB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However, logarithmic and exponential functions have these properties, i.e.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We have used these facts and now we will see them in detail.</a:t>
            </a:r>
          </a:p>
          <a:p>
            <a:pPr>
              <a:buNone/>
            </a:pPr>
            <a:r>
              <a:rPr lang="en-GB" sz="2800" dirty="0" smtClean="0"/>
              <a:t>1) </a:t>
            </a:r>
            <a:endParaRPr lang="en-GB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Oxygen composition</a:t>
            </a:r>
            <a:r>
              <a:rPr lang="en-GB" sz="2800" dirty="0" smtClean="0"/>
              <a:t> An experiment was conducted with a particular type of small animal. The logarithm of the amount of the oxygen consumed per hour was determined for a number of the animals and was plotted against the logarithms of the weights of the animals. It was found that</a:t>
            </a:r>
          </a:p>
          <a:p>
            <a:pPr>
              <a:buNone/>
            </a:pPr>
            <a:endParaRPr lang="en-GB" sz="28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Oxygen composition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Demand equation</a:t>
            </a:r>
          </a:p>
          <a:p>
            <a:pPr>
              <a:buNone/>
            </a:pPr>
            <a:r>
              <a:rPr lang="en-GB" sz="2800" dirty="0" smtClean="0"/>
              <a:t>The demand equation for a product is </a:t>
            </a:r>
          </a:p>
          <a:p>
            <a:pPr>
              <a:buNone/>
            </a:pPr>
            <a:r>
              <a:rPr lang="en-GB" sz="2800" dirty="0" smtClean="0"/>
              <a:t>Express </a:t>
            </a:r>
            <a:r>
              <a:rPr lang="en-GB" sz="2800" i="1" dirty="0" smtClean="0"/>
              <a:t>q</a:t>
            </a:r>
            <a:r>
              <a:rPr lang="en-GB" sz="2800" dirty="0" smtClean="0"/>
              <a:t> in terms of </a:t>
            </a:r>
            <a:r>
              <a:rPr lang="en-GB" sz="2800" i="1" dirty="0" smtClean="0"/>
              <a:t>p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Demand equation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Solve </a:t>
            </a:r>
            <a:endParaRPr lang="en-GB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Predator-Prey relation</a:t>
            </a:r>
          </a:p>
          <a:p>
            <a:pPr>
              <a:buNone/>
            </a:pPr>
            <a:r>
              <a:rPr lang="en-GB" sz="2800" dirty="0" smtClean="0"/>
              <a:t>Consider an equation of the form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Soln.:</a:t>
            </a:r>
            <a:endParaRPr lang="en-GB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Predator-Prey relation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Solve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Verify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Properties of exponents and radicals</a:t>
            </a:r>
          </a:p>
          <a:p>
            <a:r>
              <a:rPr lang="en-GB" sz="2800" dirty="0" smtClean="0"/>
              <a:t>Exponential functions</a:t>
            </a:r>
          </a:p>
          <a:p>
            <a:r>
              <a:rPr lang="en-GB" sz="2800" dirty="0" smtClean="0"/>
              <a:t>Classes of exponential functions</a:t>
            </a:r>
          </a:p>
          <a:p>
            <a:r>
              <a:rPr lang="en-GB" sz="2800" dirty="0" smtClean="0"/>
              <a:t>Graphs of exponential functions</a:t>
            </a:r>
          </a:p>
          <a:p>
            <a:r>
              <a:rPr lang="en-GB" sz="2800" dirty="0" smtClean="0"/>
              <a:t>Conversion to natural base </a:t>
            </a:r>
            <a:r>
              <a:rPr lang="en-GB" sz="2800" i="1" dirty="0" smtClean="0"/>
              <a:t>e</a:t>
            </a:r>
            <a:endParaRPr lang="en-GB" sz="2800" dirty="0" smtClean="0"/>
          </a:p>
          <a:p>
            <a:r>
              <a:rPr lang="en-GB" sz="2800" dirty="0" smtClean="0"/>
              <a:t>Logarithmic functions</a:t>
            </a:r>
          </a:p>
          <a:p>
            <a:r>
              <a:rPr lang="en-GB" sz="2800" dirty="0" smtClean="0"/>
              <a:t>Properties of </a:t>
            </a:r>
            <a:r>
              <a:rPr lang="en-GB" sz="2800" dirty="0" smtClean="0"/>
              <a:t>logarithms</a:t>
            </a:r>
          </a:p>
          <a:p>
            <a:r>
              <a:rPr lang="en-GB" sz="2800" dirty="0" smtClean="0"/>
              <a:t>Solving logarithmic </a:t>
            </a:r>
            <a:r>
              <a:rPr lang="en-GB" sz="2800" dirty="0" smtClean="0"/>
              <a:t>equations</a:t>
            </a:r>
          </a:p>
          <a:p>
            <a:r>
              <a:rPr lang="en-GB" sz="2800" dirty="0" smtClean="0"/>
              <a:t>Graphs of logarithmic functions</a:t>
            </a:r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Characteristics </a:t>
            </a:r>
            <a:r>
              <a:rPr lang="en-GB" sz="2800" dirty="0" smtClean="0"/>
              <a:t>of logarithmic functions</a:t>
            </a:r>
          </a:p>
          <a:p>
            <a:r>
              <a:rPr lang="en-GB" sz="2800" dirty="0" smtClean="0"/>
              <a:t>Some </a:t>
            </a:r>
            <a:r>
              <a:rPr lang="en-GB" sz="2800" dirty="0" smtClean="0"/>
              <a:t>applications</a:t>
            </a:r>
          </a:p>
          <a:p>
            <a:r>
              <a:rPr lang="en-GB" sz="2800" dirty="0" smtClean="0"/>
              <a:t>Some applications of exponential functions</a:t>
            </a:r>
          </a:p>
          <a:p>
            <a:r>
              <a:rPr lang="en-GB" sz="2800" dirty="0" smtClean="0"/>
              <a:t>Some applications of logarithmic functions</a:t>
            </a:r>
          </a:p>
          <a:p>
            <a:r>
              <a:rPr lang="en-GB" sz="2800" dirty="0" smtClean="0"/>
              <a:t>Solving exponential and logarithmic equations</a:t>
            </a:r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622</Words>
  <Application>Microsoft Office PowerPoint</Application>
  <PresentationFormat>On-screen Show (4:3)</PresentationFormat>
  <Paragraphs>104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MTH108 Business Math 1</vt:lpstr>
      <vt:lpstr>Chapter 7</vt:lpstr>
      <vt:lpstr>Review </vt:lpstr>
      <vt:lpstr>Review </vt:lpstr>
      <vt:lpstr>Today’s Topic </vt:lpstr>
      <vt:lpstr>Applications of exponential functions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Logarithmic Functions</vt:lpstr>
      <vt:lpstr>Slide 16</vt:lpstr>
      <vt:lpstr>Slide 17</vt:lpstr>
      <vt:lpstr>Solving logarithmic and exponential equations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Summary 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1</dc:title>
  <dc:creator>Tazeen athar</dc:creator>
  <cp:lastModifiedBy>Tazeen athar</cp:lastModifiedBy>
  <cp:revision>35</cp:revision>
  <dcterms:created xsi:type="dcterms:W3CDTF">2012-06-07T05:51:03Z</dcterms:created>
  <dcterms:modified xsi:type="dcterms:W3CDTF">2012-06-07T08:34:29Z</dcterms:modified>
</cp:coreProperties>
</file>