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7" r:id="rId4"/>
    <p:sldId id="259" r:id="rId5"/>
    <p:sldId id="260" r:id="rId6"/>
    <p:sldId id="261" r:id="rId7"/>
    <p:sldId id="270" r:id="rId8"/>
    <p:sldId id="262" r:id="rId9"/>
    <p:sldId id="263" r:id="rId10"/>
    <p:sldId id="265" r:id="rId11"/>
    <p:sldId id="266" r:id="rId12"/>
    <p:sldId id="267" r:id="rId13"/>
    <p:sldId id="271" r:id="rId14"/>
    <p:sldId id="268" r:id="rId15"/>
    <p:sldId id="269" r:id="rId16"/>
    <p:sldId id="272" r:id="rId17"/>
    <p:sldId id="273" r:id="rId18"/>
    <p:sldId id="274" r:id="rId19"/>
    <p:sldId id="275" r:id="rId20"/>
    <p:sldId id="276" r:id="rId21"/>
    <p:sldId id="277" r:id="rId22"/>
    <p:sldId id="278" r:id="rId23"/>
    <p:sldId id="279" r:id="rId24"/>
    <p:sldId id="280" r:id="rId25"/>
    <p:sldId id="282" r:id="rId26"/>
    <p:sldId id="281" r:id="rId27"/>
    <p:sldId id="283" r:id="rId28"/>
    <p:sldId id="284" r:id="rId29"/>
    <p:sldId id="264"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00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5" d="100"/>
          <a:sy n="65" d="100"/>
        </p:scale>
        <p:origin x="-1536"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BC928704-AC56-41E2-82BD-F5A58CEA0E73}" type="datetimeFigureOut">
              <a:rPr lang="en-US" smtClean="0"/>
              <a:pPr/>
              <a:t>6/7/2012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07E4C0E-988A-4680-9ADF-8B0047D66A28}"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C928704-AC56-41E2-82BD-F5A58CEA0E73}" type="datetimeFigureOut">
              <a:rPr lang="en-US" smtClean="0"/>
              <a:pPr/>
              <a:t>6/7/2012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07E4C0E-988A-4680-9ADF-8B0047D66A28}"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C928704-AC56-41E2-82BD-F5A58CEA0E73}" type="datetimeFigureOut">
              <a:rPr lang="en-US" smtClean="0"/>
              <a:pPr/>
              <a:t>6/7/2012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07E4C0E-988A-4680-9ADF-8B0047D66A28}"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BC928704-AC56-41E2-82BD-F5A58CEA0E73}" type="datetimeFigureOut">
              <a:rPr lang="en-US" smtClean="0"/>
              <a:pPr/>
              <a:t>6/7/2012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07E4C0E-988A-4680-9ADF-8B0047D66A28}"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BC928704-AC56-41E2-82BD-F5A58CEA0E73}" type="datetimeFigureOut">
              <a:rPr lang="en-US" smtClean="0"/>
              <a:pPr/>
              <a:t>6/7/2012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07E4C0E-988A-4680-9ADF-8B0047D66A28}"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BC928704-AC56-41E2-82BD-F5A58CEA0E73}" type="datetimeFigureOut">
              <a:rPr lang="en-US" smtClean="0"/>
              <a:pPr/>
              <a:t>6/7/2012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07E4C0E-988A-4680-9ADF-8B0047D66A28}"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C928704-AC56-41E2-82BD-F5A58CEA0E73}" type="datetimeFigureOut">
              <a:rPr lang="en-US" smtClean="0"/>
              <a:pPr/>
              <a:t>6/7/2012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07E4C0E-988A-4680-9ADF-8B0047D66A28}"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C928704-AC56-41E2-82BD-F5A58CEA0E73}" type="datetimeFigureOut">
              <a:rPr lang="en-US" smtClean="0"/>
              <a:pPr/>
              <a:t>6/7/2012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07E4C0E-988A-4680-9ADF-8B0047D66A28}"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C928704-AC56-41E2-82BD-F5A58CEA0E73}" type="datetimeFigureOut">
              <a:rPr lang="en-US" smtClean="0"/>
              <a:pPr/>
              <a:t>6/7/2012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07E4C0E-988A-4680-9ADF-8B0047D66A28}"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C928704-AC56-41E2-82BD-F5A58CEA0E73}" type="datetimeFigureOut">
              <a:rPr lang="en-US" smtClean="0"/>
              <a:pPr/>
              <a:t>6/7/2012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07E4C0E-988A-4680-9ADF-8B0047D66A28}"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C928704-AC56-41E2-82BD-F5A58CEA0E73}" type="datetimeFigureOut">
              <a:rPr lang="en-US" smtClean="0"/>
              <a:pPr/>
              <a:t>6/7/2012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07E4C0E-988A-4680-9ADF-8B0047D66A28}"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928704-AC56-41E2-82BD-F5A58CEA0E73}" type="datetimeFigureOut">
              <a:rPr lang="en-US" smtClean="0"/>
              <a:pPr/>
              <a:t>6/7/2012</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07E4C0E-988A-4680-9ADF-8B0047D66A28}"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1.v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2.v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3.v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4.v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5.v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b="1" dirty="0" smtClean="0"/>
              <a:t>MTH108 Business Math I</a:t>
            </a:r>
            <a:endParaRPr lang="en-GB" b="1" dirty="0"/>
          </a:p>
        </p:txBody>
      </p:sp>
      <p:sp>
        <p:nvSpPr>
          <p:cNvPr id="3" name="Subtitle 2"/>
          <p:cNvSpPr>
            <a:spLocks noGrp="1"/>
          </p:cNvSpPr>
          <p:nvPr>
            <p:ph type="subTitle" idx="1"/>
          </p:nvPr>
        </p:nvSpPr>
        <p:spPr/>
        <p:txBody>
          <a:bodyPr>
            <a:normAutofit/>
          </a:bodyPr>
          <a:lstStyle/>
          <a:p>
            <a:r>
              <a:rPr lang="en-GB" sz="4400" b="1" dirty="0" smtClean="0">
                <a:solidFill>
                  <a:schemeClr val="tx2"/>
                </a:solidFill>
              </a:rPr>
              <a:t>Lecture 17</a:t>
            </a:r>
            <a:endParaRPr lang="en-GB" sz="4400" b="1" dirty="0">
              <a:solidFill>
                <a:schemeClr val="tx2"/>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b="1" dirty="0" smtClean="0"/>
              <a:t>Chapter 7</a:t>
            </a:r>
            <a:endParaRPr lang="en-GB" b="1" dirty="0"/>
          </a:p>
        </p:txBody>
      </p:sp>
      <p:sp>
        <p:nvSpPr>
          <p:cNvPr id="3" name="Subtitle 2"/>
          <p:cNvSpPr>
            <a:spLocks noGrp="1"/>
          </p:cNvSpPr>
          <p:nvPr>
            <p:ph type="subTitle" idx="1"/>
          </p:nvPr>
        </p:nvSpPr>
        <p:spPr/>
        <p:txBody>
          <a:bodyPr>
            <a:normAutofit/>
          </a:bodyPr>
          <a:lstStyle/>
          <a:p>
            <a:r>
              <a:rPr lang="en-GB" sz="4400" b="1" dirty="0" smtClean="0">
                <a:solidFill>
                  <a:schemeClr val="tx2"/>
                </a:solidFill>
              </a:rPr>
              <a:t>Exponential and Logarithmic Functions</a:t>
            </a:r>
            <a:endParaRPr lang="en-GB" sz="4400" b="1" dirty="0">
              <a:solidFill>
                <a:schemeClr val="tx2"/>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Review</a:t>
            </a:r>
            <a:r>
              <a:rPr lang="en-GB" sz="3600" u="sng" dirty="0" smtClean="0"/>
              <a:t> </a:t>
            </a:r>
            <a:endParaRPr lang="en-GB" sz="3600" u="sng" dirty="0"/>
          </a:p>
        </p:txBody>
      </p:sp>
      <p:sp>
        <p:nvSpPr>
          <p:cNvPr id="3" name="Content Placeholder 2"/>
          <p:cNvSpPr>
            <a:spLocks noGrp="1"/>
          </p:cNvSpPr>
          <p:nvPr>
            <p:ph idx="1"/>
          </p:nvPr>
        </p:nvSpPr>
        <p:spPr/>
        <p:txBody>
          <a:bodyPr>
            <a:normAutofit/>
          </a:bodyPr>
          <a:lstStyle/>
          <a:p>
            <a:r>
              <a:rPr lang="en-GB" sz="2800" dirty="0" smtClean="0"/>
              <a:t>Properties of exponents and radicals</a:t>
            </a:r>
          </a:p>
          <a:p>
            <a:r>
              <a:rPr lang="en-GB" sz="2800" dirty="0" smtClean="0"/>
              <a:t>Exponential functions</a:t>
            </a:r>
          </a:p>
          <a:p>
            <a:r>
              <a:rPr lang="en-GB" sz="2800" dirty="0" smtClean="0"/>
              <a:t>Special classes of exponential functions</a:t>
            </a:r>
          </a:p>
          <a:p>
            <a:endParaRPr lang="en-GB" sz="2800" dirty="0"/>
          </a:p>
          <a:p>
            <a:r>
              <a:rPr lang="en-GB" sz="2800" dirty="0" smtClean="0"/>
              <a:t>Cases of exponential functions</a:t>
            </a:r>
          </a:p>
          <a:p>
            <a:r>
              <a:rPr lang="en-GB" sz="2800" dirty="0" smtClean="0"/>
              <a:t>Graphs and translations</a:t>
            </a:r>
          </a:p>
          <a:p>
            <a:r>
              <a:rPr lang="en-GB" sz="2800" dirty="0" smtClean="0"/>
              <a:t>Characteristics of exponential functions</a:t>
            </a:r>
          </a:p>
          <a:p>
            <a:r>
              <a:rPr lang="en-GB" sz="2800" dirty="0" smtClean="0"/>
              <a:t>Conversion to base </a:t>
            </a:r>
            <a:r>
              <a:rPr lang="en-GB" sz="2800" i="1" dirty="0" smtClean="0"/>
              <a:t>e</a:t>
            </a:r>
            <a:endParaRPr lang="en-GB" sz="28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Today’s Topics</a:t>
            </a:r>
            <a:endParaRPr lang="en-GB" sz="3600" u="sng" dirty="0">
              <a:solidFill>
                <a:schemeClr val="tx2"/>
              </a:solidFill>
            </a:endParaRPr>
          </a:p>
        </p:txBody>
      </p:sp>
      <p:sp>
        <p:nvSpPr>
          <p:cNvPr id="3" name="Content Placeholder 2"/>
          <p:cNvSpPr>
            <a:spLocks noGrp="1"/>
          </p:cNvSpPr>
          <p:nvPr>
            <p:ph idx="1"/>
          </p:nvPr>
        </p:nvSpPr>
        <p:spPr/>
        <p:txBody>
          <a:bodyPr/>
          <a:lstStyle/>
          <a:p>
            <a:r>
              <a:rPr lang="en-GB" dirty="0" smtClean="0"/>
              <a:t>Logarithms</a:t>
            </a:r>
          </a:p>
          <a:p>
            <a:r>
              <a:rPr lang="en-GB" dirty="0" smtClean="0"/>
              <a:t>Properties</a:t>
            </a:r>
          </a:p>
          <a:p>
            <a:r>
              <a:rPr lang="en-GB" dirty="0" smtClean="0"/>
              <a:t>Solving exponential equations</a:t>
            </a:r>
          </a:p>
          <a:p>
            <a:r>
              <a:rPr lang="en-GB" dirty="0" smtClean="0"/>
              <a:t>Solving logarithmic equations</a:t>
            </a:r>
          </a:p>
          <a:p>
            <a:r>
              <a:rPr lang="en-GB" dirty="0" smtClean="0"/>
              <a:t>Graphs and characteristics of logarithmic functions</a:t>
            </a:r>
          </a:p>
          <a:p>
            <a:r>
              <a:rPr lang="en-GB" dirty="0" smtClean="0"/>
              <a:t>Some applications</a:t>
            </a:r>
          </a:p>
          <a:p>
            <a:pPr>
              <a:buNone/>
            </a:pPr>
            <a:endParaRPr lang="en-GB"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Logarithms </a:t>
            </a:r>
            <a:endParaRPr lang="en-GB" sz="3600" u="sng" dirty="0">
              <a:solidFill>
                <a:schemeClr val="tx2"/>
              </a:solidFill>
            </a:endParaRPr>
          </a:p>
        </p:txBody>
      </p:sp>
      <p:sp>
        <p:nvSpPr>
          <p:cNvPr id="3" name="Content Placeholder 2"/>
          <p:cNvSpPr>
            <a:spLocks noGrp="1"/>
          </p:cNvSpPr>
          <p:nvPr>
            <p:ph idx="1"/>
          </p:nvPr>
        </p:nvSpPr>
        <p:spPr/>
        <p:txBody>
          <a:bodyPr>
            <a:normAutofit/>
          </a:bodyPr>
          <a:lstStyle/>
          <a:p>
            <a:pPr>
              <a:buNone/>
            </a:pPr>
            <a:r>
              <a:rPr lang="en-GB" sz="2800" u="sng" dirty="0" smtClean="0">
                <a:solidFill>
                  <a:schemeClr val="tx2"/>
                </a:solidFill>
              </a:rPr>
              <a:t>Definition:</a:t>
            </a:r>
            <a:r>
              <a:rPr lang="en-GB" sz="2800" dirty="0" smtClean="0">
                <a:solidFill>
                  <a:schemeClr val="tx2"/>
                </a:solidFill>
              </a:rPr>
              <a:t> </a:t>
            </a:r>
            <a:r>
              <a:rPr lang="en-GB" sz="2800" dirty="0" smtClean="0"/>
              <a:t>A </a:t>
            </a:r>
            <a:r>
              <a:rPr lang="en-GB" sz="2800" b="1" i="1" dirty="0" smtClean="0"/>
              <a:t>logarithm</a:t>
            </a:r>
            <a:r>
              <a:rPr lang="en-GB" sz="2800" dirty="0" smtClean="0"/>
              <a:t> is the power </a:t>
            </a:r>
            <a:r>
              <a:rPr lang="en-GB" sz="2800" i="1" dirty="0" smtClean="0"/>
              <a:t>x</a:t>
            </a:r>
            <a:r>
              <a:rPr lang="en-GB" sz="2800" dirty="0" smtClean="0"/>
              <a:t> to which a </a:t>
            </a:r>
            <a:r>
              <a:rPr lang="en-GB" sz="2800" i="1" dirty="0" smtClean="0"/>
              <a:t>base </a:t>
            </a:r>
            <a:r>
              <a:rPr lang="en-GB" sz="2800" dirty="0" smtClean="0"/>
              <a:t>b must be raised in order to yield a given number </a:t>
            </a:r>
            <a:r>
              <a:rPr lang="en-GB" sz="2800" i="1" dirty="0" smtClean="0"/>
              <a:t>y</a:t>
            </a:r>
            <a:r>
              <a:rPr lang="en-GB" sz="2800" dirty="0" smtClean="0"/>
              <a:t>, i.e. </a:t>
            </a:r>
          </a:p>
          <a:p>
            <a:pPr algn="ctr">
              <a:buNone/>
            </a:pPr>
            <a:r>
              <a:rPr lang="en-GB" sz="2800" i="1" u="sng" dirty="0" smtClean="0"/>
              <a:t>Logarithm</a:t>
            </a:r>
            <a:r>
              <a:rPr lang="en-GB" sz="2800" u="sng" dirty="0" smtClean="0"/>
              <a:t> is an </a:t>
            </a:r>
            <a:r>
              <a:rPr lang="en-GB" sz="2800" i="1" u="sng" dirty="0" smtClean="0"/>
              <a:t>exponent.</a:t>
            </a:r>
            <a:endParaRPr lang="en-GB" sz="2800" i="1" dirty="0" smtClean="0"/>
          </a:p>
          <a:p>
            <a:pPr>
              <a:buNone/>
            </a:pPr>
            <a:r>
              <a:rPr lang="en-GB" sz="2800" dirty="0" smtClean="0"/>
              <a:t>Consider the equation </a:t>
            </a:r>
          </a:p>
          <a:p>
            <a:pPr>
              <a:buNone/>
            </a:pPr>
            <a:r>
              <a:rPr lang="en-GB" sz="2800" dirty="0" smtClean="0"/>
              <a:t>Here, 3 is the exponent which can be considered as the logarithm to the base 2 of the number 8, i.e. </a:t>
            </a:r>
          </a:p>
          <a:p>
            <a:pPr>
              <a:buNone/>
            </a:pPr>
            <a:endParaRPr lang="en-GB" sz="2800" u="sng"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71480"/>
            <a:ext cx="8229600" cy="5554683"/>
          </a:xfrm>
        </p:spPr>
        <p:txBody>
          <a:bodyPr>
            <a:normAutofit/>
          </a:bodyPr>
          <a:lstStyle/>
          <a:p>
            <a:pPr>
              <a:buNone/>
            </a:pPr>
            <a:r>
              <a:rPr lang="en-GB" sz="2800" dirty="0" smtClean="0"/>
              <a:t>In general,</a:t>
            </a:r>
          </a:p>
          <a:p>
            <a:pPr>
              <a:buNone/>
            </a:pPr>
            <a:r>
              <a:rPr lang="en-GB" sz="2800" dirty="0" smtClean="0"/>
              <a:t>We will restrict to the base </a:t>
            </a:r>
            <a:r>
              <a:rPr lang="en-GB" sz="2800" i="1" dirty="0" smtClean="0"/>
              <a:t>b</a:t>
            </a:r>
            <a:r>
              <a:rPr lang="en-GB" sz="2800" dirty="0" smtClean="0"/>
              <a:t> of positive values other than 1. Thus, logarithmic functions are related to exponential functions.</a:t>
            </a:r>
          </a:p>
          <a:p>
            <a:pPr>
              <a:buNone/>
            </a:pPr>
            <a:endParaRPr lang="en-GB" sz="2800" dirty="0"/>
          </a:p>
          <a:p>
            <a:pPr>
              <a:buNone/>
            </a:pPr>
            <a:endParaRPr lang="en-GB" sz="2800" dirty="0" smtClean="0"/>
          </a:p>
          <a:p>
            <a:pPr>
              <a:buNone/>
            </a:pPr>
            <a:endParaRPr lang="en-GB" sz="28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71480"/>
            <a:ext cx="8229600" cy="5554683"/>
          </a:xfrm>
        </p:spPr>
        <p:txBody>
          <a:bodyPr>
            <a:normAutofit/>
          </a:bodyPr>
          <a:lstStyle/>
          <a:p>
            <a:pPr>
              <a:buNone/>
            </a:pPr>
            <a:r>
              <a:rPr lang="en-GB" sz="2800" dirty="0" smtClean="0"/>
              <a:t>Since a logarithmic function reverses the action of the corresponding exponential function, thus </a:t>
            </a:r>
            <a:r>
              <a:rPr lang="en-GB" sz="2800" u="sng" dirty="0" smtClean="0"/>
              <a:t>logarithm function is the </a:t>
            </a:r>
            <a:r>
              <a:rPr lang="en-GB" sz="2800" b="1" i="1" u="sng" dirty="0" smtClean="0"/>
              <a:t>inverse</a:t>
            </a:r>
            <a:r>
              <a:rPr lang="en-GB" sz="2800" u="sng" dirty="0" smtClean="0"/>
              <a:t> of exponential function and vice versa.</a:t>
            </a:r>
          </a:p>
          <a:p>
            <a:pPr>
              <a:buNone/>
            </a:pPr>
            <a:r>
              <a:rPr lang="en-GB" sz="2800" u="sng" dirty="0" smtClean="0">
                <a:solidFill>
                  <a:schemeClr val="tx2"/>
                </a:solidFill>
              </a:rPr>
              <a:t>Examples</a:t>
            </a:r>
          </a:p>
          <a:p>
            <a:pPr>
              <a:buNone/>
            </a:pPr>
            <a:r>
              <a:rPr lang="en-GB" sz="2800" dirty="0" smtClean="0"/>
              <a:t>Exponential eq.                                Logarithmic eq.</a:t>
            </a:r>
          </a:p>
          <a:p>
            <a:pPr>
              <a:buNone/>
            </a:pPr>
            <a:endParaRPr lang="en-GB" sz="2800" dirty="0"/>
          </a:p>
          <a:p>
            <a:pPr>
              <a:buNone/>
            </a:pPr>
            <a:endParaRPr lang="en-GB" sz="2800" dirty="0" smtClean="0"/>
          </a:p>
          <a:p>
            <a:pPr>
              <a:buNone/>
            </a:pPr>
            <a:endParaRPr lang="en-GB" sz="28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71480"/>
            <a:ext cx="8229600" cy="5554683"/>
          </a:xfrm>
        </p:spPr>
        <p:txBody>
          <a:bodyPr>
            <a:normAutofit/>
          </a:bodyPr>
          <a:lstStyle/>
          <a:p>
            <a:pPr>
              <a:buNone/>
            </a:pPr>
            <a:r>
              <a:rPr lang="en-GB" sz="2800" u="sng" dirty="0" smtClean="0">
                <a:solidFill>
                  <a:schemeClr val="tx2"/>
                </a:solidFill>
              </a:rPr>
              <a:t>Examples</a:t>
            </a:r>
          </a:p>
          <a:p>
            <a:pPr>
              <a:buNone/>
            </a:pPr>
            <a:r>
              <a:rPr lang="en-GB" sz="2800" dirty="0" smtClean="0"/>
              <a:t>Logarithmic eq.                         Exponential eq.</a:t>
            </a:r>
          </a:p>
          <a:p>
            <a:pPr>
              <a:buNone/>
            </a:pPr>
            <a:endParaRPr lang="en-GB" sz="2800" dirty="0"/>
          </a:p>
          <a:p>
            <a:pPr>
              <a:buNone/>
            </a:pPr>
            <a:endParaRPr lang="en-GB" sz="2800" dirty="0" smtClean="0"/>
          </a:p>
          <a:p>
            <a:pPr>
              <a:buNone/>
            </a:pPr>
            <a:endParaRPr lang="en-GB" sz="2800" dirty="0"/>
          </a:p>
          <a:p>
            <a:pPr>
              <a:buNone/>
            </a:pPr>
            <a:endParaRPr lang="en-GB" sz="2800" dirty="0" smtClean="0"/>
          </a:p>
          <a:p>
            <a:pPr>
              <a:buNone/>
            </a:pPr>
            <a:endParaRPr lang="en-GB" sz="2800" dirty="0"/>
          </a:p>
          <a:p>
            <a:pPr>
              <a:buNone/>
            </a:pPr>
            <a:endParaRPr lang="en-GB" sz="2800" dirty="0"/>
          </a:p>
          <a:p>
            <a:pPr>
              <a:buNone/>
            </a:pPr>
            <a:endParaRPr lang="en-GB" sz="2800" dirty="0" smtClean="0"/>
          </a:p>
          <a:p>
            <a:pPr>
              <a:buNone/>
            </a:pPr>
            <a:endParaRPr lang="en-GB" sz="28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71480"/>
            <a:ext cx="8229600" cy="5554683"/>
          </a:xfrm>
        </p:spPr>
        <p:txBody>
          <a:bodyPr>
            <a:normAutofit/>
          </a:bodyPr>
          <a:lstStyle/>
          <a:p>
            <a:pPr>
              <a:buNone/>
            </a:pPr>
            <a:r>
              <a:rPr lang="en-GB" sz="2800" u="sng" dirty="0" smtClean="0">
                <a:solidFill>
                  <a:schemeClr val="tx2"/>
                </a:solidFill>
              </a:rPr>
              <a:t>Common bases and Notations</a:t>
            </a:r>
          </a:p>
          <a:p>
            <a:pPr>
              <a:buNone/>
            </a:pPr>
            <a:r>
              <a:rPr lang="en-GB" sz="2800" dirty="0" smtClean="0"/>
              <a:t>The two most commonly used bases for logarithms are </a:t>
            </a:r>
            <a:r>
              <a:rPr lang="en-GB" sz="2800" i="1" dirty="0" smtClean="0"/>
              <a:t>base </a:t>
            </a:r>
            <a:r>
              <a:rPr lang="en-GB" sz="2800" dirty="0" smtClean="0"/>
              <a:t>10 and </a:t>
            </a:r>
            <a:r>
              <a:rPr lang="en-GB" sz="2800" i="1" dirty="0" smtClean="0"/>
              <a:t>base e</a:t>
            </a:r>
            <a:r>
              <a:rPr lang="en-GB" sz="2800" dirty="0" smtClean="0"/>
              <a:t>, called as </a:t>
            </a:r>
            <a:r>
              <a:rPr lang="en-GB" sz="2800" b="1" i="1" dirty="0" smtClean="0"/>
              <a:t>common logarithms</a:t>
            </a:r>
            <a:r>
              <a:rPr lang="en-GB" sz="2800" dirty="0" smtClean="0"/>
              <a:t> and </a:t>
            </a:r>
            <a:r>
              <a:rPr lang="en-GB" sz="2800" b="1" i="1" dirty="0" smtClean="0"/>
              <a:t>natural logarithms</a:t>
            </a:r>
            <a:r>
              <a:rPr lang="en-GB" sz="2800" dirty="0" smtClean="0"/>
              <a:t>, respectively. </a:t>
            </a:r>
          </a:p>
          <a:p>
            <a:pPr>
              <a:buNone/>
            </a:pPr>
            <a:r>
              <a:rPr lang="en-GB" sz="2800" dirty="0" smtClean="0"/>
              <a:t>Common logarithms are denoted by </a:t>
            </a:r>
          </a:p>
          <a:p>
            <a:pPr>
              <a:buNone/>
            </a:pPr>
            <a:r>
              <a:rPr lang="en-GB" sz="2800" dirty="0" smtClean="0"/>
              <a:t>or more generally as, </a:t>
            </a:r>
          </a:p>
          <a:p>
            <a:pPr>
              <a:buNone/>
            </a:pPr>
            <a:r>
              <a:rPr lang="en-GB" sz="2800" dirty="0" smtClean="0"/>
              <a:t>Natural logarithms are denoted as </a:t>
            </a:r>
          </a:p>
          <a:p>
            <a:pPr>
              <a:buNone/>
            </a:pPr>
            <a:r>
              <a:rPr lang="en-GB" sz="2800" dirty="0" smtClean="0"/>
              <a:t>or more generally as, </a:t>
            </a:r>
          </a:p>
          <a:p>
            <a:pPr>
              <a:buNone/>
            </a:pPr>
            <a:r>
              <a:rPr lang="en-GB" sz="2800" dirty="0" smtClean="0"/>
              <a:t>A logarithm having base </a:t>
            </a:r>
            <a:r>
              <a:rPr lang="en-GB" sz="2800" i="1" dirty="0" smtClean="0"/>
              <a:t>b</a:t>
            </a:r>
            <a:r>
              <a:rPr lang="en-GB" sz="2800" dirty="0" smtClean="0"/>
              <a:t> other than </a:t>
            </a:r>
            <a:r>
              <a:rPr lang="en-GB" sz="2800" i="1" dirty="0" smtClean="0"/>
              <a:t>e</a:t>
            </a:r>
            <a:r>
              <a:rPr lang="en-GB" sz="2800" dirty="0" smtClean="0"/>
              <a:t> and 10 is denoted by  </a:t>
            </a:r>
          </a:p>
          <a:p>
            <a:pPr>
              <a:buNone/>
            </a:pPr>
            <a:endParaRPr lang="en-GB" sz="2800" dirty="0"/>
          </a:p>
          <a:p>
            <a:pPr>
              <a:buNone/>
            </a:pPr>
            <a:endParaRPr lang="en-GB" sz="2800" dirty="0" smtClean="0"/>
          </a:p>
          <a:p>
            <a:pPr>
              <a:buNone/>
            </a:pPr>
            <a:endParaRPr lang="en-GB" sz="2800" dirty="0"/>
          </a:p>
          <a:p>
            <a:pPr>
              <a:buNone/>
            </a:pPr>
            <a:endParaRPr lang="en-GB" sz="2800" dirty="0" smtClean="0"/>
          </a:p>
          <a:p>
            <a:pPr>
              <a:buNone/>
            </a:pPr>
            <a:endParaRPr lang="en-GB" sz="2800" dirty="0"/>
          </a:p>
          <a:p>
            <a:pPr>
              <a:buNone/>
            </a:pPr>
            <a:endParaRPr lang="en-GB" sz="2800" dirty="0"/>
          </a:p>
          <a:p>
            <a:pPr>
              <a:buNone/>
            </a:pPr>
            <a:endParaRPr lang="en-GB" sz="2800" dirty="0" smtClean="0"/>
          </a:p>
          <a:p>
            <a:pPr>
              <a:buNone/>
            </a:pPr>
            <a:endParaRPr lang="en-GB" sz="28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Properties</a:t>
            </a:r>
            <a:r>
              <a:rPr lang="en-GB" sz="3600" u="sng" dirty="0" smtClean="0"/>
              <a:t> </a:t>
            </a:r>
            <a:endParaRPr lang="en-GB" sz="3600" u="sng" dirty="0"/>
          </a:p>
        </p:txBody>
      </p:sp>
      <p:sp>
        <p:nvSpPr>
          <p:cNvPr id="3" name="Content Placeholder 2"/>
          <p:cNvSpPr>
            <a:spLocks noGrp="1"/>
          </p:cNvSpPr>
          <p:nvPr>
            <p:ph idx="1"/>
          </p:nvPr>
        </p:nvSpPr>
        <p:spPr/>
        <p:txBody>
          <a:bodyPr>
            <a:normAutofit/>
          </a:bodyPr>
          <a:lstStyle/>
          <a:p>
            <a:pPr>
              <a:buNone/>
            </a:pPr>
            <a:r>
              <a:rPr lang="en-GB" sz="2800" u="sng" dirty="0" smtClean="0"/>
              <a:t>Use:</a:t>
            </a:r>
            <a:r>
              <a:rPr lang="en-GB" sz="2800" dirty="0" smtClean="0"/>
              <a:t> In case of computations of very large or very small numbers the use of logarithms increases efficiency.</a:t>
            </a:r>
          </a:p>
          <a:p>
            <a:pPr>
              <a:buNone/>
            </a:pPr>
            <a:r>
              <a:rPr lang="en-GB" sz="2800" u="sng" dirty="0" smtClean="0">
                <a:solidFill>
                  <a:schemeClr val="tx2"/>
                </a:solidFill>
              </a:rPr>
              <a:t>Property 1</a:t>
            </a:r>
            <a:endParaRPr lang="en-GB" sz="2800" dirty="0" smtClean="0"/>
          </a:p>
          <a:p>
            <a:pPr>
              <a:buNone/>
            </a:pPr>
            <a:endParaRPr lang="en-GB" sz="2800" u="sng" dirty="0" smtClean="0">
              <a:solidFill>
                <a:schemeClr val="tx2"/>
              </a:solidFill>
            </a:endParaRPr>
          </a:p>
          <a:p>
            <a:pPr>
              <a:buNone/>
            </a:pPr>
            <a:endParaRPr lang="en-GB" sz="2800" u="sng" dirty="0" smtClean="0">
              <a:solidFill>
                <a:schemeClr val="tx2"/>
              </a:solidFill>
            </a:endParaRPr>
          </a:p>
          <a:p>
            <a:pPr>
              <a:buNone/>
            </a:pPr>
            <a:r>
              <a:rPr lang="en-GB" sz="2800" u="sng" dirty="0" smtClean="0">
                <a:solidFill>
                  <a:schemeClr val="tx2"/>
                </a:solidFill>
              </a:rPr>
              <a:t>Property 2</a:t>
            </a:r>
            <a:endParaRPr lang="en-GB" sz="2800" dirty="0" smtClean="0"/>
          </a:p>
          <a:p>
            <a:pPr>
              <a:buNone/>
            </a:pPr>
            <a:endParaRPr lang="en-GB" sz="28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71480"/>
            <a:ext cx="8229600" cy="5554683"/>
          </a:xfrm>
        </p:spPr>
        <p:txBody>
          <a:bodyPr>
            <a:normAutofit/>
          </a:bodyPr>
          <a:lstStyle/>
          <a:p>
            <a:pPr>
              <a:buNone/>
            </a:pPr>
            <a:r>
              <a:rPr lang="en-GB" sz="2800" u="sng" dirty="0" smtClean="0">
                <a:solidFill>
                  <a:schemeClr val="tx2"/>
                </a:solidFill>
              </a:rPr>
              <a:t>Property 3</a:t>
            </a:r>
            <a:endParaRPr lang="en-GB" sz="2800" dirty="0" smtClean="0"/>
          </a:p>
          <a:p>
            <a:pPr>
              <a:buNone/>
            </a:pPr>
            <a:endParaRPr lang="en-GB" sz="2800" dirty="0" smtClean="0"/>
          </a:p>
          <a:p>
            <a:pPr>
              <a:buNone/>
            </a:pPr>
            <a:endParaRPr lang="en-GB" sz="2800" dirty="0"/>
          </a:p>
          <a:p>
            <a:pPr>
              <a:buNone/>
            </a:pPr>
            <a:endParaRPr lang="en-GB" sz="2800" dirty="0" smtClean="0"/>
          </a:p>
          <a:p>
            <a:pPr>
              <a:buNone/>
            </a:pPr>
            <a:r>
              <a:rPr lang="en-GB" sz="2800" u="sng" dirty="0" smtClean="0">
                <a:solidFill>
                  <a:schemeClr val="tx2"/>
                </a:solidFill>
              </a:rPr>
              <a:t>Property 4</a:t>
            </a:r>
            <a:endParaRPr lang="en-GB" sz="2800" dirty="0" smtClean="0"/>
          </a:p>
          <a:p>
            <a:pPr>
              <a:buNone/>
            </a:pPr>
            <a:endParaRPr lang="en-GB" sz="2800" dirty="0"/>
          </a:p>
          <a:p>
            <a:pPr>
              <a:buNone/>
            </a:pPr>
            <a:endParaRPr lang="en-GB" sz="2800" dirty="0" smtClean="0"/>
          </a:p>
          <a:p>
            <a:pPr>
              <a:buNone/>
            </a:pPr>
            <a:r>
              <a:rPr lang="en-GB" sz="2800" u="sng" dirty="0" smtClean="0">
                <a:solidFill>
                  <a:schemeClr val="tx2"/>
                </a:solidFill>
              </a:rPr>
              <a:t>Property 5</a:t>
            </a:r>
            <a:endParaRPr lang="en-GB" sz="2800" dirty="0" smtClean="0"/>
          </a:p>
          <a:p>
            <a:pPr>
              <a:buNone/>
            </a:pPr>
            <a:endParaRPr lang="en-GB" sz="2800" dirty="0" smtClean="0"/>
          </a:p>
          <a:p>
            <a:pPr>
              <a:buNone/>
            </a:pPr>
            <a:endParaRPr lang="en-GB" sz="28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71480"/>
            <a:ext cx="8229600" cy="5554683"/>
          </a:xfrm>
        </p:spPr>
        <p:txBody>
          <a:bodyPr>
            <a:normAutofit/>
          </a:bodyPr>
          <a:lstStyle/>
          <a:p>
            <a:pPr>
              <a:buNone/>
            </a:pPr>
            <a:r>
              <a:rPr lang="en-GB" sz="2800" u="sng" dirty="0" smtClean="0">
                <a:solidFill>
                  <a:schemeClr val="tx2"/>
                </a:solidFill>
              </a:rPr>
              <a:t>Property 6</a:t>
            </a:r>
            <a:endParaRPr lang="en-GB" sz="2800" dirty="0" smtClean="0"/>
          </a:p>
          <a:p>
            <a:pPr>
              <a:buNone/>
            </a:pPr>
            <a:endParaRPr lang="en-GB" sz="2800" dirty="0" smtClean="0"/>
          </a:p>
          <a:p>
            <a:pPr>
              <a:buNone/>
            </a:pPr>
            <a:endParaRPr lang="en-GB" sz="2800" dirty="0"/>
          </a:p>
          <a:p>
            <a:pPr>
              <a:buNone/>
            </a:pPr>
            <a:endParaRPr lang="en-GB" sz="2800" dirty="0" smtClean="0"/>
          </a:p>
          <a:p>
            <a:pPr>
              <a:buNone/>
            </a:pPr>
            <a:r>
              <a:rPr lang="en-GB" sz="2800" u="sng" dirty="0" smtClean="0">
                <a:solidFill>
                  <a:schemeClr val="tx2"/>
                </a:solidFill>
              </a:rPr>
              <a:t>Property 7</a:t>
            </a:r>
            <a:endParaRPr lang="en-GB" sz="2800" dirty="0" smtClean="0"/>
          </a:p>
          <a:p>
            <a:pPr>
              <a:buNone/>
            </a:pPr>
            <a:endParaRPr lang="en-GB" sz="2800" dirty="0"/>
          </a:p>
          <a:p>
            <a:pPr>
              <a:buNone/>
            </a:pPr>
            <a:endParaRPr lang="en-GB" sz="2800" dirty="0" smtClean="0"/>
          </a:p>
          <a:p>
            <a:pPr>
              <a:buNone/>
            </a:pPr>
            <a:endParaRPr lang="en-GB" sz="2800" dirty="0" smtClean="0"/>
          </a:p>
          <a:p>
            <a:pPr>
              <a:buNone/>
            </a:pPr>
            <a:endParaRPr lang="en-GB" sz="2800" dirty="0" smtClean="0"/>
          </a:p>
          <a:p>
            <a:pPr>
              <a:buNone/>
            </a:pPr>
            <a:endParaRPr lang="en-GB" sz="28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71480"/>
            <a:ext cx="8229600" cy="5554683"/>
          </a:xfrm>
        </p:spPr>
        <p:txBody>
          <a:bodyPr>
            <a:normAutofit/>
          </a:bodyPr>
          <a:lstStyle/>
          <a:p>
            <a:pPr>
              <a:buNone/>
            </a:pPr>
            <a:r>
              <a:rPr lang="en-GB" sz="2800" u="sng" dirty="0" smtClean="0">
                <a:solidFill>
                  <a:schemeClr val="tx2"/>
                </a:solidFill>
              </a:rPr>
              <a:t>Property 8</a:t>
            </a:r>
            <a:endParaRPr lang="en-GB" sz="2800" dirty="0" smtClean="0"/>
          </a:p>
          <a:p>
            <a:pPr>
              <a:buNone/>
            </a:pPr>
            <a:endParaRPr lang="en-GB" sz="2800" dirty="0" smtClean="0"/>
          </a:p>
          <a:p>
            <a:pPr>
              <a:buNone/>
            </a:pPr>
            <a:endParaRPr lang="en-GB" sz="2800" dirty="0"/>
          </a:p>
          <a:p>
            <a:pPr>
              <a:buNone/>
            </a:pPr>
            <a:endParaRPr lang="en-GB" sz="2800" dirty="0" smtClean="0"/>
          </a:p>
          <a:p>
            <a:pPr>
              <a:buNone/>
            </a:pPr>
            <a:endParaRPr lang="en-GB" sz="2800" u="sng" dirty="0" smtClean="0">
              <a:solidFill>
                <a:schemeClr val="tx2"/>
              </a:solidFill>
            </a:endParaRPr>
          </a:p>
          <a:p>
            <a:pPr>
              <a:buNone/>
            </a:pPr>
            <a:endParaRPr lang="en-GB" sz="2800" u="sng" dirty="0" smtClean="0">
              <a:solidFill>
                <a:schemeClr val="tx2"/>
              </a:solidFill>
            </a:endParaRPr>
          </a:p>
          <a:p>
            <a:pPr>
              <a:buNone/>
            </a:pPr>
            <a:r>
              <a:rPr lang="en-GB" sz="2800" u="sng" dirty="0" smtClean="0">
                <a:solidFill>
                  <a:schemeClr val="tx2"/>
                </a:solidFill>
              </a:rPr>
              <a:t>Property 9</a:t>
            </a:r>
            <a:endParaRPr lang="en-GB" sz="2800" dirty="0" smtClean="0"/>
          </a:p>
          <a:p>
            <a:pPr>
              <a:buNone/>
            </a:pPr>
            <a:endParaRPr lang="en-GB" sz="2800" dirty="0"/>
          </a:p>
          <a:p>
            <a:pPr>
              <a:buNone/>
            </a:pPr>
            <a:endParaRPr lang="en-GB" sz="2800" dirty="0" smtClean="0"/>
          </a:p>
          <a:p>
            <a:pPr>
              <a:buNone/>
            </a:pPr>
            <a:endParaRPr lang="en-GB" sz="2800" dirty="0" smtClean="0"/>
          </a:p>
          <a:p>
            <a:pPr>
              <a:buNone/>
            </a:pPr>
            <a:endParaRPr lang="en-GB" sz="2800" dirty="0" smtClean="0"/>
          </a:p>
          <a:p>
            <a:pPr>
              <a:buNone/>
            </a:pPr>
            <a:endParaRPr lang="en-GB" sz="28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868478"/>
          </a:xfrm>
        </p:spPr>
        <p:txBody>
          <a:bodyPr>
            <a:normAutofit/>
          </a:bodyPr>
          <a:lstStyle/>
          <a:p>
            <a:pPr algn="l"/>
            <a:r>
              <a:rPr lang="en-GB" sz="4000" u="sng" dirty="0" smtClean="0">
                <a:solidFill>
                  <a:schemeClr val="tx2"/>
                </a:solidFill>
              </a:rPr>
              <a:t>Solving Logarithmic and Exponential Equations</a:t>
            </a:r>
            <a:endParaRPr lang="en-GB" sz="4000" u="sng" dirty="0">
              <a:solidFill>
                <a:schemeClr val="tx2"/>
              </a:solidFill>
            </a:endParaRPr>
          </a:p>
        </p:txBody>
      </p:sp>
      <p:sp>
        <p:nvSpPr>
          <p:cNvPr id="3" name="Content Placeholder 2"/>
          <p:cNvSpPr>
            <a:spLocks noGrp="1"/>
          </p:cNvSpPr>
          <p:nvPr>
            <p:ph idx="1"/>
          </p:nvPr>
        </p:nvSpPr>
        <p:spPr>
          <a:xfrm>
            <a:off x="457200" y="2285992"/>
            <a:ext cx="8229600" cy="3840171"/>
          </a:xfrm>
        </p:spPr>
        <p:txBody>
          <a:bodyPr>
            <a:normAutofit/>
          </a:bodyPr>
          <a:lstStyle/>
          <a:p>
            <a:pPr>
              <a:buNone/>
            </a:pPr>
            <a:r>
              <a:rPr lang="en-GB" sz="2800" dirty="0" smtClean="0"/>
              <a:t>So far, we have studied to solve the polynomials particularly, linear, quadratic and cubic equations.</a:t>
            </a:r>
          </a:p>
          <a:p>
            <a:pPr>
              <a:buNone/>
            </a:pPr>
            <a:r>
              <a:rPr lang="en-GB" sz="2800" dirty="0" smtClean="0"/>
              <a:t>Now, we will study to find the solutions of logarithmic and exponential equations.</a:t>
            </a:r>
          </a:p>
          <a:p>
            <a:pPr>
              <a:buNone/>
            </a:pPr>
            <a:r>
              <a:rPr lang="en-GB" sz="2800" dirty="0" smtClean="0"/>
              <a:t>1) </a:t>
            </a:r>
            <a:endParaRPr lang="en-GB" sz="28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42918"/>
            <a:ext cx="8229600" cy="5483245"/>
          </a:xfrm>
        </p:spPr>
        <p:txBody>
          <a:bodyPr>
            <a:normAutofit/>
          </a:bodyPr>
          <a:lstStyle/>
          <a:p>
            <a:pPr>
              <a:buNone/>
            </a:pPr>
            <a:r>
              <a:rPr lang="en-GB" sz="2800" smtClean="0"/>
              <a:t>2) </a:t>
            </a:r>
            <a:endParaRPr lang="en-GB" sz="28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42918"/>
            <a:ext cx="8229600" cy="5483245"/>
          </a:xfrm>
        </p:spPr>
        <p:txBody>
          <a:bodyPr>
            <a:normAutofit/>
          </a:bodyPr>
          <a:lstStyle/>
          <a:p>
            <a:pPr>
              <a:buNone/>
            </a:pPr>
            <a:r>
              <a:rPr lang="en-GB" sz="2800" dirty="0" smtClean="0"/>
              <a:t>3) </a:t>
            </a:r>
            <a:endParaRPr lang="en-GB" sz="28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42918"/>
            <a:ext cx="8229600" cy="5483245"/>
          </a:xfrm>
        </p:spPr>
        <p:txBody>
          <a:bodyPr>
            <a:normAutofit/>
          </a:bodyPr>
          <a:lstStyle/>
          <a:p>
            <a:pPr>
              <a:buNone/>
            </a:pPr>
            <a:r>
              <a:rPr lang="en-GB" sz="2800" u="sng" dirty="0" smtClean="0">
                <a:solidFill>
                  <a:schemeClr val="tx2"/>
                </a:solidFill>
              </a:rPr>
              <a:t>Common mistakes</a:t>
            </a:r>
          </a:p>
          <a:p>
            <a:pPr>
              <a:buNone/>
            </a:pPr>
            <a:r>
              <a:rPr lang="en-GB" sz="2800" u="sng" dirty="0" smtClean="0"/>
              <a:t> </a:t>
            </a:r>
            <a:r>
              <a:rPr lang="en-GB" sz="2800" dirty="0" smtClean="0"/>
              <a:t> </a:t>
            </a:r>
            <a:endParaRPr lang="en-GB" sz="28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Graphs of Logarithmic Functions</a:t>
            </a:r>
            <a:endParaRPr lang="en-GB" sz="3600" u="sng" dirty="0">
              <a:solidFill>
                <a:schemeClr val="tx2"/>
              </a:solidFill>
            </a:endParaRPr>
          </a:p>
        </p:txBody>
      </p:sp>
      <p:sp>
        <p:nvSpPr>
          <p:cNvPr id="3" name="Content Placeholder 2"/>
          <p:cNvSpPr>
            <a:spLocks noGrp="1"/>
          </p:cNvSpPr>
          <p:nvPr>
            <p:ph idx="1"/>
          </p:nvPr>
        </p:nvSpPr>
        <p:spPr/>
        <p:txBody>
          <a:bodyPr>
            <a:normAutofit/>
          </a:bodyPr>
          <a:lstStyle/>
          <a:p>
            <a:pPr>
              <a:buNone/>
            </a:pPr>
            <a:r>
              <a:rPr lang="en-GB" sz="2800" dirty="0" smtClean="0"/>
              <a:t>When an unknown variable is expressed in terms of the logarithm of another variable, such a function is known as </a:t>
            </a:r>
            <a:r>
              <a:rPr lang="en-GB" sz="2800" i="1" dirty="0" smtClean="0"/>
              <a:t>logarithmic function</a:t>
            </a:r>
            <a:r>
              <a:rPr lang="en-GB" sz="2800" dirty="0" smtClean="0"/>
              <a:t>.</a:t>
            </a:r>
          </a:p>
          <a:p>
            <a:pPr>
              <a:buNone/>
            </a:pPr>
            <a:r>
              <a:rPr lang="en-GB" sz="2800" dirty="0" smtClean="0"/>
              <a:t>A logarithmic function with base </a:t>
            </a:r>
            <a:r>
              <a:rPr lang="en-GB" sz="2800" i="1" dirty="0" smtClean="0"/>
              <a:t>b</a:t>
            </a:r>
            <a:r>
              <a:rPr lang="en-GB" sz="2800" dirty="0" smtClean="0"/>
              <a:t> has the form</a:t>
            </a:r>
          </a:p>
          <a:p>
            <a:pPr>
              <a:buNone/>
            </a:pPr>
            <a:endParaRPr lang="en-GB" sz="2800" dirty="0" smtClean="0"/>
          </a:p>
          <a:p>
            <a:pPr>
              <a:buNone/>
            </a:pPr>
            <a:endParaRPr lang="en-GB" sz="2800" dirty="0" smtClean="0"/>
          </a:p>
          <a:p>
            <a:pPr>
              <a:buNone/>
            </a:pPr>
            <a:r>
              <a:rPr lang="en-GB" sz="2800" dirty="0" smtClean="0"/>
              <a:t>e.g. </a:t>
            </a:r>
            <a:endParaRPr lang="en-GB" sz="28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71480"/>
            <a:ext cx="8229600" cy="5554683"/>
          </a:xfrm>
        </p:spPr>
        <p:txBody>
          <a:bodyPr>
            <a:normAutofit/>
          </a:bodyPr>
          <a:lstStyle/>
          <a:p>
            <a:pPr>
              <a:buNone/>
            </a:pPr>
            <a:r>
              <a:rPr lang="en-GB" sz="2800" dirty="0" smtClean="0"/>
              <a:t>Consider the function </a:t>
            </a:r>
          </a:p>
          <a:p>
            <a:pPr>
              <a:buNone/>
            </a:pPr>
            <a:r>
              <a:rPr lang="en-GB" sz="2800" dirty="0" smtClean="0"/>
              <a:t>To find the graph of                  , we put the values of </a:t>
            </a:r>
            <a:r>
              <a:rPr lang="en-GB" sz="2800" i="1" dirty="0" smtClean="0"/>
              <a:t>x</a:t>
            </a:r>
            <a:r>
              <a:rPr lang="en-GB" sz="2800" dirty="0" smtClean="0"/>
              <a:t> and calculate the corresponding values of logarithm as an output </a:t>
            </a:r>
            <a:r>
              <a:rPr lang="en-GB" sz="2800" i="1" dirty="0" smtClean="0"/>
              <a:t>y, </a:t>
            </a:r>
            <a:r>
              <a:rPr lang="en-GB" sz="2800" dirty="0" smtClean="0"/>
              <a:t>which is not easily determined.</a:t>
            </a:r>
          </a:p>
          <a:p>
            <a:pPr>
              <a:buNone/>
            </a:pPr>
            <a:r>
              <a:rPr lang="en-GB" sz="2800" dirty="0" smtClean="0"/>
              <a:t>For this we convert the logarithmic function into the corresponding function, i.e. </a:t>
            </a:r>
          </a:p>
          <a:p>
            <a:pPr>
              <a:buNone/>
            </a:pPr>
            <a:r>
              <a:rPr lang="en-GB" sz="2800" dirty="0" smtClean="0"/>
              <a:t>Now, we choose the values of </a:t>
            </a:r>
            <a:r>
              <a:rPr lang="en-GB" sz="2800" i="1" dirty="0" smtClean="0"/>
              <a:t>y</a:t>
            </a:r>
            <a:r>
              <a:rPr lang="en-GB" sz="2800" dirty="0" smtClean="0"/>
              <a:t> and find the corresponding values of </a:t>
            </a:r>
            <a:r>
              <a:rPr lang="en-GB" sz="2800" i="1" dirty="0" smtClean="0"/>
              <a:t>x</a:t>
            </a:r>
            <a:r>
              <a:rPr lang="en-GB" sz="2800" dirty="0" smtClean="0"/>
              <a:t>.</a:t>
            </a:r>
          </a:p>
          <a:p>
            <a:pPr>
              <a:buNone/>
            </a:pPr>
            <a:r>
              <a:rPr lang="en-GB" sz="2800" dirty="0" smtClean="0"/>
              <a:t>Recall that the domain of an exponential function is the set of all </a:t>
            </a:r>
            <a:r>
              <a:rPr lang="en-GB" sz="2800" dirty="0" err="1" smtClean="0"/>
              <a:t>reals</a:t>
            </a:r>
            <a:r>
              <a:rPr lang="en-GB" sz="2800" dirty="0" smtClean="0"/>
              <a:t> and the range is the set of all positive real.</a:t>
            </a:r>
            <a:endParaRPr lang="en-GB" sz="28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71480"/>
            <a:ext cx="8229600" cy="5554683"/>
          </a:xfrm>
        </p:spPr>
        <p:txBody>
          <a:bodyPr>
            <a:normAutofit/>
          </a:bodyPr>
          <a:lstStyle/>
          <a:p>
            <a:pPr>
              <a:buNone/>
            </a:pPr>
            <a:r>
              <a:rPr lang="en-GB" sz="2800" dirty="0" smtClean="0"/>
              <a:t>Consider the function</a:t>
            </a:r>
            <a:endParaRPr lang="en-GB" sz="28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71480"/>
            <a:ext cx="8229600" cy="5554683"/>
          </a:xfrm>
        </p:spPr>
        <p:txBody>
          <a:bodyPr>
            <a:normAutofit/>
          </a:bodyPr>
          <a:lstStyle/>
          <a:p>
            <a:pPr>
              <a:buNone/>
            </a:pPr>
            <a:r>
              <a:rPr lang="en-GB" sz="2800" dirty="0" smtClean="0"/>
              <a:t>Consider the function</a:t>
            </a:r>
          </a:p>
          <a:p>
            <a:pPr>
              <a:buNone/>
            </a:pPr>
            <a:r>
              <a:rPr lang="en-GB" sz="2800" dirty="0" smtClean="0"/>
              <a:t>This function can be graphed using two procedures. If values of </a:t>
            </a:r>
            <a:r>
              <a:rPr lang="en-GB" sz="2800" i="1" dirty="0" smtClean="0"/>
              <a:t>x</a:t>
            </a:r>
            <a:r>
              <a:rPr lang="en-GB" sz="2800" dirty="0" smtClean="0"/>
              <a:t> are given, the value of </a:t>
            </a:r>
            <a:r>
              <a:rPr lang="en-GB" sz="2800" i="1" dirty="0" smtClean="0"/>
              <a:t>y</a:t>
            </a:r>
            <a:r>
              <a:rPr lang="en-GB" sz="2800" dirty="0" smtClean="0"/>
              <a:t> can be evaluated by using the table or calculator, and the function can be graphed directly.</a:t>
            </a:r>
          </a:p>
          <a:p>
            <a:pPr>
              <a:buNone/>
            </a:pPr>
            <a:endParaRPr lang="en-GB" sz="28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71480"/>
            <a:ext cx="8229600" cy="5554683"/>
          </a:xfrm>
        </p:spPr>
        <p:txBody>
          <a:bodyPr>
            <a:normAutofit/>
          </a:bodyPr>
          <a:lstStyle/>
          <a:p>
            <a:pPr>
              <a:buNone/>
            </a:pPr>
            <a:r>
              <a:rPr lang="en-GB" sz="2800" dirty="0" smtClean="0"/>
              <a:t>Alternatively, we can graph the function by converting it into exponential form. </a:t>
            </a:r>
          </a:p>
          <a:p>
            <a:pPr>
              <a:buNone/>
            </a:pPr>
            <a:r>
              <a:rPr lang="en-GB" sz="2800" dirty="0" smtClean="0"/>
              <a:t>Consider the function </a:t>
            </a:r>
            <a:endParaRPr lang="en-GB" sz="28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71480"/>
            <a:ext cx="8229600" cy="5554683"/>
          </a:xfrm>
        </p:spPr>
        <p:txBody>
          <a:bodyPr>
            <a:normAutofit/>
          </a:bodyPr>
          <a:lstStyle/>
          <a:p>
            <a:pPr>
              <a:buNone/>
            </a:pPr>
            <a:r>
              <a:rPr lang="en-GB" sz="2800" dirty="0" smtClean="0"/>
              <a:t>Summarizing the two cases, we can say that the graph of a logarithm function has one of the two shapes.</a:t>
            </a:r>
          </a:p>
          <a:p>
            <a:pPr>
              <a:buNone/>
            </a:pPr>
            <a:endParaRPr lang="en-GB" sz="28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71480"/>
            <a:ext cx="8229600" cy="5554683"/>
          </a:xfrm>
        </p:spPr>
        <p:txBody>
          <a:bodyPr>
            <a:normAutofit/>
          </a:bodyPr>
          <a:lstStyle/>
          <a:p>
            <a:pPr>
              <a:buNone/>
            </a:pPr>
            <a:r>
              <a:rPr lang="en-GB" sz="2800" dirty="0" smtClean="0"/>
              <a:t>Consider the function</a:t>
            </a:r>
            <a:endParaRPr lang="en-GB" sz="28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Some Applications</a:t>
            </a:r>
            <a:endParaRPr lang="en-GB" sz="3600" u="sng" dirty="0">
              <a:solidFill>
                <a:schemeClr val="tx2"/>
              </a:solidFill>
            </a:endParaRPr>
          </a:p>
        </p:txBody>
      </p:sp>
      <p:sp>
        <p:nvSpPr>
          <p:cNvPr id="3" name="Content Placeholder 2"/>
          <p:cNvSpPr>
            <a:spLocks noGrp="1"/>
          </p:cNvSpPr>
          <p:nvPr>
            <p:ph idx="1"/>
          </p:nvPr>
        </p:nvSpPr>
        <p:spPr/>
        <p:txBody>
          <a:bodyPr>
            <a:normAutofit lnSpcReduction="10000"/>
          </a:bodyPr>
          <a:lstStyle/>
          <a:p>
            <a:pPr>
              <a:buNone/>
            </a:pPr>
            <a:r>
              <a:rPr lang="en-GB" sz="2800" dirty="0" smtClean="0"/>
              <a:t>1) A newly created welfare agency is attempting to determine the number of analysts to hire to process welfare applications. Efficiency experts estimate that the average cost C of processing an application is a function of the number of analysts </a:t>
            </a:r>
            <a:r>
              <a:rPr lang="en-GB" sz="2800" i="1" dirty="0" smtClean="0"/>
              <a:t>x</a:t>
            </a:r>
            <a:r>
              <a:rPr lang="en-GB" sz="2800" dirty="0" smtClean="0"/>
              <a:t>. Specifically, the cost function is </a:t>
            </a:r>
          </a:p>
          <a:p>
            <a:pPr>
              <a:buNone/>
            </a:pPr>
            <a:r>
              <a:rPr lang="en-GB" sz="2800" dirty="0" smtClean="0"/>
              <a:t>Given this logarithmic function:</a:t>
            </a:r>
          </a:p>
          <a:p>
            <a:pPr marL="514350" indent="-514350">
              <a:buAutoNum type="arabicParenR"/>
            </a:pPr>
            <a:r>
              <a:rPr lang="en-GB" sz="2800" dirty="0" smtClean="0"/>
              <a:t>Determine the average cost per application if 20 analysts are used, if 50 analysts are used.</a:t>
            </a:r>
          </a:p>
          <a:p>
            <a:pPr marL="514350" indent="-514350">
              <a:buAutoNum type="arabicParenR"/>
            </a:pPr>
            <a:r>
              <a:rPr lang="en-GB" sz="2800" dirty="0" smtClean="0"/>
              <a:t>Sketch the function.</a:t>
            </a:r>
          </a:p>
          <a:p>
            <a:pPr marL="514350" indent="-514350">
              <a:buAutoNum type="arabicParenR"/>
            </a:pPr>
            <a:endParaRPr lang="en-GB" sz="28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71480"/>
            <a:ext cx="8229600" cy="5554683"/>
          </a:xfrm>
        </p:spPr>
        <p:txBody>
          <a:bodyPr>
            <a:normAutofit/>
          </a:bodyPr>
          <a:lstStyle/>
          <a:p>
            <a:pPr>
              <a:buNone/>
            </a:pPr>
            <a:r>
              <a:rPr lang="en-GB" sz="2800" dirty="0" smtClean="0"/>
              <a:t>Soln.:  </a:t>
            </a:r>
            <a:endParaRPr lang="en-GB" sz="28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71480"/>
            <a:ext cx="8229600" cy="5554683"/>
          </a:xfrm>
        </p:spPr>
        <p:txBody>
          <a:bodyPr>
            <a:normAutofit/>
          </a:bodyPr>
          <a:lstStyle/>
          <a:p>
            <a:pPr>
              <a:buNone/>
            </a:pPr>
            <a:r>
              <a:rPr lang="en-GB" sz="2800" dirty="0" smtClean="0"/>
              <a:t>2) An experiment was conducted to determine the effects of elapsed time on a person’s memory. Subjects were asked to look at a picture which contained many objects. At different time intervals following this, they would be asked to recall as many objects as they could. Based on experiment, the following function was developed,</a:t>
            </a:r>
          </a:p>
          <a:p>
            <a:pPr>
              <a:buNone/>
            </a:pPr>
            <a:endParaRPr lang="en-GB" sz="2800" dirty="0" smtClean="0"/>
          </a:p>
          <a:p>
            <a:pPr>
              <a:buNone/>
            </a:pPr>
            <a:r>
              <a:rPr lang="en-GB" sz="2800" dirty="0" smtClean="0"/>
              <a:t>where </a:t>
            </a:r>
            <a:r>
              <a:rPr lang="en-GB" sz="2800" i="1" dirty="0" smtClean="0"/>
              <a:t>R</a:t>
            </a:r>
            <a:r>
              <a:rPr lang="en-GB" sz="2800" dirty="0" smtClean="0"/>
              <a:t> denotes the average percentage recall and </a:t>
            </a:r>
            <a:r>
              <a:rPr lang="en-GB" sz="2800" i="1" dirty="0" smtClean="0"/>
              <a:t>t</a:t>
            </a:r>
            <a:r>
              <a:rPr lang="en-GB" sz="2800" dirty="0" smtClean="0"/>
              <a:t> denotes the time since studying the picture (in hours)   .</a:t>
            </a:r>
            <a:endParaRPr lang="en-GB" sz="28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71480"/>
            <a:ext cx="8229600" cy="5554683"/>
          </a:xfrm>
        </p:spPr>
        <p:txBody>
          <a:bodyPr>
            <a:normAutofit/>
          </a:bodyPr>
          <a:lstStyle/>
          <a:p>
            <a:pPr marL="514350" indent="-514350">
              <a:buAutoNum type="arabicParenR"/>
            </a:pPr>
            <a:r>
              <a:rPr lang="en-GB" sz="2800" dirty="0" smtClean="0"/>
              <a:t>What is the average percentage recall 1 hour after studying the picture, after 10 hours?</a:t>
            </a:r>
          </a:p>
          <a:p>
            <a:pPr marL="514350" indent="-514350">
              <a:buAutoNum type="arabicParenR"/>
            </a:pPr>
            <a:r>
              <a:rPr lang="en-GB" sz="2800" dirty="0" smtClean="0"/>
              <a:t>Sketch </a:t>
            </a:r>
            <a:r>
              <a:rPr lang="en-GB" sz="2800" smtClean="0"/>
              <a:t>the function</a:t>
            </a:r>
            <a:endParaRPr lang="en-GB" sz="28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Summary</a:t>
            </a:r>
            <a:r>
              <a:rPr lang="en-GB" sz="3600" u="sng" dirty="0" smtClean="0"/>
              <a:t> </a:t>
            </a:r>
            <a:endParaRPr lang="en-GB" sz="3600" u="sng" dirty="0"/>
          </a:p>
        </p:txBody>
      </p:sp>
      <p:sp>
        <p:nvSpPr>
          <p:cNvPr id="3" name="Content Placeholder 2"/>
          <p:cNvSpPr>
            <a:spLocks noGrp="1"/>
          </p:cNvSpPr>
          <p:nvPr>
            <p:ph idx="1"/>
          </p:nvPr>
        </p:nvSpPr>
        <p:spPr/>
        <p:txBody>
          <a:bodyPr>
            <a:normAutofit/>
          </a:bodyPr>
          <a:lstStyle/>
          <a:p>
            <a:r>
              <a:rPr lang="en-GB" sz="2800" dirty="0" smtClean="0"/>
              <a:t>Logarithms</a:t>
            </a:r>
          </a:p>
          <a:p>
            <a:r>
              <a:rPr lang="en-GB" sz="2800" dirty="0" smtClean="0"/>
              <a:t>Equivalent statements</a:t>
            </a:r>
          </a:p>
          <a:p>
            <a:r>
              <a:rPr lang="en-GB" sz="2800" dirty="0" smtClean="0"/>
              <a:t>Notations</a:t>
            </a:r>
          </a:p>
          <a:p>
            <a:r>
              <a:rPr lang="en-GB" sz="2800" dirty="0" smtClean="0"/>
              <a:t>Properties of Logarithms</a:t>
            </a:r>
          </a:p>
          <a:p>
            <a:r>
              <a:rPr lang="en-GB" sz="2800" dirty="0" smtClean="0"/>
              <a:t>Solving logarithmic equations</a:t>
            </a:r>
          </a:p>
          <a:p>
            <a:r>
              <a:rPr lang="en-GB" sz="2800" dirty="0" smtClean="0"/>
              <a:t>Graphs of logarithms</a:t>
            </a:r>
          </a:p>
          <a:p>
            <a:r>
              <a:rPr lang="en-GB" sz="2800" dirty="0" smtClean="0"/>
              <a:t>Some applications</a:t>
            </a:r>
          </a:p>
          <a:p>
            <a:endParaRPr lang="en-GB" sz="28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424</TotalTime>
  <Words>746</Words>
  <Application>Microsoft Office PowerPoint</Application>
  <PresentationFormat>On-screen Show (4:3)</PresentationFormat>
  <Paragraphs>130</Paragraphs>
  <Slides>29</Slides>
  <Notes>0</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MTH108 Business Math I</vt:lpstr>
      <vt:lpstr>Chapter 7</vt:lpstr>
      <vt:lpstr>Review </vt:lpstr>
      <vt:lpstr>Today’s Topics</vt:lpstr>
      <vt:lpstr>Logarithms </vt:lpstr>
      <vt:lpstr>Slide 6</vt:lpstr>
      <vt:lpstr>Slide 7</vt:lpstr>
      <vt:lpstr>Slide 8</vt:lpstr>
      <vt:lpstr>Slide 9</vt:lpstr>
      <vt:lpstr>Properties </vt:lpstr>
      <vt:lpstr>Slide 11</vt:lpstr>
      <vt:lpstr>Slide 12</vt:lpstr>
      <vt:lpstr>Slide 13</vt:lpstr>
      <vt:lpstr>Solving Logarithmic and Exponential Equations</vt:lpstr>
      <vt:lpstr>Slide 15</vt:lpstr>
      <vt:lpstr>Slide 16</vt:lpstr>
      <vt:lpstr>Slide 17</vt:lpstr>
      <vt:lpstr>Graphs of Logarithmic Functions</vt:lpstr>
      <vt:lpstr>Slide 19</vt:lpstr>
      <vt:lpstr>Slide 20</vt:lpstr>
      <vt:lpstr>Slide 21</vt:lpstr>
      <vt:lpstr>Slide 22</vt:lpstr>
      <vt:lpstr>Slide 23</vt:lpstr>
      <vt:lpstr>Slide 24</vt:lpstr>
      <vt:lpstr>Some Applications</vt:lpstr>
      <vt:lpstr>Slide 26</vt:lpstr>
      <vt:lpstr>Slide 27</vt:lpstr>
      <vt:lpstr>Slide 28</vt:lpstr>
      <vt:lpstr>Summary </vt:lpstr>
    </vt:vector>
  </TitlesOfParts>
  <Company>CIIT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MTH108 Business Math I</dc:title>
  <dc:creator>Tazeen athar</dc:creator>
  <cp:lastModifiedBy>NTS</cp:lastModifiedBy>
  <cp:revision>65</cp:revision>
  <dcterms:created xsi:type="dcterms:W3CDTF">2012-06-06T19:07:37Z</dcterms:created>
  <dcterms:modified xsi:type="dcterms:W3CDTF">2012-06-07T11:54:12Z</dcterms:modified>
</cp:coreProperties>
</file>