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9" r:id="rId14"/>
    <p:sldId id="268" r:id="rId15"/>
    <p:sldId id="269" r:id="rId16"/>
    <p:sldId id="270" r:id="rId17"/>
    <p:sldId id="271" r:id="rId18"/>
    <p:sldId id="272" r:id="rId19"/>
    <p:sldId id="277" r:id="rId20"/>
    <p:sldId id="273" r:id="rId21"/>
    <p:sldId id="276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383F1-AAE4-4CE9-A951-F2E48A6749F7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F6668-B3D0-4349-8316-11B7CA85A5B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16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7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Exponential and Logarithmic Functions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Main topics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Characteristics of Exponential Functions</a:t>
            </a:r>
          </a:p>
          <a:p>
            <a:r>
              <a:rPr lang="en-GB" dirty="0" smtClean="0"/>
              <a:t>Applications of Exponential Functions</a:t>
            </a:r>
          </a:p>
          <a:p>
            <a:r>
              <a:rPr lang="en-GB" dirty="0" smtClean="0"/>
              <a:t>Logarithms and Logarithmic Functions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Discuss the nature of exponential functions: their structural characteristics and graphical behaviour</a:t>
            </a:r>
          </a:p>
          <a:p>
            <a:r>
              <a:rPr lang="en-GB" sz="2800" dirty="0" smtClean="0"/>
              <a:t>Present a variety of applications of exponential functions</a:t>
            </a:r>
          </a:p>
          <a:p>
            <a:r>
              <a:rPr lang="en-GB" sz="2800" dirty="0" smtClean="0"/>
              <a:t>Discuss the nature of logarithms and the equivalence between exponential and logarithmic forms</a:t>
            </a:r>
          </a:p>
          <a:p>
            <a:r>
              <a:rPr lang="en-GB" sz="2800" dirty="0" smtClean="0"/>
              <a:t>Discuss the characteristics of logarithmic functions</a:t>
            </a:r>
          </a:p>
          <a:p>
            <a:r>
              <a:rPr lang="en-GB" sz="2800" dirty="0" smtClean="0"/>
              <a:t>Present a variety of applications of logarithmic  functions</a:t>
            </a:r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 of exponents and radicals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Some properties of exponents and radicals are discussed for review purpose. Let </a:t>
            </a:r>
            <a:r>
              <a:rPr lang="en-GB" sz="2800" i="1" dirty="0" smtClean="0"/>
              <a:t>a</a:t>
            </a:r>
            <a:r>
              <a:rPr lang="en-GB" sz="2800" dirty="0" smtClean="0"/>
              <a:t> and </a:t>
            </a:r>
            <a:r>
              <a:rPr lang="en-GB" sz="2800" i="1" dirty="0" smtClean="0"/>
              <a:t>b</a:t>
            </a:r>
            <a:r>
              <a:rPr lang="en-GB" sz="2800" dirty="0" smtClean="0"/>
              <a:t> be positive numbers and </a:t>
            </a:r>
            <a:r>
              <a:rPr lang="en-GB" sz="2800" i="1" dirty="0" smtClean="0"/>
              <a:t>m</a:t>
            </a:r>
            <a:r>
              <a:rPr lang="en-GB" sz="2800" dirty="0" smtClean="0"/>
              <a:t> and </a:t>
            </a:r>
            <a:r>
              <a:rPr lang="en-GB" sz="2800" i="1" dirty="0" smtClean="0"/>
              <a:t>n</a:t>
            </a:r>
            <a:r>
              <a:rPr lang="en-GB" sz="2800" dirty="0" smtClean="0"/>
              <a:t> be real-valued. Then,</a:t>
            </a:r>
            <a:endParaRPr lang="en-GB" sz="28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Property 1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Property 2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Property 3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Property 4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Property 5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Property 6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Property 7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Property 8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Property 9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Exponential 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Exponential and logarithmic functions have many important applications not only in mathematics but also in business, economics and the sciences.</a:t>
            </a:r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Definition:</a:t>
            </a:r>
            <a:r>
              <a:rPr lang="en-GB" sz="2800" dirty="0" smtClean="0"/>
              <a:t> A function of the form</a:t>
            </a:r>
          </a:p>
          <a:p>
            <a:pPr>
              <a:buNone/>
            </a:pPr>
            <a:r>
              <a:rPr lang="en-GB" sz="2800" dirty="0" smtClean="0"/>
              <a:t>where </a:t>
            </a:r>
            <a:r>
              <a:rPr lang="en-GB" sz="2800" i="1" dirty="0" smtClean="0"/>
              <a:t>b</a:t>
            </a:r>
            <a:r>
              <a:rPr lang="en-GB" sz="2800" dirty="0" smtClean="0"/>
              <a:t> &gt; 0, </a:t>
            </a:r>
            <a:r>
              <a:rPr lang="en-GB" sz="2800" i="1" dirty="0" smtClean="0"/>
              <a:t>b ≠ </a:t>
            </a:r>
            <a:r>
              <a:rPr lang="en-GB" sz="2800" dirty="0" smtClean="0"/>
              <a:t>1 and </a:t>
            </a:r>
            <a:r>
              <a:rPr lang="en-GB" sz="2800" i="1" dirty="0" smtClean="0"/>
              <a:t>x</a:t>
            </a:r>
            <a:r>
              <a:rPr lang="en-GB" sz="2800" dirty="0" smtClean="0"/>
              <a:t> is any real number is called an </a:t>
            </a:r>
            <a:r>
              <a:rPr lang="en-GB" sz="2800" b="1" i="1" dirty="0" smtClean="0"/>
              <a:t>exponential function</a:t>
            </a:r>
            <a:r>
              <a:rPr lang="en-GB" sz="2800" dirty="0" smtClean="0"/>
              <a:t> to the base </a:t>
            </a:r>
            <a:r>
              <a:rPr lang="en-GB" sz="2800" i="1" dirty="0" smtClean="0"/>
              <a:t>b</a:t>
            </a:r>
            <a:r>
              <a:rPr lang="en-GB" sz="2800" dirty="0" smtClean="0"/>
              <a:t>.</a:t>
            </a:r>
          </a:p>
          <a:p>
            <a:pPr>
              <a:buNone/>
            </a:pPr>
            <a:r>
              <a:rPr lang="en-GB" sz="2800" dirty="0" smtClean="0"/>
              <a:t>Examples are: </a:t>
            </a:r>
            <a:r>
              <a:rPr lang="en-GB" sz="2800" u="sng" dirty="0" smtClean="0"/>
              <a:t>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In many natural processes, the rate at which something grows or decays depends upon its current value and is exponential e.g. the manner in which the body discharges medication.</a:t>
            </a:r>
          </a:p>
          <a:p>
            <a:pPr>
              <a:buNone/>
            </a:pPr>
            <a:r>
              <a:rPr lang="en-GB" sz="2800" u="sng" dirty="0" smtClean="0"/>
              <a:t>Medication Excretion</a:t>
            </a:r>
            <a:r>
              <a:rPr lang="en-GB" sz="2800" dirty="0" smtClean="0"/>
              <a:t> For one particular type of medication, suppose that half of the medication in the body is excreted from the bloodstream by the kidneys every 3 hours. Thus, for an initial dose of 100 mg, the content in the body after 3 hours would be</a:t>
            </a:r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r>
              <a:rPr lang="en-GB" sz="2800" dirty="0" smtClean="0"/>
              <a:t>After 6 hours, the amount left in the body is</a:t>
            </a: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Since the excretion of medication from the body is happening continuously, the time </a:t>
            </a:r>
            <a:r>
              <a:rPr lang="en-GB" sz="2800" i="1" dirty="0" smtClean="0"/>
              <a:t>n</a:t>
            </a:r>
            <a:r>
              <a:rPr lang="en-GB" sz="2800" dirty="0" smtClean="0"/>
              <a:t> is a continuous function allowed to take non-integer values as well.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Since the excretion of medication from the body is happening continuously, the time </a:t>
            </a:r>
            <a:r>
              <a:rPr lang="en-GB" sz="2800" i="1" dirty="0" smtClean="0"/>
              <a:t>n</a:t>
            </a:r>
            <a:r>
              <a:rPr lang="en-GB" sz="2800" dirty="0" smtClean="0"/>
              <a:t> is a continuous function allowed to take non-integer values as well.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Graphs of exponential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There are different classes of exponential functions. One important class is that having the form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For the sake of understanding, consider </a:t>
            </a:r>
          </a:p>
          <a:p>
            <a:pPr>
              <a:buNone/>
            </a:pPr>
            <a:r>
              <a:rPr lang="en-GB" sz="2800" dirty="0" smtClean="0"/>
              <a:t>Then,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Consider the function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Consider three functions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Characteristics of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Each function is defined for all values of </a:t>
            </a:r>
            <a:r>
              <a:rPr lang="en-GB" sz="2800" i="1" dirty="0" smtClean="0"/>
              <a:t>x</a:t>
            </a:r>
            <a:r>
              <a:rPr lang="en-GB" sz="2800" dirty="0" smtClean="0"/>
              <a:t>. The </a:t>
            </a:r>
            <a:r>
              <a:rPr lang="en-GB" sz="2800" b="1" i="1" dirty="0" smtClean="0"/>
              <a:t>domain</a:t>
            </a:r>
            <a:r>
              <a:rPr lang="en-GB" sz="2800" dirty="0" smtClean="0"/>
              <a:t> </a:t>
            </a:r>
            <a:r>
              <a:rPr lang="en-GB" sz="2800" b="1" i="1" dirty="0" smtClean="0"/>
              <a:t>of f</a:t>
            </a:r>
            <a:r>
              <a:rPr lang="en-GB" sz="2800" dirty="0" smtClean="0"/>
              <a:t> is the set of real numbers.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graph of </a:t>
            </a:r>
            <a:r>
              <a:rPr lang="en-GB" sz="2800" i="1" dirty="0" smtClean="0"/>
              <a:t>f</a:t>
            </a:r>
            <a:r>
              <a:rPr lang="en-GB" sz="2800" dirty="0" smtClean="0"/>
              <a:t> lies entirely above the </a:t>
            </a:r>
            <a:r>
              <a:rPr lang="en-GB" sz="2800" i="1" dirty="0" smtClean="0"/>
              <a:t>x</a:t>
            </a:r>
            <a:r>
              <a:rPr lang="en-GB" sz="2800" dirty="0" smtClean="0"/>
              <a:t>-axis. The </a:t>
            </a:r>
            <a:r>
              <a:rPr lang="en-GB" sz="2800" b="1" i="1" dirty="0" smtClean="0"/>
              <a:t>range of f</a:t>
            </a:r>
            <a:r>
              <a:rPr lang="en-GB" sz="2800" dirty="0" smtClean="0"/>
              <a:t> is the set of positive </a:t>
            </a:r>
            <a:r>
              <a:rPr lang="en-GB" sz="2800" dirty="0" err="1" smtClean="0"/>
              <a:t>reals</a:t>
            </a:r>
            <a:r>
              <a:rPr lang="en-GB" sz="2800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</a:t>
            </a:r>
            <a:r>
              <a:rPr lang="en-GB" sz="2800" b="1" i="1" dirty="0" smtClean="0"/>
              <a:t>y-intercept</a:t>
            </a:r>
            <a:r>
              <a:rPr lang="en-GB" sz="2800" dirty="0" smtClean="0"/>
              <a:t> occurs at (0, 1). There is </a:t>
            </a:r>
            <a:r>
              <a:rPr lang="en-GB" sz="2800" i="1" dirty="0" smtClean="0"/>
              <a:t>no x-intercept.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i="1" dirty="0" smtClean="0"/>
              <a:t>y</a:t>
            </a:r>
            <a:r>
              <a:rPr lang="en-GB" sz="2800" dirty="0" smtClean="0"/>
              <a:t> is an increasing function of </a:t>
            </a:r>
            <a:r>
              <a:rPr lang="en-GB" sz="2800" i="1" dirty="0" smtClean="0"/>
              <a:t>x</a:t>
            </a:r>
            <a:r>
              <a:rPr lang="en-GB" sz="2800" dirty="0" smtClean="0"/>
              <a:t>, i.e. </a:t>
            </a:r>
          </a:p>
          <a:p>
            <a:pPr marL="514350" indent="-514350">
              <a:buFont typeface="+mj-lt"/>
              <a:buAutoNum type="arabicParenR"/>
            </a:pPr>
            <a:endParaRPr lang="en-GB" sz="2800" i="1" dirty="0" smtClean="0"/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graph approaches the </a:t>
            </a:r>
            <a:r>
              <a:rPr lang="en-GB" sz="2800" i="1" dirty="0" smtClean="0"/>
              <a:t>x</a:t>
            </a:r>
            <a:r>
              <a:rPr lang="en-GB" sz="2800" dirty="0" smtClean="0"/>
              <a:t>-axis as </a:t>
            </a:r>
            <a:r>
              <a:rPr lang="en-GB" sz="2800" i="1" dirty="0" smtClean="0"/>
              <a:t>x</a:t>
            </a:r>
            <a:r>
              <a:rPr lang="en-GB" sz="2800" dirty="0" smtClean="0"/>
              <a:t> attains more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dirty="0" smtClean="0"/>
              <a:t>negative values.</a:t>
            </a:r>
          </a:p>
          <a:p>
            <a:pPr marL="514350" indent="-514350">
              <a:buNone/>
            </a:pPr>
            <a:r>
              <a:rPr lang="en-GB" sz="2800" dirty="0" smtClean="0"/>
              <a:t>6) The larger the magnitude of the base </a:t>
            </a:r>
            <a:r>
              <a:rPr lang="en-GB" sz="2800" i="1" dirty="0" smtClean="0"/>
              <a:t>b</a:t>
            </a:r>
            <a:r>
              <a:rPr lang="en-GB" sz="2800" dirty="0" smtClean="0"/>
              <a:t>, the greater the rate of increase in </a:t>
            </a:r>
            <a:r>
              <a:rPr lang="en-GB" sz="2800" i="1" dirty="0" smtClean="0"/>
              <a:t>y</a:t>
            </a:r>
            <a:r>
              <a:rPr lang="en-GB" sz="2800" dirty="0" smtClean="0"/>
              <a:t> as </a:t>
            </a:r>
            <a:r>
              <a:rPr lang="en-GB" sz="2800" i="1" dirty="0" smtClean="0"/>
              <a:t>x</a:t>
            </a:r>
            <a:r>
              <a:rPr lang="en-GB" sz="2800" dirty="0" smtClean="0"/>
              <a:t> increases in value.</a:t>
            </a:r>
          </a:p>
          <a:p>
            <a:pPr marL="514350" indent="-514350">
              <a:buFont typeface="+mj-lt"/>
              <a:buAutoNum type="arabicParenR" startAt="6"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Consider the function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dirty="0" smtClean="0"/>
              <a:t>Consider three functions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Characteristics of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Each function is defined for all values of </a:t>
            </a:r>
            <a:r>
              <a:rPr lang="en-GB" sz="2800" i="1" dirty="0" smtClean="0"/>
              <a:t>x</a:t>
            </a:r>
            <a:r>
              <a:rPr lang="en-GB" sz="2800" dirty="0" smtClean="0"/>
              <a:t>. The </a:t>
            </a:r>
            <a:r>
              <a:rPr lang="en-GB" sz="2800" b="1" i="1" dirty="0" smtClean="0"/>
              <a:t>domain</a:t>
            </a:r>
            <a:r>
              <a:rPr lang="en-GB" sz="2800" dirty="0" smtClean="0"/>
              <a:t> </a:t>
            </a:r>
            <a:r>
              <a:rPr lang="en-GB" sz="2800" b="1" i="1" dirty="0" smtClean="0"/>
              <a:t>of f</a:t>
            </a:r>
            <a:r>
              <a:rPr lang="en-GB" sz="2800" dirty="0" smtClean="0"/>
              <a:t> is the set of real numbers.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graph of </a:t>
            </a:r>
            <a:r>
              <a:rPr lang="en-GB" sz="2800" i="1" dirty="0" smtClean="0"/>
              <a:t>f</a:t>
            </a:r>
            <a:r>
              <a:rPr lang="en-GB" sz="2800" dirty="0" smtClean="0"/>
              <a:t> lies entirely above the </a:t>
            </a:r>
            <a:r>
              <a:rPr lang="en-GB" sz="2800" i="1" dirty="0" smtClean="0"/>
              <a:t>x</a:t>
            </a:r>
            <a:r>
              <a:rPr lang="en-GB" sz="2800" dirty="0" smtClean="0"/>
              <a:t>-axis. The </a:t>
            </a:r>
            <a:r>
              <a:rPr lang="en-GB" sz="2800" b="1" i="1" dirty="0" smtClean="0"/>
              <a:t>range of f</a:t>
            </a:r>
            <a:r>
              <a:rPr lang="en-GB" sz="2800" dirty="0" smtClean="0"/>
              <a:t> is the set of positive </a:t>
            </a:r>
            <a:r>
              <a:rPr lang="en-GB" sz="2800" dirty="0" err="1" smtClean="0"/>
              <a:t>reals</a:t>
            </a:r>
            <a:r>
              <a:rPr lang="en-GB" sz="2800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</a:t>
            </a:r>
            <a:r>
              <a:rPr lang="en-GB" sz="2800" b="1" i="1" dirty="0" smtClean="0"/>
              <a:t>y-intercept</a:t>
            </a:r>
            <a:r>
              <a:rPr lang="en-GB" sz="2800" dirty="0" smtClean="0"/>
              <a:t> occurs at (0, 1). There is </a:t>
            </a:r>
            <a:r>
              <a:rPr lang="en-GB" sz="2800" i="1" dirty="0" smtClean="0"/>
              <a:t>no x-intercept.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i="1" dirty="0" smtClean="0"/>
              <a:t>y</a:t>
            </a:r>
            <a:r>
              <a:rPr lang="en-GB" sz="2800" dirty="0" smtClean="0"/>
              <a:t> is a decreasing function of </a:t>
            </a:r>
            <a:r>
              <a:rPr lang="en-GB" sz="2800" i="1" dirty="0" smtClean="0"/>
              <a:t>x</a:t>
            </a:r>
            <a:r>
              <a:rPr lang="en-GB" sz="2800" dirty="0" smtClean="0"/>
              <a:t>, i.e. </a:t>
            </a:r>
          </a:p>
          <a:p>
            <a:pPr marL="514350" indent="-514350">
              <a:buFont typeface="+mj-lt"/>
              <a:buAutoNum type="arabicParenR"/>
            </a:pPr>
            <a:endParaRPr lang="en-GB" sz="2800" i="1" dirty="0" smtClean="0"/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graph approaches the </a:t>
            </a:r>
            <a:r>
              <a:rPr lang="en-GB" sz="2800" i="1" dirty="0" smtClean="0"/>
              <a:t>x</a:t>
            </a:r>
            <a:r>
              <a:rPr lang="en-GB" sz="2800" dirty="0" smtClean="0"/>
              <a:t>-axis as </a:t>
            </a:r>
            <a:r>
              <a:rPr lang="en-GB" sz="2800" i="1" dirty="0" smtClean="0"/>
              <a:t>x</a:t>
            </a:r>
            <a:r>
              <a:rPr lang="en-GB" sz="2800" dirty="0" smtClean="0"/>
              <a:t> attains more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dirty="0" smtClean="0"/>
              <a:t>positive values.</a:t>
            </a:r>
          </a:p>
          <a:p>
            <a:pPr marL="514350" indent="-514350">
              <a:buNone/>
            </a:pPr>
            <a:r>
              <a:rPr lang="en-GB" sz="2800" dirty="0" smtClean="0"/>
              <a:t>6) The smaller the magnitude of the base </a:t>
            </a:r>
            <a:r>
              <a:rPr lang="en-GB" sz="2800" i="1" dirty="0" smtClean="0"/>
              <a:t>b</a:t>
            </a:r>
            <a:r>
              <a:rPr lang="en-GB" sz="2800" dirty="0" smtClean="0"/>
              <a:t>, the greater the rate of decrease in </a:t>
            </a:r>
            <a:r>
              <a:rPr lang="en-GB" sz="2800" i="1" dirty="0" smtClean="0"/>
              <a:t>y</a:t>
            </a:r>
            <a:r>
              <a:rPr lang="en-GB" sz="2800" dirty="0" smtClean="0"/>
              <a:t> as </a:t>
            </a:r>
            <a:r>
              <a:rPr lang="en-GB" sz="2800" i="1" dirty="0" smtClean="0"/>
              <a:t>x</a:t>
            </a:r>
            <a:r>
              <a:rPr lang="en-GB" sz="2800" dirty="0" smtClean="0"/>
              <a:t> increases in value.</a:t>
            </a:r>
          </a:p>
          <a:p>
            <a:pPr marL="514350" indent="-514350">
              <a:buFont typeface="+mj-lt"/>
              <a:buAutoNum type="arabicParenR" startAt="6"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Transformation of exponential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Use the graph of                    to graph </a:t>
            </a:r>
          </a:p>
          <a:p>
            <a:pPr>
              <a:buNone/>
            </a:pPr>
            <a:r>
              <a:rPr lang="en-GB" sz="2800" dirty="0" smtClean="0"/>
              <a:t>The graph is obtained by shifting the graph of </a:t>
            </a:r>
          </a:p>
          <a:p>
            <a:pPr>
              <a:buNone/>
            </a:pPr>
            <a:r>
              <a:rPr lang="en-GB" sz="2800" dirty="0" smtClean="0"/>
              <a:t>three units downward.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Base </a:t>
            </a:r>
            <a:r>
              <a:rPr lang="en-GB" sz="3600" i="1" u="sng" dirty="0" smtClean="0">
                <a:solidFill>
                  <a:schemeClr val="tx2"/>
                </a:solidFill>
              </a:rPr>
              <a:t>e</a:t>
            </a:r>
            <a:r>
              <a:rPr lang="en-GB" sz="3600" u="sng" dirty="0" smtClean="0">
                <a:solidFill>
                  <a:schemeClr val="tx2"/>
                </a:solidFill>
              </a:rPr>
              <a:t> exponential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 special class of exponential functions is of the form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Base </a:t>
            </a:r>
            <a:r>
              <a:rPr lang="en-GB" sz="2800" i="1" dirty="0" smtClean="0"/>
              <a:t>e</a:t>
            </a:r>
            <a:r>
              <a:rPr lang="en-GB" sz="2800" dirty="0" smtClean="0"/>
              <a:t> exponential functions also called as </a:t>
            </a:r>
            <a:r>
              <a:rPr lang="en-GB" sz="2800" b="1" i="1" dirty="0" smtClean="0"/>
              <a:t>natural exponential </a:t>
            </a:r>
            <a:r>
              <a:rPr lang="en-GB" sz="2800" dirty="0" smtClean="0"/>
              <a:t>functions and are particularly appropriate in modelling continuous growth and decay process, continuous compounding of interest.</a:t>
            </a:r>
          </a:p>
          <a:p>
            <a:pPr>
              <a:buNone/>
            </a:pPr>
            <a:r>
              <a:rPr lang="en-GB" sz="2800" dirty="0" smtClean="0"/>
              <a:t>We will consider only two important functions in this case,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 domain is the set of real numbers and range is the set of positive </a:t>
            </a:r>
            <a:r>
              <a:rPr lang="en-GB" sz="2800" dirty="0" err="1" smtClean="0"/>
              <a:t>reals</a:t>
            </a:r>
            <a:r>
              <a:rPr lang="en-GB" sz="2800" dirty="0" smtClean="0"/>
              <a:t>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Conversion to base </a:t>
            </a:r>
            <a:r>
              <a:rPr lang="en-GB" sz="3600" i="1" u="sng" dirty="0" smtClean="0">
                <a:solidFill>
                  <a:schemeClr val="tx2"/>
                </a:solidFill>
              </a:rPr>
              <a:t>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There are instances where base </a:t>
            </a:r>
            <a:r>
              <a:rPr lang="en-GB" sz="2800" i="1" dirty="0" smtClean="0"/>
              <a:t>e</a:t>
            </a:r>
            <a:r>
              <a:rPr lang="en-GB" sz="2800" dirty="0" smtClean="0"/>
              <a:t> exponential functions are preferred to those having another base. Exponential functions having a base other than </a:t>
            </a:r>
            <a:r>
              <a:rPr lang="en-GB" sz="2800" i="1" dirty="0" smtClean="0"/>
              <a:t>e</a:t>
            </a:r>
            <a:r>
              <a:rPr lang="en-GB" sz="2800" dirty="0" smtClean="0"/>
              <a:t> can be transformed into equivalent base </a:t>
            </a:r>
            <a:r>
              <a:rPr lang="en-GB" sz="2800" i="1" dirty="0" smtClean="0"/>
              <a:t>e</a:t>
            </a:r>
            <a:r>
              <a:rPr lang="en-GB" sz="2800" dirty="0" smtClean="0"/>
              <a:t> functions.</a:t>
            </a:r>
          </a:p>
          <a:p>
            <a:pPr>
              <a:buNone/>
            </a:pPr>
            <a:r>
              <a:rPr lang="en-GB" sz="2800" dirty="0" smtClean="0"/>
              <a:t>This can be done because any positive number can be expressed equivalently as some power of the base </a:t>
            </a:r>
            <a:r>
              <a:rPr lang="en-GB" sz="2800" i="1" dirty="0" smtClean="0"/>
              <a:t>e</a:t>
            </a:r>
            <a:r>
              <a:rPr lang="en-GB" sz="2800" dirty="0" smtClean="0"/>
              <a:t>, or we can find an exponent </a:t>
            </a:r>
            <a:r>
              <a:rPr lang="en-GB" sz="2800" i="1" dirty="0" smtClean="0"/>
              <a:t>n</a:t>
            </a:r>
            <a:r>
              <a:rPr lang="en-GB" sz="2800" dirty="0" smtClean="0"/>
              <a:t> such that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Properties of exponents and radicals</a:t>
            </a:r>
          </a:p>
          <a:p>
            <a:r>
              <a:rPr lang="en-GB" sz="2800" dirty="0" smtClean="0"/>
              <a:t>Exponential functions</a:t>
            </a:r>
          </a:p>
          <a:p>
            <a:endParaRPr lang="en-GB" sz="2800" dirty="0" smtClean="0"/>
          </a:p>
          <a:p>
            <a:r>
              <a:rPr lang="en-GB" sz="2800" dirty="0" smtClean="0"/>
              <a:t>Graphs of exponential functions with transformations</a:t>
            </a:r>
          </a:p>
          <a:p>
            <a:r>
              <a:rPr lang="en-GB" sz="2800" dirty="0" smtClean="0"/>
              <a:t>Exponential functions with base </a:t>
            </a:r>
            <a:r>
              <a:rPr lang="en-GB" sz="2800" i="1" dirty="0" smtClean="0"/>
              <a:t>e</a:t>
            </a:r>
            <a:endParaRPr lang="en-GB" sz="2800" dirty="0" smtClean="0"/>
          </a:p>
          <a:p>
            <a:r>
              <a:rPr lang="en-GB" sz="2800" dirty="0" smtClean="0"/>
              <a:t>Graphs and conversion </a:t>
            </a:r>
            <a:r>
              <a:rPr lang="en-GB" sz="2800" smtClean="0"/>
              <a:t>to base </a:t>
            </a:r>
            <a:r>
              <a:rPr lang="en-GB" sz="2800" i="1" smtClean="0"/>
              <a:t>e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768</Words>
  <Application>Microsoft Office PowerPoint</Application>
  <PresentationFormat>On-screen Show (4:3)</PresentationFormat>
  <Paragraphs>136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MTH108 Business Math I</vt:lpstr>
      <vt:lpstr>Chapter 7</vt:lpstr>
      <vt:lpstr>Main topics </vt:lpstr>
      <vt:lpstr>Objectives </vt:lpstr>
      <vt:lpstr>Properties of exponents and radicals</vt:lpstr>
      <vt:lpstr>Slide 6</vt:lpstr>
      <vt:lpstr>Slide 7</vt:lpstr>
      <vt:lpstr>Slide 8</vt:lpstr>
      <vt:lpstr>Exponential Function</vt:lpstr>
      <vt:lpstr>Slide 10</vt:lpstr>
      <vt:lpstr>Slide 11</vt:lpstr>
      <vt:lpstr>Slide 12</vt:lpstr>
      <vt:lpstr>Slide 13</vt:lpstr>
      <vt:lpstr>Graphs of exponential functions</vt:lpstr>
      <vt:lpstr>Slide 15</vt:lpstr>
      <vt:lpstr>Slide 16</vt:lpstr>
      <vt:lpstr>Characteristics of functions</vt:lpstr>
      <vt:lpstr>Slide 18</vt:lpstr>
      <vt:lpstr>Slide 19</vt:lpstr>
      <vt:lpstr>Slide 20</vt:lpstr>
      <vt:lpstr>Characteristics of functions</vt:lpstr>
      <vt:lpstr>Slide 22</vt:lpstr>
      <vt:lpstr>Transformation of exponential functions</vt:lpstr>
      <vt:lpstr>Slide 24</vt:lpstr>
      <vt:lpstr>Base e exponential functions</vt:lpstr>
      <vt:lpstr>Slide 26</vt:lpstr>
      <vt:lpstr>Slide 27</vt:lpstr>
      <vt:lpstr>Slide 28</vt:lpstr>
      <vt:lpstr>Conversion to base e</vt:lpstr>
      <vt:lpstr>Slide 30</vt:lpstr>
      <vt:lpstr>Summary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56</cp:revision>
  <dcterms:created xsi:type="dcterms:W3CDTF">2012-06-03T17:31:20Z</dcterms:created>
  <dcterms:modified xsi:type="dcterms:W3CDTF">2012-06-25T13:15:15Z</dcterms:modified>
</cp:coreProperties>
</file>