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8" r:id="rId21"/>
    <p:sldId id="277" r:id="rId22"/>
    <p:sldId id="279" r:id="rId23"/>
    <p:sldId id="280" r:id="rId24"/>
    <p:sldId id="281" r:id="rId25"/>
    <p:sldId id="282" r:id="rId26"/>
    <p:sldId id="283" r:id="rId27"/>
    <p:sldId id="284" r:id="rId28"/>
    <p:sldId id="285" r:id="rId29"/>
    <p:sldId id="286" r:id="rId30"/>
    <p:sldId id="287" r:id="rId31"/>
    <p:sldId id="28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3CF0565-7577-431C-8A5E-EFA053578A2B}" type="datetimeFigureOut">
              <a:rPr lang="en-US" smtClean="0"/>
              <a:pPr/>
              <a:t>6/4/2012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CC3D4F-D950-4791-A4ED-CF1CF22CC928}"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3CF0565-7577-431C-8A5E-EFA053578A2B}" type="datetimeFigureOut">
              <a:rPr lang="en-US" smtClean="0"/>
              <a:pPr/>
              <a:t>6/4/2012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CC3D4F-D950-4791-A4ED-CF1CF22CC928}"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CF0565-7577-431C-8A5E-EFA053578A2B}" type="datetimeFigureOut">
              <a:rPr lang="en-US" smtClean="0"/>
              <a:pPr/>
              <a:t>6/4/2012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CC3D4F-D950-4791-A4ED-CF1CF22CC928}"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3CF0565-7577-431C-8A5E-EFA053578A2B}" type="datetimeFigureOut">
              <a:rPr lang="en-US" smtClean="0"/>
              <a:pPr/>
              <a:t>6/4/2012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CC3D4F-D950-4791-A4ED-CF1CF22CC928}"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3CF0565-7577-431C-8A5E-EFA053578A2B}" type="datetimeFigureOut">
              <a:rPr lang="en-US" smtClean="0"/>
              <a:pPr/>
              <a:t>6/4/2012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ECC3D4F-D950-4791-A4ED-CF1CF22CC928}"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3CF0565-7577-431C-8A5E-EFA053578A2B}" type="datetimeFigureOut">
              <a:rPr lang="en-US" smtClean="0"/>
              <a:pPr/>
              <a:t>6/4/2012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ECC3D4F-D950-4791-A4ED-CF1CF22CC928}"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CF0565-7577-431C-8A5E-EFA053578A2B}" type="datetimeFigureOut">
              <a:rPr lang="en-US" smtClean="0"/>
              <a:pPr/>
              <a:t>6/4/2012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ECC3D4F-D950-4791-A4ED-CF1CF22CC928}"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CF0565-7577-431C-8A5E-EFA053578A2B}" type="datetimeFigureOut">
              <a:rPr lang="en-US" smtClean="0"/>
              <a:pPr/>
              <a:t>6/4/2012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CC3D4F-D950-4791-A4ED-CF1CF22CC928}"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CF0565-7577-431C-8A5E-EFA053578A2B}" type="datetimeFigureOut">
              <a:rPr lang="en-US" smtClean="0"/>
              <a:pPr/>
              <a:t>6/4/2012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CC3D4F-D950-4791-A4ED-CF1CF22CC928}"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3CF0565-7577-431C-8A5E-EFA053578A2B}" type="datetimeFigureOut">
              <a:rPr lang="en-US" smtClean="0"/>
              <a:pPr/>
              <a:t>6/4/2012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CC3D4F-D950-4791-A4ED-CF1CF22CC92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3CF0565-7577-431C-8A5E-EFA053578A2B}" type="datetimeFigureOut">
              <a:rPr lang="en-US" smtClean="0"/>
              <a:pPr/>
              <a:t>6/4/2012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CC3D4F-D950-4791-A4ED-CF1CF22CC928}"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CF0565-7577-431C-8A5E-EFA053578A2B}" type="datetimeFigureOut">
              <a:rPr lang="en-US" smtClean="0"/>
              <a:pPr/>
              <a:t>6/4/2012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CC3D4F-D950-4791-A4ED-CF1CF22CC92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MTH108 Business Math I</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Lecture 15</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6</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Quadratic and Polynomial Functions</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Today’s lecture</a:t>
            </a:r>
            <a:r>
              <a:rPr lang="en-GB" sz="3600" u="sng" dirty="0" smtClean="0"/>
              <a:t> </a:t>
            </a:r>
            <a:endParaRPr lang="en-GB" sz="3600" u="sng" dirty="0"/>
          </a:p>
        </p:txBody>
      </p:sp>
      <p:sp>
        <p:nvSpPr>
          <p:cNvPr id="3" name="Content Placeholder 2"/>
          <p:cNvSpPr>
            <a:spLocks noGrp="1"/>
          </p:cNvSpPr>
          <p:nvPr>
            <p:ph idx="1"/>
          </p:nvPr>
        </p:nvSpPr>
        <p:spPr/>
        <p:txBody>
          <a:bodyPr>
            <a:noAutofit/>
          </a:bodyPr>
          <a:lstStyle/>
          <a:p>
            <a:r>
              <a:rPr lang="en-GB" sz="2800" dirty="0" smtClean="0"/>
              <a:t>Applications of quadratic functions</a:t>
            </a:r>
          </a:p>
          <a:p>
            <a:r>
              <a:rPr lang="en-GB" sz="2800" dirty="0" smtClean="0"/>
              <a:t>Polynomial functions</a:t>
            </a:r>
          </a:p>
          <a:p>
            <a:r>
              <a:rPr lang="en-GB" sz="2800" dirty="0" smtClean="0"/>
              <a:t>Graphs of polynomials</a:t>
            </a:r>
          </a:p>
          <a:p>
            <a:r>
              <a:rPr lang="en-GB" sz="2800" dirty="0" smtClean="0"/>
              <a:t>Rational functions</a:t>
            </a:r>
          </a:p>
          <a:p>
            <a:r>
              <a:rPr lang="en-GB" sz="2800" dirty="0" smtClean="0"/>
              <a:t>Word problems</a:t>
            </a:r>
            <a:endParaRPr lang="en-GB"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Applications of quadratic functions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u="sng" dirty="0" smtClean="0">
                <a:solidFill>
                  <a:schemeClr val="tx2"/>
                </a:solidFill>
              </a:rPr>
              <a:t>Quadratic Revenue Function</a:t>
            </a:r>
            <a:endParaRPr lang="en-GB" sz="2800" dirty="0" smtClean="0"/>
          </a:p>
          <a:p>
            <a:pPr>
              <a:buNone/>
            </a:pPr>
            <a:r>
              <a:rPr lang="en-GB" sz="2800" dirty="0" smtClean="0"/>
              <a:t>Suppose that the demand function for the product is</a:t>
            </a:r>
          </a:p>
          <a:p>
            <a:pPr>
              <a:buNone/>
            </a:pPr>
            <a:endParaRPr lang="en-GB" sz="2800" dirty="0"/>
          </a:p>
          <a:p>
            <a:pPr>
              <a:buNone/>
            </a:pPr>
            <a:endParaRPr lang="en-GB" sz="2800" dirty="0" smtClean="0"/>
          </a:p>
          <a:p>
            <a:pPr>
              <a:buNone/>
            </a:pPr>
            <a:endParaRPr lang="en-GB" sz="2800" dirty="0" smtClean="0"/>
          </a:p>
          <a:p>
            <a:pPr>
              <a:buNone/>
            </a:pPr>
            <a:endParaRPr lang="en-GB" sz="2800" dirty="0"/>
          </a:p>
          <a:p>
            <a:pPr>
              <a:buNone/>
            </a:pPr>
            <a:r>
              <a:rPr lang="en-GB" sz="2800" dirty="0" smtClean="0"/>
              <a:t>Total revenue R from selling q units of price p is </a:t>
            </a:r>
          </a:p>
          <a:p>
            <a:pPr>
              <a:buNone/>
            </a:pPr>
            <a:endParaRPr lang="en-GB"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340369"/>
          </a:xfrm>
        </p:spPr>
        <p:txBody>
          <a:bodyPr>
            <a:normAutofit/>
          </a:bodyPr>
          <a:lstStyle/>
          <a:p>
            <a:pPr>
              <a:buNone/>
            </a:pPr>
            <a:r>
              <a:rPr lang="en-GB" sz="2800" dirty="0" smtClean="0"/>
              <a:t>Since the demand function q is stated in terms of price p, total revenue function will be:</a:t>
            </a:r>
          </a:p>
          <a:p>
            <a:pPr>
              <a:buNone/>
            </a:pPr>
            <a:endParaRPr lang="en-GB"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340369"/>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340369"/>
          </a:xfrm>
        </p:spPr>
        <p:txBody>
          <a:bodyPr>
            <a:normAutofit/>
          </a:bodyPr>
          <a:lstStyle/>
          <a:p>
            <a:pPr>
              <a:buNone/>
            </a:pPr>
            <a:endParaRPr lang="en-GB" sz="2800" dirty="0" smtClean="0"/>
          </a:p>
          <a:p>
            <a:pPr>
              <a:buNone/>
            </a:pPr>
            <a:endParaRPr lang="en-GB" sz="2800" dirty="0"/>
          </a:p>
          <a:p>
            <a:pPr>
              <a:buNone/>
            </a:pPr>
            <a:endParaRPr lang="en-GB" sz="2800" dirty="0" smtClean="0"/>
          </a:p>
          <a:p>
            <a:pPr>
              <a:buNone/>
            </a:pPr>
            <a:endParaRPr lang="en-GB" sz="2800" dirty="0"/>
          </a:p>
          <a:p>
            <a:pPr>
              <a:buNone/>
            </a:pPr>
            <a:r>
              <a:rPr lang="en-GB" sz="2800" dirty="0" smtClean="0"/>
              <a:t>Given the p-intercept, what is the value of p maximizes R? What is the max. value? How many units would be demanded at this price?</a:t>
            </a:r>
          </a:p>
          <a:p>
            <a:pPr>
              <a:buNone/>
            </a:pPr>
            <a:endParaRPr lang="en-GB" sz="2800" dirty="0"/>
          </a:p>
          <a:p>
            <a:pPr>
              <a:buNone/>
            </a:pPr>
            <a:r>
              <a:rPr lang="en-GB" sz="2800" dirty="0" smtClean="0"/>
              <a:t> </a:t>
            </a:r>
          </a:p>
          <a:p>
            <a:pPr>
              <a:buNone/>
            </a:pPr>
            <a:endParaRPr lang="en-GB" sz="2800" dirty="0"/>
          </a:p>
          <a:p>
            <a:pPr>
              <a:buNone/>
            </a:pPr>
            <a:endParaRPr lang="en-GB"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Quadratic supply function</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Market surveys of suppliers of a particular product have resulted in the conclusion that the supply function is approximately quadratic in form. Suppliers were asked what quantities they would be willing to supply at different market prices. Results of the survey indicated that at market prices of 25, 30 and 40 dollars, the quantities which suppliers would be willing to offer to the market were 112.5, 250 and 600 units, respectively. </a:t>
            </a:r>
            <a:endParaRPr lang="en-GB"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We can determine the equation of the quadratic supply function</a:t>
            </a: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r>
              <a:rPr lang="en-GB" sz="2400" dirty="0" smtClean="0"/>
              <a:t>What is the restricted domain of the supply function? What do you infer from the p-intercept and q-intercept?</a:t>
            </a:r>
            <a:endParaRPr lang="en-GB"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Quadratic demand function</a:t>
            </a:r>
            <a:endParaRPr lang="en-GB" sz="3600" u="sng" dirty="0">
              <a:solidFill>
                <a:schemeClr val="tx2"/>
              </a:solidFill>
            </a:endParaRPr>
          </a:p>
        </p:txBody>
      </p:sp>
      <p:sp>
        <p:nvSpPr>
          <p:cNvPr id="3" name="Content Placeholder 2"/>
          <p:cNvSpPr>
            <a:spLocks noGrp="1"/>
          </p:cNvSpPr>
          <p:nvPr>
            <p:ph idx="1"/>
          </p:nvPr>
        </p:nvSpPr>
        <p:spPr>
          <a:xfrm>
            <a:off x="457200" y="1357298"/>
            <a:ext cx="8229600" cy="5000660"/>
          </a:xfrm>
        </p:spPr>
        <p:txBody>
          <a:bodyPr>
            <a:noAutofit/>
          </a:bodyPr>
          <a:lstStyle/>
          <a:p>
            <a:pPr>
              <a:buNone/>
            </a:pPr>
            <a:r>
              <a:rPr lang="en-GB" sz="2600" dirty="0" smtClean="0"/>
              <a:t>A consumer survey was conducted to determine the demand function for the same product as in the previous example discussed for supply function.</a:t>
            </a:r>
          </a:p>
          <a:p>
            <a:pPr>
              <a:buNone/>
            </a:pPr>
            <a:r>
              <a:rPr lang="en-GB" sz="2600" dirty="0" smtClean="0"/>
              <a:t>Researchers asked consumers if they would purchase the product at various prices and from their responses constructed estimates of market demand at various market prices. </a:t>
            </a:r>
          </a:p>
          <a:p>
            <a:pPr>
              <a:buNone/>
            </a:pPr>
            <a:r>
              <a:rPr lang="en-GB" sz="2600" dirty="0" smtClean="0"/>
              <a:t>After sample data points were plotted, it was concluded that the demand relationship was estimated best by a quadratic function. Researchers concluded that the quadratic representation was valid for prices between 5 and 45. </a:t>
            </a:r>
            <a:endParaRPr lang="en-GB" sz="2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r>
              <a:rPr lang="en-GB" sz="2800" dirty="0" smtClean="0"/>
              <a:t>Three data points chosen for fitting the curve were (5, 2025), (10, 1600) and (20, 900).</a:t>
            </a:r>
          </a:p>
          <a:p>
            <a:pPr>
              <a:buNone/>
            </a:pPr>
            <a:endParaRPr lang="en-GB"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Supply-Demand Equilibrium</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Market equilibrium between supply and demand can be determined by equating the quantity supplied and quantity demanded.</a:t>
            </a:r>
          </a:p>
          <a:p>
            <a:pPr>
              <a:buNone/>
            </a:pPr>
            <a:r>
              <a:rPr lang="en-GB" sz="2800" dirty="0" smtClean="0"/>
              <a:t>Consider the last two examples, then</a:t>
            </a:r>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Polynomial functions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A </a:t>
            </a:r>
            <a:r>
              <a:rPr lang="en-GB" sz="2800" b="1" i="1" dirty="0" smtClean="0"/>
              <a:t>polynomial function </a:t>
            </a:r>
            <a:r>
              <a:rPr lang="en-GB" sz="2800" i="1" dirty="0" smtClean="0"/>
              <a:t>of degree n</a:t>
            </a:r>
            <a:r>
              <a:rPr lang="en-GB" sz="2800" dirty="0" smtClean="0"/>
              <a:t> involving the independent variable x and the dependent variable y has the general form</a:t>
            </a:r>
          </a:p>
          <a:p>
            <a:pPr>
              <a:buNone/>
            </a:pPr>
            <a:endParaRPr lang="en-GB" sz="2800" dirty="0"/>
          </a:p>
          <a:p>
            <a:pPr>
              <a:buNone/>
            </a:pPr>
            <a:endParaRPr lang="en-GB" sz="2800" dirty="0" smtClean="0"/>
          </a:p>
          <a:p>
            <a:pPr>
              <a:buNone/>
            </a:pPr>
            <a:endParaRPr lang="en-GB" sz="2800" dirty="0"/>
          </a:p>
          <a:p>
            <a:pPr>
              <a:buNone/>
            </a:pPr>
            <a:r>
              <a:rPr lang="en-GB" sz="2800" dirty="0" smtClean="0"/>
              <a:t>What can you say about the linear and </a:t>
            </a:r>
            <a:r>
              <a:rPr lang="en-GB" sz="2800" smtClean="0"/>
              <a:t>quadratic functions?</a:t>
            </a:r>
            <a:endParaRPr lang="en-GB"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The </a:t>
            </a:r>
            <a:r>
              <a:rPr lang="en-GB" sz="2800" b="1" i="1" dirty="0" smtClean="0"/>
              <a:t>degree </a:t>
            </a:r>
            <a:r>
              <a:rPr lang="en-GB" sz="2800" dirty="0" smtClean="0"/>
              <a:t>of a polynomial is the exponent of the highest powered term in the expression.</a:t>
            </a:r>
          </a:p>
          <a:p>
            <a:pPr>
              <a:buNone/>
            </a:pPr>
            <a:endParaRPr lang="en-GB" sz="2800" dirty="0" smtClean="0"/>
          </a:p>
          <a:p>
            <a:pPr>
              <a:buNone/>
            </a:pPr>
            <a:endParaRPr lang="en-GB" sz="2800" dirty="0" smtClean="0"/>
          </a:p>
          <a:p>
            <a:pPr>
              <a:buNone/>
            </a:pPr>
            <a:r>
              <a:rPr lang="en-GB" sz="2800" dirty="0" smtClean="0"/>
              <a:t>A </a:t>
            </a:r>
            <a:r>
              <a:rPr lang="en-GB" sz="2800" i="1" dirty="0" smtClean="0"/>
              <a:t>linear function</a:t>
            </a:r>
            <a:r>
              <a:rPr lang="en-GB" sz="2800" dirty="0" smtClean="0"/>
              <a:t> is a </a:t>
            </a:r>
            <a:r>
              <a:rPr lang="en-GB" sz="2800" i="1" dirty="0" smtClean="0"/>
              <a:t>first-degree polynomial function</a:t>
            </a:r>
            <a:r>
              <a:rPr lang="en-GB" sz="2800" dirty="0" smtClean="0"/>
              <a:t>.</a:t>
            </a:r>
          </a:p>
          <a:p>
            <a:pPr>
              <a:buNone/>
            </a:pPr>
            <a:endParaRPr lang="en-GB" sz="2800" dirty="0" smtClean="0"/>
          </a:p>
          <a:p>
            <a:pPr>
              <a:buNone/>
            </a:pPr>
            <a:r>
              <a:rPr lang="en-GB" sz="2800" dirty="0" smtClean="0"/>
              <a:t>A </a:t>
            </a:r>
            <a:r>
              <a:rPr lang="en-GB" sz="2800" i="1" dirty="0" smtClean="0"/>
              <a:t>quadratic function</a:t>
            </a:r>
            <a:r>
              <a:rPr lang="en-GB" sz="2800" dirty="0" smtClean="0"/>
              <a:t> is a </a:t>
            </a:r>
            <a:r>
              <a:rPr lang="en-GB" sz="2800" i="1" dirty="0" smtClean="0"/>
              <a:t>second-degree polynomial function</a:t>
            </a:r>
            <a:r>
              <a:rPr lang="en-GB" sz="2800" dirty="0" smtClean="0"/>
              <a:t>.</a:t>
            </a:r>
          </a:p>
          <a:p>
            <a:pPr>
              <a:buNone/>
            </a:pPr>
            <a:endParaRPr lang="en-GB" sz="2800" dirty="0" smtClean="0"/>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A </a:t>
            </a:r>
            <a:r>
              <a:rPr lang="en-GB" sz="2800" b="1" i="1" dirty="0" smtClean="0"/>
              <a:t>cubic function</a:t>
            </a:r>
            <a:r>
              <a:rPr lang="en-GB" sz="2800" dirty="0" smtClean="0"/>
              <a:t> is a polynomial of </a:t>
            </a:r>
            <a:r>
              <a:rPr lang="en-GB" sz="2800" i="1" dirty="0" smtClean="0"/>
              <a:t>degree 3.</a:t>
            </a:r>
          </a:p>
          <a:p>
            <a:pPr>
              <a:buNone/>
            </a:pPr>
            <a:endParaRPr lang="en-GB" sz="2800" i="1" dirty="0" smtClean="0"/>
          </a:p>
          <a:p>
            <a:pPr>
              <a:buNone/>
            </a:pPr>
            <a:endParaRPr lang="en-GB" sz="2800" i="1" dirty="0" smtClean="0"/>
          </a:p>
          <a:p>
            <a:pPr>
              <a:buNone/>
            </a:pPr>
            <a:r>
              <a:rPr lang="en-GB" sz="2800" dirty="0" smtClean="0"/>
              <a:t>A </a:t>
            </a:r>
            <a:r>
              <a:rPr lang="en-GB" sz="2800" b="1" i="1" dirty="0" smtClean="0"/>
              <a:t>constant function</a:t>
            </a:r>
            <a:r>
              <a:rPr lang="en-GB" sz="2800" dirty="0" smtClean="0"/>
              <a:t> is a polynomial </a:t>
            </a:r>
          </a:p>
          <a:p>
            <a:pPr>
              <a:buNone/>
            </a:pPr>
            <a:endParaRPr lang="en-GB" sz="2800" i="1" dirty="0" smtClean="0"/>
          </a:p>
          <a:p>
            <a:pPr>
              <a:buNone/>
            </a:pPr>
            <a:r>
              <a:rPr lang="en-GB" sz="2800" u="sng" dirty="0" smtClean="0"/>
              <a:t>Graphical characteristics of cubic functions</a:t>
            </a:r>
            <a:endParaRPr lang="en-GB" sz="2800" dirty="0" smtClean="0"/>
          </a:p>
          <a:p>
            <a:pPr>
              <a:buNone/>
            </a:pPr>
            <a:r>
              <a:rPr lang="en-GB" sz="2800" dirty="0" smtClean="0"/>
              <a:t>A cubic function will have at most three roots.</a:t>
            </a:r>
          </a:p>
          <a:p>
            <a:pPr marL="514350" indent="-514350">
              <a:buAutoNum type="arabicParenR"/>
            </a:pPr>
            <a:r>
              <a:rPr lang="en-GB" sz="2800" dirty="0" smtClean="0"/>
              <a:t>Three distinct real roots</a:t>
            </a:r>
          </a:p>
          <a:p>
            <a:pPr marL="514350" indent="-514350">
              <a:buAutoNum type="arabicParenR"/>
            </a:pPr>
            <a:r>
              <a:rPr lang="en-GB" sz="2800" dirty="0" smtClean="0"/>
              <a:t>Three same real roots</a:t>
            </a:r>
          </a:p>
          <a:p>
            <a:pPr marL="514350" indent="-514350">
              <a:buAutoNum type="arabicParenR"/>
            </a:pPr>
            <a:r>
              <a:rPr lang="en-GB" sz="2800" dirty="0" smtClean="0"/>
              <a:t>One real root </a:t>
            </a:r>
          </a:p>
          <a:p>
            <a:pPr marL="514350" indent="-514350">
              <a:buAutoNum type="arabicParenR"/>
            </a:pPr>
            <a:endParaRPr lang="en-GB"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marL="514350" indent="-514350">
              <a:buNone/>
            </a:pPr>
            <a:endParaRPr lang="en-GB" sz="2800" dirty="0" smtClean="0"/>
          </a:p>
          <a:p>
            <a:pPr marL="514350" indent="-514350">
              <a:buNone/>
            </a:pPr>
            <a:endParaRPr lang="en-GB" sz="2800" dirty="0" smtClean="0"/>
          </a:p>
          <a:p>
            <a:pPr marL="514350" indent="-514350">
              <a:buNone/>
            </a:pPr>
            <a:endParaRPr lang="en-GB" sz="2800" dirty="0" smtClean="0"/>
          </a:p>
          <a:p>
            <a:pPr marL="514350" indent="-514350">
              <a:buNone/>
            </a:pPr>
            <a:endParaRPr lang="en-GB" sz="2800" dirty="0" smtClean="0"/>
          </a:p>
          <a:p>
            <a:pPr marL="514350" indent="-514350">
              <a:buNone/>
            </a:pPr>
            <a:endParaRPr lang="en-GB" sz="2800" dirty="0" smtClean="0"/>
          </a:p>
          <a:p>
            <a:pPr marL="514350" indent="-514350">
              <a:buNone/>
            </a:pPr>
            <a:endParaRPr lang="en-GB" sz="2800" dirty="0" smtClean="0"/>
          </a:p>
          <a:p>
            <a:pPr marL="514350" indent="-514350">
              <a:buNone/>
            </a:pPr>
            <a:endParaRPr lang="en-GB" sz="2800" dirty="0" smtClean="0"/>
          </a:p>
          <a:p>
            <a:pPr marL="514350" indent="-514350">
              <a:buNone/>
            </a:pPr>
            <a:endParaRPr lang="en-GB" sz="2800" dirty="0" smtClean="0"/>
          </a:p>
          <a:p>
            <a:pPr marL="514350" indent="-514350">
              <a:buNone/>
            </a:pPr>
            <a:endParaRPr lang="en-GB" sz="2800" dirty="0" smtClean="0"/>
          </a:p>
          <a:p>
            <a:pPr marL="514350" indent="-514350">
              <a:buNone/>
            </a:pPr>
            <a:r>
              <a:rPr lang="en-GB" sz="2800" dirty="0" smtClean="0"/>
              <a:t>With the help of the graphical behaviour of cubic functions, we will sketch the polynomials.</a:t>
            </a:r>
          </a:p>
          <a:p>
            <a:pPr marL="514350" indent="-514350">
              <a:buNone/>
            </a:pPr>
            <a:endParaRPr lang="en-GB"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Ultimate Direction Attribute</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The </a:t>
            </a:r>
            <a:r>
              <a:rPr lang="en-GB" sz="2800" b="1" i="1" dirty="0" smtClean="0"/>
              <a:t>ultimate direction</a:t>
            </a:r>
            <a:r>
              <a:rPr lang="en-GB" sz="2800" dirty="0" smtClean="0"/>
              <a:t> of a function </a:t>
            </a:r>
            <a:r>
              <a:rPr lang="en-GB" sz="2800" b="1" i="1" dirty="0" smtClean="0"/>
              <a:t>f</a:t>
            </a:r>
            <a:r>
              <a:rPr lang="en-GB" sz="2800" dirty="0" smtClean="0"/>
              <a:t> refers to the behaviour of </a:t>
            </a:r>
            <a:r>
              <a:rPr lang="en-GB" sz="2800" i="1" dirty="0" smtClean="0"/>
              <a:t>f(x)</a:t>
            </a:r>
            <a:r>
              <a:rPr lang="en-GB" sz="2800" dirty="0" smtClean="0"/>
              <a:t> as x assumes larger and larger positive values and as x assumes larger and larger negative values. </a:t>
            </a:r>
          </a:p>
          <a:p>
            <a:pPr>
              <a:buNone/>
            </a:pPr>
            <a:r>
              <a:rPr lang="en-GB" sz="2800" dirty="0" smtClean="0"/>
              <a:t>For polynomials, the ultimate behaviour is determined by the behaviour of the highest powered term in the function, because this term contributes more to the value of </a:t>
            </a:r>
            <a:r>
              <a:rPr lang="en-GB" sz="2800" i="1" dirty="0" smtClean="0"/>
              <a:t>f(x)</a:t>
            </a:r>
            <a:r>
              <a:rPr lang="en-GB" sz="2800" dirty="0" smtClean="0"/>
              <a:t>.</a:t>
            </a:r>
          </a:p>
          <a:p>
            <a:pPr>
              <a:buNone/>
            </a:pPr>
            <a:r>
              <a:rPr lang="en-GB" sz="2800" dirty="0" smtClean="0"/>
              <a:t>e.g.</a:t>
            </a:r>
            <a:endParaRPr lang="en-GB"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For the polynomial functions of the form</a:t>
            </a:r>
          </a:p>
          <a:p>
            <a:pPr>
              <a:buNone/>
            </a:pPr>
            <a:endParaRPr lang="en-GB" sz="2800" dirty="0" smtClean="0"/>
          </a:p>
          <a:p>
            <a:pPr>
              <a:buNone/>
            </a:pPr>
            <a:r>
              <a:rPr lang="en-GB" sz="2800" dirty="0" smtClean="0"/>
              <a:t>the ultimate behaviour depends on the term             .</a:t>
            </a:r>
          </a:p>
          <a:p>
            <a:pPr>
              <a:buNone/>
            </a:pPr>
            <a:r>
              <a:rPr lang="en-GB" sz="2800" dirty="0" smtClean="0"/>
              <a:t>The sign of           and whether n is odd or even are the significant factors in determining the ultimate direction.</a:t>
            </a:r>
          </a:p>
          <a:p>
            <a:pPr>
              <a:buNone/>
            </a:pPr>
            <a:endParaRPr lang="en-GB" sz="2800" dirty="0"/>
          </a:p>
        </p:txBody>
      </p:sp>
      <p:graphicFrame>
        <p:nvGraphicFramePr>
          <p:cNvPr id="4" name="Table 3"/>
          <p:cNvGraphicFramePr>
            <a:graphicFrameLocks noGrp="1"/>
          </p:cNvGraphicFramePr>
          <p:nvPr/>
        </p:nvGraphicFramePr>
        <p:xfrm>
          <a:off x="500034" y="3571875"/>
          <a:ext cx="8143932" cy="2748621"/>
        </p:xfrm>
        <a:graphic>
          <a:graphicData uri="http://schemas.openxmlformats.org/drawingml/2006/table">
            <a:tbl>
              <a:tblPr>
                <a:tableStyleId>{5940675A-B579-460E-94D1-54222C63F5DA}</a:tableStyleId>
              </a:tblPr>
              <a:tblGrid>
                <a:gridCol w="2000264"/>
                <a:gridCol w="1357322"/>
                <a:gridCol w="1571636"/>
                <a:gridCol w="3214710"/>
              </a:tblGrid>
              <a:tr h="571505">
                <a:tc>
                  <a:txBody>
                    <a:bodyPr/>
                    <a:lstStyle/>
                    <a:p>
                      <a:r>
                        <a:rPr lang="en-GB" dirty="0" smtClean="0"/>
                        <a:t> </a:t>
                      </a:r>
                      <a:r>
                        <a:rPr lang="en-GB" sz="2800" dirty="0" smtClean="0"/>
                        <a:t>n Even/ odd</a:t>
                      </a:r>
                      <a:r>
                        <a:rPr lang="en-GB" dirty="0" smtClean="0"/>
                        <a:t> </a:t>
                      </a:r>
                      <a:endParaRPr lang="en-GB" dirty="0"/>
                    </a:p>
                  </a:txBody>
                  <a:tcPr/>
                </a:tc>
                <a:tc>
                  <a:txBody>
                    <a:bodyPr/>
                    <a:lstStyle/>
                    <a:p>
                      <a:r>
                        <a:rPr lang="en-GB" sz="2800" dirty="0" err="1" smtClean="0"/>
                        <a:t>x</a:t>
                      </a:r>
                      <a:r>
                        <a:rPr lang="en-GB" sz="2800" baseline="-25000" dirty="0" err="1" smtClean="0"/>
                        <a:t>n</a:t>
                      </a:r>
                      <a:endParaRPr lang="en-GB" sz="2800" baseline="-25000" dirty="0">
                        <a:solidFill>
                          <a:schemeClr val="tx2"/>
                        </a:solidFill>
                      </a:endParaRPr>
                    </a:p>
                  </a:txBody>
                  <a:tcPr/>
                </a:tc>
                <a:tc gridSpan="2">
                  <a:txBody>
                    <a:bodyPr/>
                    <a:lstStyle/>
                    <a:p>
                      <a:r>
                        <a:rPr lang="en-GB" sz="2800" dirty="0" smtClean="0"/>
                        <a:t>Sign of a</a:t>
                      </a:r>
                      <a:r>
                        <a:rPr lang="en-GB" sz="2800" baseline="-25000" dirty="0" smtClean="0"/>
                        <a:t>n</a:t>
                      </a:r>
                      <a:endParaRPr lang="en-GB" sz="2800" baseline="-25000" dirty="0"/>
                    </a:p>
                  </a:txBody>
                  <a:tcPr/>
                </a:tc>
                <a:tc hMerge="1">
                  <a:txBody>
                    <a:bodyPr/>
                    <a:lstStyle/>
                    <a:p>
                      <a:endParaRPr lang="en-GB"/>
                    </a:p>
                  </a:txBody>
                  <a:tcPr/>
                </a:tc>
              </a:tr>
              <a:tr h="340203">
                <a:tc rowSpan="2">
                  <a:txBody>
                    <a:bodyPr/>
                    <a:lstStyle/>
                    <a:p>
                      <a:r>
                        <a:rPr lang="en-GB" sz="2800" dirty="0" smtClean="0"/>
                        <a:t>Even </a:t>
                      </a:r>
                      <a:endParaRPr lang="en-GB" sz="2800" dirty="0"/>
                    </a:p>
                  </a:txBody>
                  <a:tcPr/>
                </a:tc>
                <a:tc rowSpan="2">
                  <a:txBody>
                    <a:bodyPr/>
                    <a:lstStyle/>
                    <a:p>
                      <a:r>
                        <a:rPr lang="en-GB" sz="2800" dirty="0" smtClean="0"/>
                        <a:t>Positive</a:t>
                      </a:r>
                      <a:endParaRPr lang="en-GB" sz="2800" dirty="0"/>
                    </a:p>
                  </a:txBody>
                  <a:tcPr/>
                </a:tc>
                <a:tc>
                  <a:txBody>
                    <a:bodyPr/>
                    <a:lstStyle/>
                    <a:p>
                      <a:r>
                        <a:rPr lang="en-GB" sz="2800" dirty="0" smtClean="0"/>
                        <a:t>positive</a:t>
                      </a:r>
                      <a:endParaRPr lang="en-GB" sz="2800" dirty="0"/>
                    </a:p>
                  </a:txBody>
                  <a:tcPr/>
                </a:tc>
                <a:tc>
                  <a:txBody>
                    <a:bodyPr/>
                    <a:lstStyle/>
                    <a:p>
                      <a:r>
                        <a:rPr lang="en-GB" sz="2800" dirty="0" smtClean="0"/>
                        <a:t>I and II quadrant</a:t>
                      </a:r>
                      <a:endParaRPr lang="en-GB" sz="2800" dirty="0"/>
                    </a:p>
                  </a:txBody>
                  <a:tcPr/>
                </a:tc>
              </a:tr>
              <a:tr h="340203">
                <a:tc vMerge="1">
                  <a:txBody>
                    <a:bodyPr/>
                    <a:lstStyle/>
                    <a:p>
                      <a:endParaRPr lang="en-GB"/>
                    </a:p>
                  </a:txBody>
                  <a:tcPr/>
                </a:tc>
                <a:tc vMerge="1">
                  <a:txBody>
                    <a:bodyPr/>
                    <a:lstStyle/>
                    <a:p>
                      <a:endParaRPr lang="en-GB"/>
                    </a:p>
                  </a:txBody>
                  <a:tcPr/>
                </a:tc>
                <a:tc>
                  <a:txBody>
                    <a:bodyPr/>
                    <a:lstStyle/>
                    <a:p>
                      <a:r>
                        <a:rPr lang="en-GB" sz="2800" dirty="0" smtClean="0"/>
                        <a:t>negative</a:t>
                      </a:r>
                      <a:endParaRPr lang="en-GB" sz="2800" dirty="0"/>
                    </a:p>
                  </a:txBody>
                  <a:tcPr/>
                </a:tc>
                <a:tc>
                  <a:txBody>
                    <a:bodyPr/>
                    <a:lstStyle/>
                    <a:p>
                      <a:r>
                        <a:rPr lang="en-GB" sz="2800" dirty="0" smtClean="0"/>
                        <a:t>III and IV quadrant</a:t>
                      </a:r>
                      <a:endParaRPr lang="en-GB" sz="2800" dirty="0"/>
                    </a:p>
                  </a:txBody>
                  <a:tcPr/>
                </a:tc>
              </a:tr>
              <a:tr h="570398">
                <a:tc rowSpan="2">
                  <a:txBody>
                    <a:bodyPr/>
                    <a:lstStyle/>
                    <a:p>
                      <a:r>
                        <a:rPr lang="en-GB" sz="2800" dirty="0" smtClean="0"/>
                        <a:t>Odd </a:t>
                      </a:r>
                      <a:endParaRPr lang="en-GB" sz="2800" dirty="0"/>
                    </a:p>
                  </a:txBody>
                  <a:tcPr/>
                </a:tc>
                <a:tc>
                  <a:txBody>
                    <a:bodyPr/>
                    <a:lstStyle/>
                    <a:p>
                      <a:r>
                        <a:rPr lang="en-GB" sz="2800" dirty="0" smtClean="0"/>
                        <a:t>+, x &gt; 0</a:t>
                      </a:r>
                      <a:endParaRPr lang="en-GB" sz="2800" dirty="0"/>
                    </a:p>
                  </a:txBody>
                  <a:tcPr/>
                </a:tc>
                <a:tc>
                  <a:txBody>
                    <a:bodyPr/>
                    <a:lstStyle/>
                    <a:p>
                      <a:r>
                        <a:rPr lang="en-GB" sz="2800" dirty="0" smtClean="0"/>
                        <a:t>Positive</a:t>
                      </a:r>
                      <a:endParaRPr lang="en-GB" sz="2800" dirty="0"/>
                    </a:p>
                  </a:txBody>
                  <a:tcPr/>
                </a:tc>
                <a:tc>
                  <a:txBody>
                    <a:bodyPr/>
                    <a:lstStyle/>
                    <a:p>
                      <a:r>
                        <a:rPr lang="en-GB" sz="2800" dirty="0" smtClean="0"/>
                        <a:t>I and III quadrant</a:t>
                      </a:r>
                      <a:endParaRPr lang="en-GB" sz="2800" dirty="0"/>
                    </a:p>
                  </a:txBody>
                  <a:tcPr/>
                </a:tc>
              </a:tr>
              <a:tr h="570398">
                <a:tc vMerge="1">
                  <a:txBody>
                    <a:bodyPr/>
                    <a:lstStyle/>
                    <a:p>
                      <a:endParaRPr lang="en-GB"/>
                    </a:p>
                  </a:txBody>
                  <a:tcPr/>
                </a:tc>
                <a:tc>
                  <a:txBody>
                    <a:bodyPr/>
                    <a:lstStyle/>
                    <a:p>
                      <a:r>
                        <a:rPr lang="en-GB" sz="2800" dirty="0" smtClean="0"/>
                        <a:t>-, x &lt; 0</a:t>
                      </a:r>
                      <a:endParaRPr lang="en-GB" sz="2800" dirty="0"/>
                    </a:p>
                  </a:txBody>
                  <a:tcPr/>
                </a:tc>
                <a:tc>
                  <a:txBody>
                    <a:bodyPr/>
                    <a:lstStyle/>
                    <a:p>
                      <a:r>
                        <a:rPr lang="en-GB" sz="2800" dirty="0" smtClean="0"/>
                        <a:t>Negative </a:t>
                      </a:r>
                      <a:endParaRPr lang="en-GB" sz="2800" dirty="0"/>
                    </a:p>
                  </a:txBody>
                  <a:tcPr/>
                </a:tc>
                <a:tc>
                  <a:txBody>
                    <a:bodyPr/>
                    <a:lstStyle/>
                    <a:p>
                      <a:r>
                        <a:rPr lang="en-GB" sz="2800" dirty="0" smtClean="0"/>
                        <a:t>II and IV quadrant</a:t>
                      </a:r>
                      <a:endParaRPr lang="en-GB" sz="2800" dirty="0"/>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For the following polynomial functions, determine the ultimate direction of </a:t>
            </a:r>
            <a:r>
              <a:rPr lang="en-GB" sz="2800" i="1" dirty="0" smtClean="0"/>
              <a:t>f(x)</a:t>
            </a:r>
            <a:r>
              <a:rPr lang="en-GB" sz="2800" dirty="0" smtClean="0"/>
              <a:t> and sketch </a:t>
            </a:r>
            <a:r>
              <a:rPr lang="en-GB" sz="2800" i="1" dirty="0" smtClean="0"/>
              <a:t>f</a:t>
            </a:r>
            <a:r>
              <a:rPr lang="en-GB" sz="2800" dirty="0" smtClean="0"/>
              <a:t>.</a:t>
            </a:r>
          </a:p>
          <a:p>
            <a:pPr>
              <a:buNone/>
            </a:pPr>
            <a:endParaRPr lang="en-GB"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An open rectangular box is to be constructed by cutting square corners from a 60*60 inch piece of cardboard and folding up the flaps. Find the function which represents the volume of the box.</a:t>
            </a:r>
          </a:p>
          <a:p>
            <a:pPr>
              <a:buNone/>
            </a:pPr>
            <a:endParaRPr lang="en-GB"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An open rectangular box is to be constructed by cutting square corners from a 60*60 inch piece of cardboard and folding up the flaps. What is the restricted domain of the function?</a:t>
            </a:r>
          </a:p>
          <a:p>
            <a:pPr>
              <a:buNone/>
            </a:pPr>
            <a:endParaRPr lang="en-GB"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Rational Functions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Rational functions are the ratios of two polynomial functions with the general form as:</a:t>
            </a:r>
          </a:p>
          <a:p>
            <a:pPr>
              <a:buNone/>
            </a:pPr>
            <a:endParaRPr lang="en-GB" sz="2800" dirty="0" smtClean="0"/>
          </a:p>
          <a:p>
            <a:pPr>
              <a:buNone/>
            </a:pPr>
            <a:endParaRPr lang="en-GB" sz="2800" dirty="0" smtClean="0"/>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Summary</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Quadratic revenue function</a:t>
            </a:r>
          </a:p>
          <a:p>
            <a:r>
              <a:rPr lang="en-GB" sz="2800" dirty="0" smtClean="0"/>
              <a:t>Quadratic supply function</a:t>
            </a:r>
          </a:p>
          <a:p>
            <a:r>
              <a:rPr lang="en-GB" sz="2800" dirty="0" smtClean="0"/>
              <a:t>Quadratic demand function</a:t>
            </a:r>
          </a:p>
          <a:p>
            <a:r>
              <a:rPr lang="en-GB" sz="2800" dirty="0" smtClean="0"/>
              <a:t>Supply-demand function</a:t>
            </a:r>
          </a:p>
          <a:p>
            <a:r>
              <a:rPr lang="en-GB" sz="2800" dirty="0" smtClean="0"/>
              <a:t>Polynomial functions</a:t>
            </a:r>
          </a:p>
          <a:p>
            <a:r>
              <a:rPr lang="en-GB" sz="2800" dirty="0" smtClean="0"/>
              <a:t>Sketching of polynomials</a:t>
            </a:r>
          </a:p>
          <a:p>
            <a:r>
              <a:rPr lang="en-GB" sz="2800" smtClean="0"/>
              <a:t>Rational functions</a:t>
            </a:r>
            <a:endParaRPr lang="en-GB" sz="2800" dirty="0" smtClean="0"/>
          </a:p>
          <a:p>
            <a:endParaRPr lang="en-GB"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624</TotalTime>
  <Words>750</Words>
  <Application>Microsoft Office PowerPoint</Application>
  <PresentationFormat>On-screen Show (4:3)</PresentationFormat>
  <Paragraphs>117</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MTH108 Business Math I</vt:lpstr>
      <vt:lpstr>Chapter 6</vt:lpstr>
      <vt:lpstr>Today’s lecture </vt:lpstr>
      <vt:lpstr>Applications of quadratic functions</vt:lpstr>
      <vt:lpstr>Slide 5</vt:lpstr>
      <vt:lpstr>Slide 6</vt:lpstr>
      <vt:lpstr>Slide 7</vt:lpstr>
      <vt:lpstr>Quadratic supply function</vt:lpstr>
      <vt:lpstr>Slide 9</vt:lpstr>
      <vt:lpstr>Slide 10</vt:lpstr>
      <vt:lpstr>Quadratic demand function</vt:lpstr>
      <vt:lpstr>Slide 12</vt:lpstr>
      <vt:lpstr>Slide 13</vt:lpstr>
      <vt:lpstr>Slide 14</vt:lpstr>
      <vt:lpstr>Supply-Demand Equilibrium</vt:lpstr>
      <vt:lpstr>Slide 16</vt:lpstr>
      <vt:lpstr>Polynomial functions</vt:lpstr>
      <vt:lpstr>Slide 18</vt:lpstr>
      <vt:lpstr>Slide 19</vt:lpstr>
      <vt:lpstr>Slide 20</vt:lpstr>
      <vt:lpstr>Ultimate Direction Attribute</vt:lpstr>
      <vt:lpstr>Slide 22</vt:lpstr>
      <vt:lpstr>Slide 23</vt:lpstr>
      <vt:lpstr>Slide 24</vt:lpstr>
      <vt:lpstr>Slide 25</vt:lpstr>
      <vt:lpstr>Slide 26</vt:lpstr>
      <vt:lpstr>Slide 27</vt:lpstr>
      <vt:lpstr>Slide 28</vt:lpstr>
      <vt:lpstr>Slide 29</vt:lpstr>
      <vt:lpstr>Rational Functions</vt:lpstr>
      <vt:lpstr>Summary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58</cp:revision>
  <dcterms:created xsi:type="dcterms:W3CDTF">2012-06-01T18:37:42Z</dcterms:created>
  <dcterms:modified xsi:type="dcterms:W3CDTF">2012-06-04T08:38:34Z</dcterms:modified>
</cp:coreProperties>
</file>