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3" r:id="rId7"/>
    <p:sldId id="262" r:id="rId8"/>
    <p:sldId id="264" r:id="rId9"/>
    <p:sldId id="265" r:id="rId10"/>
    <p:sldId id="266" r:id="rId11"/>
    <p:sldId id="267" r:id="rId12"/>
    <p:sldId id="268" r:id="rId13"/>
    <p:sldId id="269" r:id="rId14"/>
    <p:sldId id="270" r:id="rId15"/>
    <p:sldId id="271" r:id="rId16"/>
    <p:sldId id="272" r:id="rId17"/>
    <p:sldId id="274" r:id="rId18"/>
    <p:sldId id="273"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D9EFFDA-91C5-47A7-85EC-00DF5F945792}" type="datetimeFigureOut">
              <a:rPr lang="en-US" smtClean="0"/>
              <a:pPr/>
              <a:t>6/1/2012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97BE2F-CB0D-4075-A46F-B6A681BE39D5}"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D9EFFDA-91C5-47A7-85EC-00DF5F945792}" type="datetimeFigureOut">
              <a:rPr lang="en-US" smtClean="0"/>
              <a:pPr/>
              <a:t>6/1/2012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97BE2F-CB0D-4075-A46F-B6A681BE39D5}"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9EFFDA-91C5-47A7-85EC-00DF5F945792}" type="datetimeFigureOut">
              <a:rPr lang="en-US" smtClean="0"/>
              <a:pPr/>
              <a:t>6/1/2012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97BE2F-CB0D-4075-A46F-B6A681BE39D5}"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D9EFFDA-91C5-47A7-85EC-00DF5F945792}" type="datetimeFigureOut">
              <a:rPr lang="en-US" smtClean="0"/>
              <a:pPr/>
              <a:t>6/1/2012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97BE2F-CB0D-4075-A46F-B6A681BE39D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D9EFFDA-91C5-47A7-85EC-00DF5F945792}" type="datetimeFigureOut">
              <a:rPr lang="en-US" smtClean="0"/>
              <a:pPr/>
              <a:t>6/1/2012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897BE2F-CB0D-4075-A46F-B6A681BE39D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D9EFFDA-91C5-47A7-85EC-00DF5F945792}" type="datetimeFigureOut">
              <a:rPr lang="en-US" smtClean="0"/>
              <a:pPr/>
              <a:t>6/1/2012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897BE2F-CB0D-4075-A46F-B6A681BE39D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9EFFDA-91C5-47A7-85EC-00DF5F945792}" type="datetimeFigureOut">
              <a:rPr lang="en-US" smtClean="0"/>
              <a:pPr/>
              <a:t>6/1/2012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897BE2F-CB0D-4075-A46F-B6A681BE39D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EFFDA-91C5-47A7-85EC-00DF5F945792}" type="datetimeFigureOut">
              <a:rPr lang="en-US" smtClean="0"/>
              <a:pPr/>
              <a:t>6/1/2012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97BE2F-CB0D-4075-A46F-B6A681BE39D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EFFDA-91C5-47A7-85EC-00DF5F945792}" type="datetimeFigureOut">
              <a:rPr lang="en-US" smtClean="0"/>
              <a:pPr/>
              <a:t>6/1/2012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97BE2F-CB0D-4075-A46F-B6A681BE39D5}"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D9EFFDA-91C5-47A7-85EC-00DF5F945792}" type="datetimeFigureOut">
              <a:rPr lang="en-US" smtClean="0"/>
              <a:pPr/>
              <a:t>6/1/2012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97BE2F-CB0D-4075-A46F-B6A681BE39D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D9EFFDA-91C5-47A7-85EC-00DF5F945792}" type="datetimeFigureOut">
              <a:rPr lang="en-US" smtClean="0"/>
              <a:pPr/>
              <a:t>6/1/2012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97BE2F-CB0D-4075-A46F-B6A681BE39D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9EFFDA-91C5-47A7-85EC-00DF5F945792}" type="datetimeFigureOut">
              <a:rPr lang="en-US" smtClean="0"/>
              <a:pPr/>
              <a:t>6/1/2012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97BE2F-CB0D-4075-A46F-B6A681BE39D5}"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MTH108 Business Math I</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Lecture 14</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5</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Quadratic and Polynomial Functions</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Review</a:t>
            </a:r>
            <a:r>
              <a:rPr lang="en-GB" sz="3600" u="sng" dirty="0" smtClean="0"/>
              <a:t> </a:t>
            </a:r>
            <a:endParaRPr lang="en-GB" sz="3600" u="sng" dirty="0"/>
          </a:p>
        </p:txBody>
      </p:sp>
      <p:sp>
        <p:nvSpPr>
          <p:cNvPr id="3" name="Content Placeholder 2"/>
          <p:cNvSpPr>
            <a:spLocks noGrp="1"/>
          </p:cNvSpPr>
          <p:nvPr>
            <p:ph idx="1"/>
          </p:nvPr>
        </p:nvSpPr>
        <p:spPr/>
        <p:txBody>
          <a:bodyPr>
            <a:normAutofit fontScale="92500" lnSpcReduction="10000"/>
          </a:bodyPr>
          <a:lstStyle/>
          <a:p>
            <a:r>
              <a:rPr lang="en-GB" sz="2800" dirty="0" smtClean="0"/>
              <a:t>Need of nonlinear functions</a:t>
            </a:r>
          </a:p>
          <a:p>
            <a:r>
              <a:rPr lang="en-GB" sz="2800" dirty="0" smtClean="0"/>
              <a:t>Quadratic functions</a:t>
            </a:r>
          </a:p>
          <a:p>
            <a:r>
              <a:rPr lang="en-GB" sz="2800" dirty="0" smtClean="0"/>
              <a:t>Graphical representation</a:t>
            </a:r>
          </a:p>
          <a:p>
            <a:pPr>
              <a:buFont typeface="Wingdings" pitchFamily="2" charset="2"/>
              <a:buChar char="Ø"/>
            </a:pPr>
            <a:r>
              <a:rPr lang="en-GB" sz="2800" dirty="0" smtClean="0"/>
              <a:t>Parabola; concavity; concave up; concave down; vertex; axis of symmetry; intercepts</a:t>
            </a:r>
          </a:p>
          <a:p>
            <a:r>
              <a:rPr lang="en-GB" sz="2800" dirty="0" smtClean="0"/>
              <a:t>To find the </a:t>
            </a:r>
          </a:p>
          <a:p>
            <a:pPr>
              <a:buFont typeface="Wingdings" pitchFamily="2" charset="2"/>
              <a:buChar char="Ø"/>
            </a:pPr>
            <a:r>
              <a:rPr lang="en-GB" sz="2800" dirty="0" smtClean="0"/>
              <a:t>Concavity</a:t>
            </a:r>
          </a:p>
          <a:p>
            <a:pPr>
              <a:buFont typeface="Wingdings" pitchFamily="2" charset="2"/>
              <a:buChar char="Ø"/>
            </a:pPr>
            <a:r>
              <a:rPr lang="en-GB" sz="2800" dirty="0"/>
              <a:t>y</a:t>
            </a:r>
            <a:r>
              <a:rPr lang="en-GB" sz="2800" dirty="0" smtClean="0"/>
              <a:t>-intercept</a:t>
            </a:r>
          </a:p>
          <a:p>
            <a:pPr>
              <a:buFont typeface="Wingdings" pitchFamily="2" charset="2"/>
              <a:buChar char="Ø"/>
            </a:pPr>
            <a:r>
              <a:rPr lang="en-GB" sz="2800" dirty="0" smtClean="0"/>
              <a:t>x-intercept; factorisation, quadratic formula</a:t>
            </a:r>
          </a:p>
          <a:p>
            <a:pPr>
              <a:buFont typeface="Wingdings" pitchFamily="2" charset="2"/>
              <a:buChar char="Ø"/>
            </a:pPr>
            <a:r>
              <a:rPr lang="en-GB" sz="2800" dirty="0" smtClean="0"/>
              <a:t>Vertex ; Axis of symmetry; Symmetry</a:t>
            </a:r>
          </a:p>
          <a:p>
            <a:endParaRPr lang="en-GB"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a:solidFill>
                  <a:schemeClr val="tx2"/>
                </a:solidFill>
              </a:rPr>
              <a:t>T</a:t>
            </a:r>
            <a:r>
              <a:rPr lang="en-GB" sz="3600" u="sng" dirty="0" smtClean="0">
                <a:solidFill>
                  <a:schemeClr val="tx2"/>
                </a:solidFill>
              </a:rPr>
              <a:t>oday’s Topic</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Solving real world phenomenon using quadratic functions</a:t>
            </a:r>
          </a:p>
          <a:p>
            <a:r>
              <a:rPr lang="en-GB" dirty="0" smtClean="0"/>
              <a:t>Sketching the parabolas for these phenomenon</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Review</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dirty="0" smtClean="0"/>
              <a:t>Consider the figure which shows the increase in the average player’s salary of cricket players.</a:t>
            </a:r>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r>
              <a:rPr lang="en-GB" sz="2800" dirty="0" smtClean="0"/>
              <a:t>Approximate the salary data by using a quadratic function. </a:t>
            </a:r>
            <a:endParaRPr lang="en-GB"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dirty="0" smtClean="0"/>
              <a:t>For the years 1981, 1985 and 1988, the average player salaries were 190,000, 310,000 and 600,000, respectively. Using these data points, we want to determine the quadratic function which can be used to estimate average player salaries over time. In particular,</a:t>
            </a:r>
          </a:p>
          <a:p>
            <a:pPr>
              <a:buNone/>
            </a:pPr>
            <a:endParaRPr lang="en-GB"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r>
              <a:rPr lang="en-GB" sz="2800" dirty="0" smtClean="0"/>
              <a:t>Use this function to estimate the average salary in 1995</a:t>
            </a:r>
            <a:endParaRPr lang="en-GB"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dirty="0" smtClean="0"/>
              <a:t>Determine the equation of the quadratic function which passes through the points</a:t>
            </a:r>
          </a:p>
          <a:p>
            <a:pPr>
              <a:buNone/>
            </a:pPr>
            <a:endParaRPr lang="en-GB" sz="2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dirty="0" smtClean="0"/>
              <a:t>Determine the equation of quadratic function which passes through the points</a:t>
            </a:r>
          </a:p>
          <a:p>
            <a:pPr>
              <a:buNone/>
            </a:pPr>
            <a:endParaRPr lang="en-GB" sz="28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dirty="0" smtClean="0"/>
              <a:t>A survey taken during 1990 indicated the increased availability of computers in public school classrooms.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dirty="0" smtClean="0"/>
              <a:t>During the 1983-1984 academic year, the no. of students per computer was 125. </a:t>
            </a:r>
            <a:r>
              <a:rPr lang="en-GB" sz="2800" dirty="0"/>
              <a:t>F</a:t>
            </a:r>
            <a:r>
              <a:rPr lang="en-GB" sz="2800" dirty="0" smtClean="0"/>
              <a:t>or the 1986-1987 academic year, the no. of students had dropped to 37.5. For the 1989-1990 academic year, the no. was 22 students per computer.</a:t>
            </a:r>
          </a:p>
          <a:p>
            <a:pPr>
              <a:buNone/>
            </a:pPr>
            <a:r>
              <a:rPr lang="en-GB" sz="2800" dirty="0" smtClean="0"/>
              <a:t>Using these three data points, determine the quadratic estimating function.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Applications of quadratic functions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u="sng" dirty="0" smtClean="0">
                <a:solidFill>
                  <a:schemeClr val="tx2"/>
                </a:solidFill>
              </a:rPr>
              <a:t>Quadratic Revenue Function</a:t>
            </a:r>
            <a:endParaRPr lang="en-GB" sz="2800" dirty="0" smtClean="0"/>
          </a:p>
          <a:p>
            <a:pPr>
              <a:buNone/>
            </a:pPr>
            <a:r>
              <a:rPr lang="en-GB" sz="2800" dirty="0" smtClean="0"/>
              <a:t>Suppose that the demand function for the product is</a:t>
            </a:r>
          </a:p>
          <a:p>
            <a:pPr>
              <a:buNone/>
            </a:pPr>
            <a:endParaRPr lang="en-GB" sz="2800" dirty="0"/>
          </a:p>
          <a:p>
            <a:pPr>
              <a:buNone/>
            </a:pPr>
            <a:endParaRPr lang="en-GB" sz="2800" dirty="0" smtClean="0"/>
          </a:p>
          <a:p>
            <a:pPr>
              <a:buNone/>
            </a:pPr>
            <a:endParaRPr lang="en-GB" sz="2800" dirty="0" smtClean="0"/>
          </a:p>
          <a:p>
            <a:pPr>
              <a:buNone/>
            </a:pPr>
            <a:endParaRPr lang="en-GB" sz="2800" dirty="0"/>
          </a:p>
          <a:p>
            <a:pPr>
              <a:buNone/>
            </a:pPr>
            <a:r>
              <a:rPr lang="en-GB" sz="2800" dirty="0" smtClean="0"/>
              <a:t>Total revenue R from selling q units of price p is </a:t>
            </a:r>
          </a:p>
          <a:p>
            <a:pPr>
              <a:buNone/>
            </a:pPr>
            <a:endParaRPr lang="en-GB"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340369"/>
          </a:xfrm>
        </p:spPr>
        <p:txBody>
          <a:bodyPr>
            <a:normAutofit/>
          </a:bodyPr>
          <a:lstStyle/>
          <a:p>
            <a:pPr>
              <a:buNone/>
            </a:pPr>
            <a:r>
              <a:rPr lang="en-GB" sz="2800" dirty="0" smtClean="0"/>
              <a:t>Since the demand function q is stated in terms of price p, total revenue function will be:</a:t>
            </a:r>
          </a:p>
          <a:p>
            <a:pPr>
              <a:buNone/>
            </a:pPr>
            <a:endParaRPr lang="en-GB"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340369"/>
          </a:xfrm>
        </p:spPr>
        <p:txBody>
          <a:bodyPr>
            <a:normAutofit/>
          </a:bodyPr>
          <a:lstStyle/>
          <a:p>
            <a:pPr>
              <a:buNone/>
            </a:pPr>
            <a:endParaRPr lang="en-GB"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340369"/>
          </a:xfrm>
        </p:spPr>
        <p:txBody>
          <a:bodyPr>
            <a:normAutofit/>
          </a:bodyPr>
          <a:lstStyle/>
          <a:p>
            <a:pPr>
              <a:buNone/>
            </a:pPr>
            <a:endParaRPr lang="en-GB" sz="2800" dirty="0" smtClean="0"/>
          </a:p>
          <a:p>
            <a:pPr>
              <a:buNone/>
            </a:pPr>
            <a:endParaRPr lang="en-GB" sz="2800" dirty="0"/>
          </a:p>
          <a:p>
            <a:pPr>
              <a:buNone/>
            </a:pPr>
            <a:endParaRPr lang="en-GB" sz="2800" dirty="0" smtClean="0"/>
          </a:p>
          <a:p>
            <a:pPr>
              <a:buNone/>
            </a:pPr>
            <a:endParaRPr lang="en-GB" sz="2800" dirty="0"/>
          </a:p>
          <a:p>
            <a:pPr>
              <a:buNone/>
            </a:pPr>
            <a:r>
              <a:rPr lang="en-GB" sz="2800" dirty="0" smtClean="0"/>
              <a:t>Given the p-intercept, what is the value of p maximizes R? What is the max. value? How many units would be demanded at this price?</a:t>
            </a:r>
          </a:p>
          <a:p>
            <a:pPr>
              <a:buNone/>
            </a:pPr>
            <a:endParaRPr lang="en-GB" sz="2800" dirty="0"/>
          </a:p>
          <a:p>
            <a:pPr>
              <a:buNone/>
            </a:pPr>
            <a:r>
              <a:rPr lang="en-GB" sz="2800" dirty="0" smtClean="0"/>
              <a:t> </a:t>
            </a:r>
          </a:p>
          <a:p>
            <a:pPr>
              <a:buNone/>
            </a:pPr>
            <a:endParaRPr lang="en-GB" sz="2800" dirty="0"/>
          </a:p>
          <a:p>
            <a:pPr>
              <a:buNone/>
            </a:pPr>
            <a:endParaRPr lang="en-GB" sz="28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Quadratic supply function</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Market surveys of suppliers of a particular product have resulted in the conclusion that the supply function is approximately quadratic in form. Suppliers were asked what quantities they would be willing to supply at different market prices. Results of the survey indicated that at market prices of 25, 30 and 40 dollars, the quantities which suppliers would be willing to offer to the market were 112.5, 250 and 600 units, respectively. </a:t>
            </a:r>
            <a:endParaRPr lang="en-GB"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We can determine the equation of the quadratic supply function</a:t>
            </a:r>
            <a:endParaRPr lang="en-GB"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endParaRPr lang="en-GB"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TotalTime>
  <Words>423</Words>
  <Application>Microsoft Office PowerPoint</Application>
  <PresentationFormat>On-screen Show (4:3)</PresentationFormat>
  <Paragraphs>58</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MTH108 Business Math I</vt:lpstr>
      <vt:lpstr>Chapter 5</vt:lpstr>
      <vt:lpstr>Review </vt:lpstr>
      <vt:lpstr>Today’s Topic</vt:lpstr>
      <vt:lpstr>Review </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Applications of quadratic functions</vt:lpstr>
      <vt:lpstr>Slide 24</vt:lpstr>
      <vt:lpstr>Slide 25</vt:lpstr>
      <vt:lpstr>Slide 26</vt:lpstr>
      <vt:lpstr>Quadratic supply function</vt:lpstr>
      <vt:lpstr>Slide 28</vt:lpstr>
      <vt:lpstr>Slide 29</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39</cp:revision>
  <dcterms:created xsi:type="dcterms:W3CDTF">2012-06-01T06:36:25Z</dcterms:created>
  <dcterms:modified xsi:type="dcterms:W3CDTF">2012-06-01T13:06:23Z</dcterms:modified>
</cp:coreProperties>
</file>