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7213-6D3D-45BC-9931-CE4E2ADCCD36}" type="datetimeFigureOut">
              <a:rPr lang="en-US" smtClean="0"/>
              <a:pPr/>
              <a:t>5/31/2012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C500-3736-41E7-B17A-051CBF0B79E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7213-6D3D-45BC-9931-CE4E2ADCCD36}" type="datetimeFigureOut">
              <a:rPr lang="en-US" smtClean="0"/>
              <a:pPr/>
              <a:t>5/31/2012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C500-3736-41E7-B17A-051CBF0B79E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7213-6D3D-45BC-9931-CE4E2ADCCD36}" type="datetimeFigureOut">
              <a:rPr lang="en-US" smtClean="0"/>
              <a:pPr/>
              <a:t>5/31/2012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C500-3736-41E7-B17A-051CBF0B79E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7213-6D3D-45BC-9931-CE4E2ADCCD36}" type="datetimeFigureOut">
              <a:rPr lang="en-US" smtClean="0"/>
              <a:pPr/>
              <a:t>5/31/2012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C500-3736-41E7-B17A-051CBF0B79E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7213-6D3D-45BC-9931-CE4E2ADCCD36}" type="datetimeFigureOut">
              <a:rPr lang="en-US" smtClean="0"/>
              <a:pPr/>
              <a:t>5/31/2012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C500-3736-41E7-B17A-051CBF0B79E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7213-6D3D-45BC-9931-CE4E2ADCCD36}" type="datetimeFigureOut">
              <a:rPr lang="en-US" smtClean="0"/>
              <a:pPr/>
              <a:t>5/31/2012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C500-3736-41E7-B17A-051CBF0B79E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7213-6D3D-45BC-9931-CE4E2ADCCD36}" type="datetimeFigureOut">
              <a:rPr lang="en-US" smtClean="0"/>
              <a:pPr/>
              <a:t>5/31/2012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C500-3736-41E7-B17A-051CBF0B79E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7213-6D3D-45BC-9931-CE4E2ADCCD36}" type="datetimeFigureOut">
              <a:rPr lang="en-US" smtClean="0"/>
              <a:pPr/>
              <a:t>5/31/2012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C500-3736-41E7-B17A-051CBF0B79E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7213-6D3D-45BC-9931-CE4E2ADCCD36}" type="datetimeFigureOut">
              <a:rPr lang="en-US" smtClean="0"/>
              <a:pPr/>
              <a:t>5/31/2012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C500-3736-41E7-B17A-051CBF0B79E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7213-6D3D-45BC-9931-CE4E2ADCCD36}" type="datetimeFigureOut">
              <a:rPr lang="en-US" smtClean="0"/>
              <a:pPr/>
              <a:t>5/31/2012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C500-3736-41E7-B17A-051CBF0B79E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7213-6D3D-45BC-9931-CE4E2ADCCD36}" type="datetimeFigureOut">
              <a:rPr lang="en-US" smtClean="0"/>
              <a:pPr/>
              <a:t>5/31/2012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C500-3736-41E7-B17A-051CBF0B79E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B7213-6D3D-45BC-9931-CE4E2ADCCD36}" type="datetimeFigureOut">
              <a:rPr lang="en-US" smtClean="0"/>
              <a:pPr/>
              <a:t>5/31/2012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4C500-3736-41E7-B17A-051CBF0B79E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MTH108 Business Math I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Lecture 12</a:t>
            </a:r>
            <a:endParaRPr lang="en-GB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Chapter 6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Quadratic and Polynomial Functions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Objectives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Generally, introduce the reader to nonlinear functions</a:t>
            </a:r>
          </a:p>
          <a:p>
            <a:r>
              <a:rPr lang="en-GB" dirty="0" smtClean="0"/>
              <a:t>More specifically, provide an understanding of the algebraic and graphical characteristics of quadratic and polynomial functions</a:t>
            </a:r>
          </a:p>
          <a:p>
            <a:r>
              <a:rPr lang="en-GB" dirty="0" smtClean="0"/>
              <a:t>Illustrate a variety of applications of these types of functions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</a:t>
            </a:r>
            <a:r>
              <a:rPr lang="en-GB" sz="3600" dirty="0" smtClean="0"/>
              <a:t> 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Linear functions of one variable, two variables, more than two variables</a:t>
            </a:r>
          </a:p>
          <a:p>
            <a:r>
              <a:rPr lang="en-GB" dirty="0" smtClean="0"/>
              <a:t>Applications; revenue function, cost function, profit function, demand function, supply function, market equilibrium</a:t>
            </a:r>
          </a:p>
          <a:p>
            <a:r>
              <a:rPr lang="en-GB" dirty="0" smtClean="0"/>
              <a:t>Break-even point with graphical representation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Today’s Topics</a:t>
            </a:r>
            <a:endParaRPr lang="en-GB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Quadratic functions</a:t>
            </a:r>
          </a:p>
          <a:p>
            <a:r>
              <a:rPr lang="en-GB" dirty="0" smtClean="0"/>
              <a:t>Characteristics of quadratic functions</a:t>
            </a:r>
          </a:p>
          <a:p>
            <a:r>
              <a:rPr lang="en-GB" dirty="0" smtClean="0"/>
              <a:t>Graphical representation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r>
              <a:rPr lang="en-GB" sz="2800" u="sng" dirty="0" smtClean="0"/>
              <a:t>Need</a:t>
            </a:r>
            <a:r>
              <a:rPr lang="en-GB" sz="2800" dirty="0" smtClean="0"/>
              <a:t> </a:t>
            </a:r>
          </a:p>
          <a:p>
            <a:pPr>
              <a:buNone/>
            </a:pPr>
            <a:r>
              <a:rPr lang="en-GB" sz="2800" dirty="0" smtClean="0"/>
              <a:t>So far, we have focused on linear and non linear mathematics and linear mathematics is very useful and convenient.</a:t>
            </a:r>
          </a:p>
          <a:p>
            <a:pPr>
              <a:buNone/>
            </a:pPr>
            <a:r>
              <a:rPr lang="en-GB" sz="2800" dirty="0"/>
              <a:t>T</a:t>
            </a:r>
            <a:r>
              <a:rPr lang="en-GB" sz="2800" dirty="0" smtClean="0"/>
              <a:t>here are many phenomena which do not behave in a linear manner and can not be approximated by using linear functions.</a:t>
            </a:r>
          </a:p>
          <a:p>
            <a:pPr>
              <a:buNone/>
            </a:pPr>
            <a:r>
              <a:rPr lang="en-GB" sz="2800" dirty="0" smtClean="0"/>
              <a:t>For this purpose, we need to introduce nonlinear functions.</a:t>
            </a:r>
          </a:p>
          <a:p>
            <a:pPr>
              <a:buNone/>
            </a:pPr>
            <a:r>
              <a:rPr lang="en-GB" sz="2800" dirty="0" smtClean="0"/>
              <a:t>One of the more common nonlinear function is the quadratic function.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Quadratic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u="sng" dirty="0" smtClean="0">
                <a:solidFill>
                  <a:schemeClr val="tx2"/>
                </a:solidFill>
              </a:rPr>
              <a:t>Definition</a:t>
            </a:r>
            <a:r>
              <a:rPr lang="en-GB" dirty="0" smtClean="0">
                <a:solidFill>
                  <a:schemeClr val="tx2"/>
                </a:solidFill>
              </a:rPr>
              <a:t> </a:t>
            </a:r>
            <a:r>
              <a:rPr lang="en-GB" sz="2800" dirty="0" smtClean="0"/>
              <a:t>A </a:t>
            </a:r>
            <a:r>
              <a:rPr lang="en-GB" sz="2800" b="1" i="1" dirty="0" smtClean="0"/>
              <a:t>quadratic function</a:t>
            </a:r>
            <a:r>
              <a:rPr lang="en-GB" sz="2800" dirty="0" smtClean="0"/>
              <a:t> involving one independent variable x and the dependent variable y has the general form</a:t>
            </a:r>
          </a:p>
          <a:p>
            <a:pPr>
              <a:buNone/>
            </a:pPr>
            <a:endParaRPr lang="en-GB" sz="2800" u="sng" dirty="0"/>
          </a:p>
          <a:p>
            <a:pPr>
              <a:buNone/>
            </a:pPr>
            <a:endParaRPr lang="en-GB" sz="2800" u="sng" dirty="0" smtClean="0"/>
          </a:p>
          <a:p>
            <a:pPr>
              <a:buNone/>
            </a:pPr>
            <a:r>
              <a:rPr lang="en-GB" sz="2800" dirty="0"/>
              <a:t>O</a:t>
            </a:r>
            <a:r>
              <a:rPr lang="en-GB" sz="2800" dirty="0" smtClean="0"/>
              <a:t>bserve that the coefficient of     can not be equal zero.</a:t>
            </a:r>
          </a:p>
          <a:p>
            <a:pPr>
              <a:buNone/>
            </a:pPr>
            <a:r>
              <a:rPr lang="en-GB" sz="2800" dirty="0" smtClean="0"/>
              <a:t>Clearly, if                       then our equation reduces to 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u="sng" dirty="0" smtClean="0"/>
              <a:t> </a:t>
            </a:r>
            <a:endParaRPr lang="en-GB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As long as                                   can take any value. We will see this from the following examples.</a:t>
            </a:r>
          </a:p>
          <a:p>
            <a:pPr>
              <a:buNone/>
            </a:pPr>
            <a:r>
              <a:rPr lang="en-GB" sz="2800" u="sng" dirty="0" smtClean="0"/>
              <a:t>Examples</a:t>
            </a:r>
            <a:r>
              <a:rPr lang="en-GB" sz="2800" dirty="0" smtClean="0"/>
              <a:t> </a:t>
            </a:r>
          </a:p>
          <a:p>
            <a:pPr>
              <a:buNone/>
            </a:pPr>
            <a:r>
              <a:rPr lang="en-GB" sz="2800" dirty="0" smtClean="0"/>
              <a:t>1)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dirty="0" smtClean="0">
                <a:solidFill>
                  <a:schemeClr val="tx2"/>
                </a:solidFill>
              </a:rPr>
              <a:t> (contd.)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2) 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3) </a:t>
            </a:r>
          </a:p>
          <a:p>
            <a:pPr>
              <a:buNone/>
            </a:pPr>
            <a:r>
              <a:rPr lang="en-GB" sz="2800" dirty="0" smtClean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dirty="0" smtClean="0">
                <a:solidFill>
                  <a:schemeClr val="tx2"/>
                </a:solidFill>
              </a:rPr>
              <a:t> (contd.)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/>
              <a:t>4</a:t>
            </a:r>
            <a:r>
              <a:rPr lang="en-GB" sz="2800" dirty="0" smtClean="0"/>
              <a:t>) 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/>
              <a:t>5</a:t>
            </a:r>
            <a:r>
              <a:rPr lang="en-GB" sz="2800" dirty="0" smtClean="0"/>
              <a:t>) </a:t>
            </a:r>
          </a:p>
          <a:p>
            <a:pPr>
              <a:buNone/>
            </a:pPr>
            <a:r>
              <a:rPr lang="en-GB" sz="2800" dirty="0" smtClean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dirty="0" smtClean="0">
                <a:solidFill>
                  <a:schemeClr val="tx2"/>
                </a:solidFill>
              </a:rPr>
              <a:t> (contd.)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6) 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7) </a:t>
            </a:r>
          </a:p>
          <a:p>
            <a:pPr>
              <a:buNone/>
            </a:pPr>
            <a:r>
              <a:rPr lang="en-GB" sz="2800" dirty="0" smtClean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Note that in chapter 4 we have given the general form of the quadratic function as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Here we have given the general form as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Both the general forms are definitely equivalent as we have only renamed the constants.</a:t>
            </a:r>
            <a:endParaRPr lang="en-GB" sz="2800" dirty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Graphical Representation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Recall that all linear functions are graphed as straight lines. What would be the graph of quadratic functions?</a:t>
            </a:r>
          </a:p>
          <a:p>
            <a:pPr>
              <a:buNone/>
            </a:pPr>
            <a:r>
              <a:rPr lang="en-GB" sz="2800" dirty="0" smtClean="0"/>
              <a:t>A straight line or a curve?</a:t>
            </a:r>
          </a:p>
          <a:p>
            <a:pPr>
              <a:buNone/>
            </a:pPr>
            <a:r>
              <a:rPr lang="en-GB" sz="2800" dirty="0" smtClean="0"/>
              <a:t>All quadratic functions have graphs as curves called the </a:t>
            </a:r>
            <a:r>
              <a:rPr lang="en-GB" sz="2800" b="1" i="1" dirty="0" smtClean="0"/>
              <a:t>parabolas</a:t>
            </a:r>
            <a:r>
              <a:rPr lang="en-GB" sz="2800" dirty="0" smtClean="0"/>
              <a:t>.</a:t>
            </a:r>
          </a:p>
          <a:p>
            <a:pPr>
              <a:buNone/>
            </a:pPr>
            <a:r>
              <a:rPr lang="en-GB" sz="2800" dirty="0" smtClean="0"/>
              <a:t>e.g. consider the function 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Properties of Parabolas</a:t>
            </a:r>
          </a:p>
          <a:p>
            <a:r>
              <a:rPr lang="en-GB" sz="2800" dirty="0" smtClean="0"/>
              <a:t>A parabola which opens “upward” is said to be </a:t>
            </a:r>
            <a:r>
              <a:rPr lang="en-GB" sz="2800" b="1" i="1" dirty="0" smtClean="0"/>
              <a:t>concave up.</a:t>
            </a:r>
            <a:endParaRPr lang="en-GB" sz="2800" i="1" u="sng" dirty="0" smtClean="0"/>
          </a:p>
          <a:p>
            <a:r>
              <a:rPr lang="en-GB" sz="2800" dirty="0" smtClean="0"/>
              <a:t>A parabola which opens “downward” is said to be </a:t>
            </a:r>
            <a:r>
              <a:rPr lang="en-GB" sz="2800" b="1" i="1" dirty="0" smtClean="0"/>
              <a:t>concave down.</a:t>
            </a:r>
          </a:p>
          <a:p>
            <a:r>
              <a:rPr lang="en-GB" sz="2800" dirty="0" smtClean="0"/>
              <a:t>The point at which a parabola either bottoms out or peaks out is called the </a:t>
            </a:r>
            <a:r>
              <a:rPr lang="en-GB" sz="2800" b="1" i="1" dirty="0" smtClean="0"/>
              <a:t>vertex</a:t>
            </a:r>
            <a:r>
              <a:rPr lang="en-GB" sz="2800" dirty="0" smtClean="0"/>
              <a:t> of the parabola.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Properties of Parabolas</a:t>
            </a:r>
          </a:p>
          <a:p>
            <a:r>
              <a:rPr lang="en-GB" sz="2800" dirty="0" smtClean="0"/>
              <a:t>Given a quadratic function of the general form, the coordinates of the vertex of the parabola are</a:t>
            </a:r>
          </a:p>
          <a:p>
            <a:endParaRPr lang="en-GB" sz="2800" dirty="0"/>
          </a:p>
          <a:p>
            <a:endParaRPr lang="en-GB" sz="2800" dirty="0" smtClean="0"/>
          </a:p>
          <a:p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Properties of Parabolas</a:t>
            </a:r>
          </a:p>
          <a:p>
            <a:r>
              <a:rPr lang="en-GB" sz="2800" dirty="0" smtClean="0"/>
              <a:t>A parabola is a curve having a particular symmetry.</a:t>
            </a:r>
          </a:p>
          <a:p>
            <a:r>
              <a:rPr lang="en-GB" sz="2800" dirty="0" smtClean="0"/>
              <a:t>The line which passes through the vertex is called the </a:t>
            </a:r>
            <a:r>
              <a:rPr lang="en-GB" sz="2800" b="1" i="1" dirty="0" smtClean="0"/>
              <a:t>axis of symmetry</a:t>
            </a:r>
            <a:r>
              <a:rPr lang="en-GB" sz="2800" dirty="0" smtClean="0"/>
              <a:t>.</a:t>
            </a:r>
          </a:p>
          <a:p>
            <a:endParaRPr lang="en-GB" sz="2800" dirty="0"/>
          </a:p>
          <a:p>
            <a:endParaRPr lang="en-GB" sz="2800" dirty="0" smtClean="0"/>
          </a:p>
          <a:p>
            <a:endParaRPr lang="en-GB" sz="2800" dirty="0"/>
          </a:p>
          <a:p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This line separates the parabola into two equal halves.</a:t>
            </a:r>
            <a:endParaRPr lang="en-GB" sz="2800" dirty="0"/>
          </a:p>
          <a:p>
            <a:endParaRPr lang="en-GB" sz="2800" dirty="0" smtClean="0"/>
          </a:p>
          <a:p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Sketching of Parabola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Parabolas can be sketched by using the method of chapter 4. But, there are certain things which can make the sketching relative easy.</a:t>
            </a:r>
          </a:p>
          <a:p>
            <a:pPr>
              <a:buNone/>
            </a:pPr>
            <a:r>
              <a:rPr lang="en-GB" sz="2800" dirty="0" smtClean="0"/>
              <a:t>These include:</a:t>
            </a:r>
          </a:p>
          <a:p>
            <a:r>
              <a:rPr lang="en-GB" sz="2800" dirty="0" smtClean="0"/>
              <a:t>Concavity of the parabola</a:t>
            </a:r>
          </a:p>
          <a:p>
            <a:r>
              <a:rPr lang="en-GB" sz="2800" dirty="0" smtClean="0"/>
              <a:t>Y-intercept</a:t>
            </a:r>
          </a:p>
          <a:p>
            <a:r>
              <a:rPr lang="en-GB" sz="2800" dirty="0" smtClean="0"/>
              <a:t>X-intercept</a:t>
            </a:r>
          </a:p>
          <a:p>
            <a:r>
              <a:rPr lang="en-GB" sz="2800" dirty="0" smtClean="0"/>
              <a:t>Vertex 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Concavity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Concavity of a parabola, when a function is given in the general form can be determined by the sign of the coefficient on the     term.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1) 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2)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3)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4)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Intercepts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Recall that the y-intercept of a function is a point at which the graph intersects the y-axis.</a:t>
            </a:r>
          </a:p>
          <a:p>
            <a:pPr>
              <a:buNone/>
            </a:pPr>
            <a:r>
              <a:rPr lang="en-GB" sz="2800" dirty="0" smtClean="0"/>
              <a:t>In particular, when 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Given the general form of the quadratic function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1) 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2)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3)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4)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Intercepts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Recall that the x-intercept of a function is a point at which the graph intersects the x-axis.</a:t>
            </a:r>
          </a:p>
          <a:p>
            <a:pPr>
              <a:buNone/>
            </a:pPr>
            <a:r>
              <a:rPr lang="en-GB" sz="2800" dirty="0" smtClean="0"/>
              <a:t>In particular, when 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 smtClean="0"/>
              <a:t>Given the general form of the quadratic function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/>
              <a:t>Methods to find the x-intercept</a:t>
            </a:r>
          </a:p>
          <a:p>
            <a:pPr>
              <a:buNone/>
            </a:pPr>
            <a:r>
              <a:rPr lang="en-GB" sz="2800" dirty="0" smtClean="0"/>
              <a:t>There are number of ways to find the x-intercepts.</a:t>
            </a:r>
          </a:p>
          <a:p>
            <a:pPr>
              <a:buNone/>
            </a:pPr>
            <a:r>
              <a:rPr lang="en-GB" sz="2800" dirty="0" smtClean="0"/>
              <a:t>For quadratic functions, there may be one x-intercept, two intercepts or no intercept.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Methods to find the x-intercept</a:t>
            </a:r>
          </a:p>
          <a:p>
            <a:pPr>
              <a:buNone/>
            </a:pPr>
            <a:r>
              <a:rPr lang="en-GB" sz="2800" dirty="0" smtClean="0"/>
              <a:t>The x-intercept of a quadratic equation is determined by finding the roots of an equation.</a:t>
            </a:r>
          </a:p>
          <a:p>
            <a:pPr>
              <a:buNone/>
            </a:pPr>
            <a:r>
              <a:rPr lang="en-GB" sz="2800" u="sng" dirty="0" smtClean="0"/>
              <a:t>Finding roots by factorisation</a:t>
            </a:r>
          </a:p>
          <a:p>
            <a:pPr>
              <a:buNone/>
            </a:pPr>
            <a:r>
              <a:rPr lang="en-GB" sz="2800" dirty="0" smtClean="0"/>
              <a:t>If a quadratic can be factored, it is an easy way to find the roots. E.g.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Recall that there are only three possibilities of the roots of a second degree equation.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/>
              <a:t>Finding roots by using the quadratic formula</a:t>
            </a: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The quadratic formula will always identify the real roots of an equation if any exist.</a:t>
            </a:r>
          </a:p>
          <a:p>
            <a:pPr>
              <a:buNone/>
            </a:pPr>
            <a:r>
              <a:rPr lang="en-GB" sz="2800" dirty="0" smtClean="0"/>
              <a:t>The quadratic formula of an equation which has the general form 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will be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u="sng" dirty="0" smtClean="0"/>
              <a:t>Cases</a:t>
            </a: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 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Vertex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The vertex of a parabola can be found by using the formula.</a:t>
            </a:r>
          </a:p>
          <a:p>
            <a:pPr>
              <a:buNone/>
            </a:pPr>
            <a:r>
              <a:rPr lang="en-GB" sz="2800" dirty="0" smtClean="0"/>
              <a:t>When an equation has two intercepts, the vertex lies midway between the two x-intercepts.</a:t>
            </a:r>
          </a:p>
          <a:p>
            <a:pPr>
              <a:buNone/>
            </a:pPr>
            <a:r>
              <a:rPr lang="en-GB" sz="2800" dirty="0" smtClean="0"/>
              <a:t>When an equation has one intercept, the vertex lies on the intercept.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Alternatively,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Vertex using x-intercepts: 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Sketching a quadratic function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/>
          <a:lstStyle/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/>
          <a:lstStyle/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Summary</a:t>
            </a:r>
            <a:endParaRPr lang="en-GB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Quadratic functions</a:t>
            </a:r>
          </a:p>
          <a:p>
            <a:r>
              <a:rPr lang="en-GB" dirty="0" smtClean="0"/>
              <a:t>Graph of quadratic functions</a:t>
            </a:r>
          </a:p>
          <a:p>
            <a:r>
              <a:rPr lang="en-GB" dirty="0" smtClean="0"/>
              <a:t>Concavity</a:t>
            </a:r>
          </a:p>
          <a:p>
            <a:r>
              <a:rPr lang="en-GB" dirty="0" smtClean="0"/>
              <a:t>Intercepts</a:t>
            </a:r>
          </a:p>
          <a:p>
            <a:r>
              <a:rPr lang="en-GB" dirty="0" smtClean="0"/>
              <a:t>Vertex </a:t>
            </a:r>
          </a:p>
          <a:p>
            <a:endParaRPr lang="en-GB" dirty="0" smtClean="0"/>
          </a:p>
          <a:p>
            <a:r>
              <a:rPr lang="en-GB" smtClean="0"/>
              <a:t>Section 6.1 Q.1-35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790</Words>
  <Application>Microsoft Office PowerPoint</Application>
  <PresentationFormat>On-screen Show (4:3)</PresentationFormat>
  <Paragraphs>176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MTH108 Business Math I</vt:lpstr>
      <vt:lpstr>Chapter 6</vt:lpstr>
      <vt:lpstr>Objectives</vt:lpstr>
      <vt:lpstr>Review </vt:lpstr>
      <vt:lpstr>Today’s Topics</vt:lpstr>
      <vt:lpstr>Slide 6</vt:lpstr>
      <vt:lpstr>Quadratic Functions</vt:lpstr>
      <vt:lpstr>Examples </vt:lpstr>
      <vt:lpstr>Examples (contd.) </vt:lpstr>
      <vt:lpstr>Examples (contd.) </vt:lpstr>
      <vt:lpstr>Examples (contd.) </vt:lpstr>
      <vt:lpstr>Slide 12</vt:lpstr>
      <vt:lpstr>Graphical Representation</vt:lpstr>
      <vt:lpstr>Slide 14</vt:lpstr>
      <vt:lpstr>Slide 15</vt:lpstr>
      <vt:lpstr>Slide 16</vt:lpstr>
      <vt:lpstr>Slide 17</vt:lpstr>
      <vt:lpstr>Sketching of Parabola</vt:lpstr>
      <vt:lpstr>Concavity </vt:lpstr>
      <vt:lpstr>Examples </vt:lpstr>
      <vt:lpstr>Intercepts </vt:lpstr>
      <vt:lpstr>Examples </vt:lpstr>
      <vt:lpstr>Intercepts </vt:lpstr>
      <vt:lpstr>Slide 24</vt:lpstr>
      <vt:lpstr>Slide 25</vt:lpstr>
      <vt:lpstr>Slide 26</vt:lpstr>
      <vt:lpstr>Slide 27</vt:lpstr>
      <vt:lpstr>Slide 28</vt:lpstr>
      <vt:lpstr>Slide 29</vt:lpstr>
      <vt:lpstr>Vertex </vt:lpstr>
      <vt:lpstr>Example </vt:lpstr>
      <vt:lpstr>Example </vt:lpstr>
      <vt:lpstr>Example </vt:lpstr>
      <vt:lpstr>Sketching a quadratic function</vt:lpstr>
      <vt:lpstr>Slide 35</vt:lpstr>
      <vt:lpstr>Slide 36</vt:lpstr>
      <vt:lpstr>Summary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MTH108 Business Math I</dc:title>
  <dc:creator>Tazeen athar</dc:creator>
  <cp:lastModifiedBy>NTS</cp:lastModifiedBy>
  <cp:revision>65</cp:revision>
  <dcterms:created xsi:type="dcterms:W3CDTF">2012-05-31T05:43:25Z</dcterms:created>
  <dcterms:modified xsi:type="dcterms:W3CDTF">2012-05-31T13:20:47Z</dcterms:modified>
</cp:coreProperties>
</file>