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130BD1-404E-4781-998F-B3A561CE61B1}" type="datetimeFigureOut">
              <a:rPr lang="en-US" smtClean="0"/>
              <a:pPr/>
              <a:t>5/30/2012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CE130-E778-42EF-9B73-AB6CA993576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30BD1-404E-4781-998F-B3A561CE61B1}" type="datetimeFigureOut">
              <a:rPr lang="en-US" smtClean="0"/>
              <a:pPr/>
              <a:t>5/30/2012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CE130-E778-42EF-9B73-AB6CA993576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130BD1-404E-4781-998F-B3A561CE61B1}" type="datetimeFigureOut">
              <a:rPr lang="en-US" smtClean="0"/>
              <a:pPr/>
              <a:t>5/30/2012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CE130-E778-42EF-9B73-AB6CA993576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130BD1-404E-4781-998F-B3A561CE61B1}" type="datetimeFigureOut">
              <a:rPr lang="en-US" smtClean="0"/>
              <a:pPr/>
              <a:t>5/30/2012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8CE130-E778-42EF-9B73-AB6CA993576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130BD1-404E-4781-998F-B3A561CE61B1}" type="datetimeFigureOut">
              <a:rPr lang="en-US" smtClean="0"/>
              <a:pPr/>
              <a:t>5/30/2012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8CE130-E778-42EF-9B73-AB6CA993576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130BD1-404E-4781-998F-B3A561CE61B1}" type="datetimeFigureOut">
              <a:rPr lang="en-US" smtClean="0"/>
              <a:pPr/>
              <a:t>5/30/2012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8CE130-E778-42EF-9B73-AB6CA993576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130BD1-404E-4781-998F-B3A561CE61B1}" type="datetimeFigureOut">
              <a:rPr lang="en-US" smtClean="0"/>
              <a:pPr/>
              <a:t>5/30/2012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8CE130-E778-42EF-9B73-AB6CA993576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130BD1-404E-4781-998F-B3A561CE61B1}" type="datetimeFigureOut">
              <a:rPr lang="en-US" smtClean="0"/>
              <a:pPr/>
              <a:t>5/30/2012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8CE130-E778-42EF-9B73-AB6CA993576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130BD1-404E-4781-998F-B3A561CE61B1}" type="datetimeFigureOut">
              <a:rPr lang="en-US" smtClean="0"/>
              <a:pPr/>
              <a:t>5/30/2012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8CE130-E778-42EF-9B73-AB6CA993576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30BD1-404E-4781-998F-B3A561CE61B1}" type="datetimeFigureOut">
              <a:rPr lang="en-US" smtClean="0"/>
              <a:pPr/>
              <a:t>5/30/2012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CE130-E778-42EF-9B73-AB6CA993576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130BD1-404E-4781-998F-B3A561CE61B1}" type="datetimeFigureOut">
              <a:rPr lang="en-US" smtClean="0"/>
              <a:pPr/>
              <a:t>5/30/2012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CE130-E778-42EF-9B73-AB6CA993576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130BD1-404E-4781-998F-B3A561CE61B1}" type="datetimeFigureOut">
              <a:rPr lang="en-US" smtClean="0"/>
              <a:pPr/>
              <a:t>5/30/2012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8CE130-E778-42EF-9B73-AB6CA993576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MTH108 Business Math I</a:t>
            </a:r>
            <a:endParaRPr lang="en-US" b="1" dirty="0"/>
          </a:p>
        </p:txBody>
      </p:sp>
      <p:sp>
        <p:nvSpPr>
          <p:cNvPr id="3" name="Subtitle 2"/>
          <p:cNvSpPr>
            <a:spLocks noGrp="1"/>
          </p:cNvSpPr>
          <p:nvPr>
            <p:ph type="subTitle" idx="1"/>
          </p:nvPr>
        </p:nvSpPr>
        <p:spPr/>
        <p:txBody>
          <a:bodyPr>
            <a:normAutofit/>
          </a:bodyPr>
          <a:lstStyle/>
          <a:p>
            <a:r>
              <a:rPr lang="en-US" sz="4400" b="1" dirty="0" smtClean="0">
                <a:solidFill>
                  <a:schemeClr val="tx2"/>
                </a:solidFill>
              </a:rPr>
              <a:t>Lecture 11</a:t>
            </a:r>
            <a:r>
              <a:rPr lang="en-US" sz="4400" dirty="0" smtClean="0"/>
              <a:t> </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Chapter 5</a:t>
            </a:r>
            <a:endParaRPr lang="en-US" b="1" dirty="0"/>
          </a:p>
        </p:txBody>
      </p:sp>
      <p:sp>
        <p:nvSpPr>
          <p:cNvPr id="3" name="Subtitle 2"/>
          <p:cNvSpPr>
            <a:spLocks noGrp="1"/>
          </p:cNvSpPr>
          <p:nvPr>
            <p:ph type="subTitle" idx="1"/>
          </p:nvPr>
        </p:nvSpPr>
        <p:spPr/>
        <p:txBody>
          <a:bodyPr/>
          <a:lstStyle/>
          <a:p>
            <a:r>
              <a:rPr lang="en-US" sz="4400" b="1" dirty="0" smtClean="0">
                <a:solidFill>
                  <a:schemeClr val="tx2"/>
                </a:solidFill>
              </a:rPr>
              <a:t>Linear Functions: Applications</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Review</a:t>
            </a:r>
            <a:endParaRPr lang="en-US" sz="3600" u="sng" dirty="0">
              <a:solidFill>
                <a:schemeClr val="tx2"/>
              </a:solidFill>
            </a:endParaRPr>
          </a:p>
        </p:txBody>
      </p:sp>
      <p:sp>
        <p:nvSpPr>
          <p:cNvPr id="3" name="Content Placeholder 2"/>
          <p:cNvSpPr>
            <a:spLocks noGrp="1"/>
          </p:cNvSpPr>
          <p:nvPr>
            <p:ph idx="1"/>
          </p:nvPr>
        </p:nvSpPr>
        <p:spPr/>
        <p:txBody>
          <a:bodyPr/>
          <a:lstStyle/>
          <a:p>
            <a:r>
              <a:rPr lang="en-US" dirty="0" smtClean="0"/>
              <a:t>Linear functions in in one variable</a:t>
            </a:r>
          </a:p>
          <a:p>
            <a:r>
              <a:rPr lang="en-US" dirty="0" smtClean="0"/>
              <a:t>Linear function in two variables</a:t>
            </a:r>
          </a:p>
          <a:p>
            <a:r>
              <a:rPr lang="en-US" dirty="0" smtClean="0"/>
              <a:t>Linear function in n variables</a:t>
            </a:r>
          </a:p>
          <a:p>
            <a:r>
              <a:rPr lang="en-US" dirty="0" smtClean="0"/>
              <a:t>Applications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Today’s Topic</a:t>
            </a:r>
            <a:endParaRPr lang="en-US" sz="3600" u="sng" dirty="0">
              <a:solidFill>
                <a:schemeClr val="tx2"/>
              </a:solidFill>
            </a:endParaRPr>
          </a:p>
        </p:txBody>
      </p:sp>
      <p:sp>
        <p:nvSpPr>
          <p:cNvPr id="3" name="Content Placeholder 2"/>
          <p:cNvSpPr>
            <a:spLocks noGrp="1"/>
          </p:cNvSpPr>
          <p:nvPr>
            <p:ph idx="1"/>
          </p:nvPr>
        </p:nvSpPr>
        <p:spPr/>
        <p:txBody>
          <a:bodyPr/>
          <a:lstStyle/>
          <a:p>
            <a:r>
              <a:rPr lang="en-US" dirty="0" smtClean="0"/>
              <a:t>More examples of linear functions</a:t>
            </a:r>
          </a:p>
          <a:p>
            <a:r>
              <a:rPr lang="en-US" smtClean="0"/>
              <a:t>Break-even Models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a:buNone/>
            </a:pPr>
            <a:r>
              <a:rPr lang="en-US" sz="2800" b="1" i="1" dirty="0" smtClean="0"/>
              <a:t>Depreciation </a:t>
            </a:r>
            <a:r>
              <a:rPr lang="en-US" sz="2800" dirty="0" smtClean="0"/>
              <a:t> is the cost allocated to any given </a:t>
            </a:r>
            <a:r>
              <a:rPr lang="en-US" sz="2800" dirty="0" smtClean="0"/>
              <a:t>period </a:t>
            </a:r>
            <a:r>
              <a:rPr lang="en-US" sz="2800" dirty="0" smtClean="0"/>
              <a:t>for a particular object.</a:t>
            </a:r>
          </a:p>
          <a:p>
            <a:pPr>
              <a:buNone/>
            </a:pPr>
            <a:r>
              <a:rPr lang="en-US" sz="2800" dirty="0" smtClean="0"/>
              <a:t>When organizations purchase an item, usually cost is allocated for the item over the period the item is used.</a:t>
            </a:r>
          </a:p>
          <a:p>
            <a:pPr>
              <a:buNone/>
            </a:pPr>
            <a:r>
              <a:rPr lang="en-US" sz="2800" dirty="0" smtClean="0"/>
              <a:t>e.g. if a company purchases a truck costing 20,000 dollars having a useful life of 5 years, then depreciation might be 4,000 dollars per year as a cost of owning a truck.</a:t>
            </a:r>
          </a:p>
          <a:p>
            <a:pPr>
              <a:buNone/>
            </a:pPr>
            <a:r>
              <a:rPr lang="en-US" sz="2800" dirty="0" smtClean="0"/>
              <a:t>Each major item purchased is recorded according to its </a:t>
            </a:r>
            <a:r>
              <a:rPr lang="en-US" sz="2800" i="1" dirty="0" smtClean="0"/>
              <a:t>current</a:t>
            </a:r>
            <a:r>
              <a:rPr lang="en-US" sz="2800" dirty="0" smtClean="0"/>
              <a:t> or </a:t>
            </a:r>
            <a:r>
              <a:rPr lang="en-US" sz="2800" i="1" dirty="0" smtClean="0"/>
              <a:t>book</a:t>
            </a:r>
            <a:r>
              <a:rPr lang="en-US" sz="2800" dirty="0" smtClean="0"/>
              <a:t> value.</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a:buNone/>
            </a:pPr>
            <a:r>
              <a:rPr lang="en-US" sz="2800" dirty="0" smtClean="0"/>
              <a:t>Each major item purchased is recorded according to its </a:t>
            </a:r>
            <a:r>
              <a:rPr lang="en-US" sz="2800" i="1" dirty="0" smtClean="0"/>
              <a:t>current</a:t>
            </a:r>
            <a:r>
              <a:rPr lang="en-US" sz="2800" dirty="0" smtClean="0"/>
              <a:t> or </a:t>
            </a:r>
            <a:r>
              <a:rPr lang="en-US" sz="2800" i="1" dirty="0" smtClean="0"/>
              <a:t>book</a:t>
            </a:r>
            <a:r>
              <a:rPr lang="en-US" sz="2800" dirty="0" smtClean="0"/>
              <a:t> value.</a:t>
            </a:r>
          </a:p>
          <a:p>
            <a:pPr>
              <a:buNone/>
            </a:pPr>
            <a:r>
              <a:rPr lang="en-US" sz="2800" dirty="0" smtClean="0"/>
              <a:t>e.g. value of truck may appear on accounting statements as  20,000 dollars at the time of purchase, but, after 1 year the price will be </a:t>
            </a:r>
          </a:p>
          <a:p>
            <a:pPr algn="ctr">
              <a:buNone/>
            </a:pPr>
            <a:r>
              <a:rPr lang="en-US" sz="2800" dirty="0" smtClean="0"/>
              <a:t>20000-4000=16000</a:t>
            </a:r>
          </a:p>
          <a:p>
            <a:pPr>
              <a:buNone/>
            </a:pPr>
            <a:r>
              <a:rPr lang="en-US" sz="2800" dirty="0"/>
              <a:t>a</a:t>
            </a:r>
            <a:r>
              <a:rPr lang="en-US" sz="2800" dirty="0" smtClean="0"/>
              <a:t>nd so forth. </a:t>
            </a:r>
          </a:p>
          <a:p>
            <a:pPr>
              <a:buNone/>
            </a:pPr>
            <a:r>
              <a:rPr lang="en-US" sz="2800" dirty="0" smtClean="0"/>
              <a:t>In this case, depreciation can also be thought of as an amount by which the book value of an asset has decreased.</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Straight line depreciation</a:t>
            </a:r>
            <a:endParaRPr lang="en-US"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800" dirty="0" smtClean="0"/>
              <a:t>Straight line depreciation is one of the simplest method. Under this method, the rate of depreciation is constant.</a:t>
            </a:r>
          </a:p>
          <a:p>
            <a:pPr>
              <a:buNone/>
            </a:pPr>
            <a:r>
              <a:rPr lang="en-US" sz="2800" dirty="0" smtClean="0"/>
              <a:t>Thus, the book value declines as a linear function over time. If </a:t>
            </a:r>
            <a:r>
              <a:rPr lang="en-US" sz="2800" i="1" dirty="0" smtClean="0"/>
              <a:t>V</a:t>
            </a:r>
            <a:r>
              <a:rPr lang="en-US" sz="2800" dirty="0" smtClean="0"/>
              <a:t> equals the book value of an asset and </a:t>
            </a:r>
            <a:r>
              <a:rPr lang="en-US" sz="2800" i="1" dirty="0" smtClean="0"/>
              <a:t>t</a:t>
            </a:r>
            <a:r>
              <a:rPr lang="en-US" sz="2800" dirty="0" smtClean="0"/>
              <a:t> equals time (in years) measured from the purchase date for the previously mentioned truck, then</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buNone/>
            </a:pP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Linear demand functions</a:t>
            </a:r>
            <a:endParaRPr lang="en-US"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800" dirty="0" smtClean="0"/>
              <a:t>A </a:t>
            </a:r>
            <a:r>
              <a:rPr lang="en-US" sz="2800" b="1" i="1" dirty="0" smtClean="0"/>
              <a:t>demand function</a:t>
            </a:r>
            <a:r>
              <a:rPr lang="en-US" sz="2800" dirty="0" smtClean="0"/>
              <a:t> is a mathematical relationship expressing the way in which the quantity demanded of an item varies with the price changed for it.</a:t>
            </a:r>
          </a:p>
          <a:p>
            <a:pPr>
              <a:buNone/>
            </a:pPr>
            <a:r>
              <a:rPr lang="en-US" sz="2800" dirty="0" smtClean="0"/>
              <a:t>The relationship between these two variables---</a:t>
            </a:r>
            <a:r>
              <a:rPr lang="en-US" sz="2800" i="1" dirty="0" smtClean="0"/>
              <a:t>quantity demanded</a:t>
            </a:r>
            <a:r>
              <a:rPr lang="en-US" sz="2800" dirty="0" smtClean="0"/>
              <a:t> and </a:t>
            </a:r>
            <a:r>
              <a:rPr lang="en-US" sz="2800" i="1" dirty="0" smtClean="0"/>
              <a:t>price per unit</a:t>
            </a:r>
            <a:r>
              <a:rPr lang="en-US" sz="2800" dirty="0" smtClean="0"/>
              <a:t> ---is usually inverse, i.e. a decrease in price results in an increase in demand.</a:t>
            </a:r>
          </a:p>
          <a:p>
            <a:pPr>
              <a:buNone/>
            </a:pPr>
            <a:r>
              <a:rPr lang="en-US" sz="2800" dirty="0" smtClean="0"/>
              <a:t>The demand function may be constant in special cases like, medicines. </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a:buNone/>
            </a:pPr>
            <a:r>
              <a:rPr lang="en-US" sz="2800" dirty="0" smtClean="0"/>
              <a:t>Most demand functions are nonlinear, but there are situations in which the demand relationship either is, or can be approximated by a linear function.</a:t>
            </a:r>
          </a:p>
          <a:p>
            <a:pPr>
              <a:buNone/>
            </a:pPr>
            <a:r>
              <a:rPr lang="en-US" sz="2800" dirty="0" smtClean="0"/>
              <a:t>Quantity demanded = f(price per unit)</a:t>
            </a:r>
          </a:p>
          <a:p>
            <a:pPr>
              <a:buNone/>
            </a:pPr>
            <a:r>
              <a:rPr lang="en-US" sz="2800" dirty="0" smtClean="0"/>
              <a:t>q=f(p)=45000-75000p </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Linear Supply Function</a:t>
            </a:r>
            <a:endParaRPr lang="en-US"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800" dirty="0" smtClean="0"/>
              <a:t>A </a:t>
            </a:r>
            <a:r>
              <a:rPr lang="en-US" sz="2800" b="1" i="1" dirty="0" smtClean="0"/>
              <a:t>supply function</a:t>
            </a:r>
            <a:r>
              <a:rPr lang="en-US" sz="2800" dirty="0" smtClean="0"/>
              <a:t> relates market price to the quantities that suppliers are willing to produce or sell.</a:t>
            </a:r>
          </a:p>
          <a:p>
            <a:pPr>
              <a:buNone/>
            </a:pPr>
            <a:r>
              <a:rPr lang="en-US" sz="2800" dirty="0" smtClean="0"/>
              <a:t>Simply, what is brought to the market depends upon the price people are willing to pay.</a:t>
            </a:r>
          </a:p>
          <a:p>
            <a:pPr>
              <a:buNone/>
            </a:pPr>
            <a:r>
              <a:rPr lang="en-US" sz="2800" dirty="0" smtClean="0"/>
              <a:t>In contrast to the demand function, the quantity which suppliers are willing to supply usually varies directly with the market price.</a:t>
            </a:r>
          </a:p>
          <a:p>
            <a:pPr>
              <a:buNone/>
            </a:pPr>
            <a:r>
              <a:rPr lang="en-US" sz="2800" dirty="0" smtClean="0"/>
              <a:t>Supply functions can also be approximated using linear functions.</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a:buNone/>
            </a:pPr>
            <a:r>
              <a:rPr lang="en-US" sz="2800" dirty="0" smtClean="0"/>
              <a:t>Quantity supplied = f(market price)</a:t>
            </a:r>
          </a:p>
          <a:p>
            <a:pPr>
              <a:buNone/>
            </a:pPr>
            <a:r>
              <a:rPr lang="en-US" sz="2800" dirty="0" smtClean="0"/>
              <a:t>Assume that you own a fish boat. All others factors considered equal, how much incentive is there to sell the fishes if wholesale price is 100 dollars per kg. How much incentive is there  if wholesale price is 350 dollars per kg.</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Market Equilibrium</a:t>
            </a:r>
            <a:endParaRPr lang="en-US"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800" dirty="0" smtClean="0"/>
              <a:t>Given supply and demand functions of a product, </a:t>
            </a:r>
            <a:r>
              <a:rPr lang="en-US" sz="2800" b="1" dirty="0" smtClean="0"/>
              <a:t>market equilibrium</a:t>
            </a:r>
            <a:r>
              <a:rPr lang="en-US" sz="2800" dirty="0" smtClean="0"/>
              <a:t> exits if there is a price at which the quantity demanded equals the quantity supplied.</a:t>
            </a:r>
          </a:p>
          <a:p>
            <a:pPr>
              <a:buNone/>
            </a:pPr>
            <a:r>
              <a:rPr lang="en-US" sz="2800" u="sng" dirty="0" smtClean="0"/>
              <a:t>Example</a:t>
            </a:r>
            <a:endParaRPr lang="en-US" sz="2800" dirty="0" smtClean="0"/>
          </a:p>
          <a:p>
            <a:pPr>
              <a:buNone/>
            </a:pPr>
            <a:r>
              <a:rPr lang="en-US" sz="2800" dirty="0" smtClean="0"/>
              <a:t>Suppose demand and supply functions have been estimated for two competing products</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a:buNone/>
            </a:pP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a:buNone/>
            </a:pPr>
            <a:r>
              <a:rPr lang="en-US" sz="2800" dirty="0" smtClean="0"/>
              <a:t>Notice that:</a:t>
            </a:r>
          </a:p>
          <a:p>
            <a:r>
              <a:rPr lang="en-US" sz="2800" dirty="0" smtClean="0"/>
              <a:t>The demand and supply functions are linear</a:t>
            </a:r>
          </a:p>
          <a:p>
            <a:r>
              <a:rPr lang="en-US" sz="2800" dirty="0" smtClean="0"/>
              <a:t>Quantity demanded of a given product depends on the price of the product and also on the price of the competing product</a:t>
            </a:r>
          </a:p>
          <a:p>
            <a:r>
              <a:rPr lang="en-US" sz="2800" dirty="0" smtClean="0"/>
              <a:t>Quantity supplied of a product depends only on the price of that product</a:t>
            </a:r>
          </a:p>
          <a:p>
            <a:r>
              <a:rPr lang="en-US" sz="2800" dirty="0" smtClean="0"/>
              <a:t>Market equilibrium would exist in this two-product market place if prices existed and were offered such that</a:t>
            </a: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buNone/>
            </a:pP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lnSpcReduction="10000"/>
          </a:bodyPr>
          <a:lstStyle/>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r>
              <a:rPr lang="en-US" sz="2800" dirty="0" smtClean="0"/>
              <a:t>If the products are priced accordingly, the quantities demanded and supplied will be equal for each product.</a:t>
            </a:r>
          </a:p>
          <a:p>
            <a:pPr>
              <a:buNone/>
            </a:pP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Break-Even Models</a:t>
            </a:r>
            <a:endParaRPr lang="en-US" sz="3600" u="sng" dirty="0">
              <a:solidFill>
                <a:schemeClr val="tx2"/>
              </a:solidFill>
            </a:endParaRPr>
          </a:p>
        </p:txBody>
      </p:sp>
      <p:sp>
        <p:nvSpPr>
          <p:cNvPr id="3" name="Content Placeholder 2"/>
          <p:cNvSpPr>
            <a:spLocks noGrp="1"/>
          </p:cNvSpPr>
          <p:nvPr>
            <p:ph idx="1"/>
          </p:nvPr>
        </p:nvSpPr>
        <p:spPr/>
        <p:txBody>
          <a:bodyPr>
            <a:normAutofit lnSpcReduction="10000"/>
          </a:bodyPr>
          <a:lstStyle/>
          <a:p>
            <a:r>
              <a:rPr lang="en-US" sz="2800" b="1" dirty="0" smtClean="0"/>
              <a:t>Break-even models</a:t>
            </a:r>
            <a:r>
              <a:rPr lang="en-US" sz="2800" dirty="0" smtClean="0"/>
              <a:t> is a set of planning tools which can be useful in managing organizations.</a:t>
            </a:r>
          </a:p>
          <a:p>
            <a:r>
              <a:rPr lang="en-US" sz="2800" dirty="0" smtClean="0"/>
              <a:t>Break-even analysis focuses upon the profitability of a firm.</a:t>
            </a:r>
          </a:p>
          <a:p>
            <a:r>
              <a:rPr lang="en-US" sz="2800" dirty="0" smtClean="0"/>
              <a:t>Break-even analysis identifies the level of operation or level of output that would result in a </a:t>
            </a:r>
            <a:r>
              <a:rPr lang="en-US" sz="2800" b="1" dirty="0" smtClean="0"/>
              <a:t>zero profit</a:t>
            </a:r>
            <a:r>
              <a:rPr lang="en-US" sz="2800" dirty="0" smtClean="0"/>
              <a:t>.</a:t>
            </a:r>
          </a:p>
          <a:p>
            <a:r>
              <a:rPr lang="en-US" sz="2800" dirty="0" smtClean="0"/>
              <a:t>The level of operations or output is called the </a:t>
            </a:r>
            <a:r>
              <a:rPr lang="en-US" sz="2800" b="1" dirty="0" smtClean="0"/>
              <a:t>break-even point</a:t>
            </a:r>
            <a:r>
              <a:rPr lang="en-US" sz="2800" dirty="0" smtClean="0"/>
              <a:t>.</a:t>
            </a:r>
          </a:p>
          <a:p>
            <a:r>
              <a:rPr lang="en-US" sz="2800" dirty="0" smtClean="0"/>
              <a:t>Break-even point represents the  level of operation at which total revenue equals total cost. </a:t>
            </a: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r>
              <a:rPr lang="en-US" sz="2800" dirty="0" smtClean="0"/>
              <a:t>Any changes from the level of operations will result in either a profit or a loss.</a:t>
            </a:r>
          </a:p>
          <a:p>
            <a:r>
              <a:rPr lang="en-US" sz="2800" dirty="0" smtClean="0"/>
              <a:t>Break-even analysis is mostly used when:</a:t>
            </a:r>
          </a:p>
          <a:p>
            <a:pPr>
              <a:buFont typeface="Courier New" pitchFamily="49" charset="0"/>
              <a:buChar char="o"/>
            </a:pPr>
            <a:r>
              <a:rPr lang="en-US" sz="2800" dirty="0" smtClean="0"/>
              <a:t>Firms are offering new products or services. </a:t>
            </a:r>
          </a:p>
          <a:p>
            <a:pPr>
              <a:buFont typeface="Courier New" pitchFamily="49" charset="0"/>
              <a:buChar char="o"/>
            </a:pPr>
            <a:r>
              <a:rPr lang="en-US" sz="2800" dirty="0" smtClean="0"/>
              <a:t>Evaluating the pros and cons of starting a new business.</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Assumptions</a:t>
            </a:r>
            <a:r>
              <a:rPr lang="en-US" sz="3600" u="sng" dirty="0" smtClean="0"/>
              <a:t> </a:t>
            </a:r>
            <a:endParaRPr lang="en-US" sz="3600" u="sng" dirty="0"/>
          </a:p>
        </p:txBody>
      </p:sp>
      <p:sp>
        <p:nvSpPr>
          <p:cNvPr id="3" name="Content Placeholder 2"/>
          <p:cNvSpPr>
            <a:spLocks noGrp="1"/>
          </p:cNvSpPr>
          <p:nvPr>
            <p:ph idx="1"/>
          </p:nvPr>
        </p:nvSpPr>
        <p:spPr/>
        <p:txBody>
          <a:bodyPr>
            <a:normAutofit lnSpcReduction="10000"/>
          </a:bodyPr>
          <a:lstStyle/>
          <a:p>
            <a:pPr>
              <a:buNone/>
            </a:pPr>
            <a:r>
              <a:rPr lang="en-US" sz="2800" dirty="0" smtClean="0"/>
              <a:t>Total cost function and total revenue function are linear.</a:t>
            </a:r>
          </a:p>
          <a:p>
            <a:pPr>
              <a:buNone/>
            </a:pPr>
            <a:r>
              <a:rPr lang="en-US" sz="2800" u="sng" dirty="0" smtClean="0"/>
              <a:t>Total cost function:</a:t>
            </a:r>
          </a:p>
          <a:p>
            <a:pPr>
              <a:buNone/>
            </a:pPr>
            <a:r>
              <a:rPr lang="en-US" sz="2800" dirty="0" smtClean="0"/>
              <a:t>Linear total cost function implies that variable costs per unit either are constant or can be assumed to be constant.</a:t>
            </a:r>
          </a:p>
          <a:p>
            <a:pPr>
              <a:buNone/>
            </a:pPr>
            <a:r>
              <a:rPr lang="en-US" sz="2800" dirty="0" smtClean="0"/>
              <a:t>Total variable costs depend upon the  level of operation or output.</a:t>
            </a:r>
          </a:p>
          <a:p>
            <a:pPr>
              <a:buNone/>
            </a:pPr>
            <a:r>
              <a:rPr lang="en-US" sz="2800" dirty="0" smtClean="0"/>
              <a:t>Fixed cost portion is constant over the level of operation or output being considered.</a:t>
            </a: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Assumptions</a:t>
            </a:r>
            <a:r>
              <a:rPr lang="en-US" sz="3600" u="sng" dirty="0" smtClean="0"/>
              <a:t> </a:t>
            </a:r>
            <a:endParaRPr lang="en-US" sz="3600" u="sng" dirty="0"/>
          </a:p>
        </p:txBody>
      </p:sp>
      <p:sp>
        <p:nvSpPr>
          <p:cNvPr id="3" name="Content Placeholder 2"/>
          <p:cNvSpPr>
            <a:spLocks noGrp="1"/>
          </p:cNvSpPr>
          <p:nvPr>
            <p:ph idx="1"/>
          </p:nvPr>
        </p:nvSpPr>
        <p:spPr/>
        <p:txBody>
          <a:bodyPr>
            <a:normAutofit/>
          </a:bodyPr>
          <a:lstStyle/>
          <a:p>
            <a:pPr>
              <a:buNone/>
            </a:pPr>
            <a:r>
              <a:rPr lang="en-US" sz="2800" u="sng" dirty="0" smtClean="0"/>
              <a:t>Total revenue function:</a:t>
            </a:r>
          </a:p>
          <a:p>
            <a:pPr>
              <a:buNone/>
            </a:pPr>
            <a:r>
              <a:rPr lang="en-US" sz="2800" dirty="0" smtClean="0"/>
              <a:t>Linear total revenue function assumes that the selling price per unit is constant.</a:t>
            </a:r>
          </a:p>
          <a:p>
            <a:pPr>
              <a:buNone/>
            </a:pPr>
            <a:r>
              <a:rPr lang="en-US" sz="2800" dirty="0" smtClean="0"/>
              <a:t>In case of non-constant selling price, average price is chosen for purposes of conducting the analysis.</a:t>
            </a:r>
          </a:p>
          <a:p>
            <a:pPr>
              <a:buNone/>
            </a:pPr>
            <a:r>
              <a:rPr lang="en-US" sz="2800" dirty="0" smtClean="0"/>
              <a:t>Variable cost per unit is less than price per unit.</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Break-even Analysis</a:t>
            </a:r>
            <a:endParaRPr lang="en-US"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800" dirty="0" smtClean="0"/>
              <a:t>In break-even analysis the main goal is to determine the break-even point.</a:t>
            </a:r>
          </a:p>
          <a:p>
            <a:pPr>
              <a:buNone/>
            </a:pPr>
            <a:r>
              <a:rPr lang="en-US" sz="2800" dirty="0" smtClean="0"/>
              <a:t>The break-even point may be expressed in terms of</a:t>
            </a:r>
          </a:p>
          <a:p>
            <a:pPr marL="514350" indent="-514350">
              <a:buAutoNum type="arabicParenR"/>
            </a:pPr>
            <a:r>
              <a:rPr lang="en-US" sz="2800" dirty="0" smtClean="0"/>
              <a:t>Volume of output (or level of activity)</a:t>
            </a:r>
          </a:p>
          <a:p>
            <a:pPr marL="514350" indent="-514350">
              <a:buAutoNum type="arabicParenR"/>
            </a:pPr>
            <a:r>
              <a:rPr lang="en-US" sz="2800" dirty="0" smtClean="0"/>
              <a:t>2)total dollars sales or</a:t>
            </a:r>
          </a:p>
          <a:p>
            <a:pPr marL="514350" indent="-514350">
              <a:buAutoNum type="arabicParenR"/>
            </a:pPr>
            <a:r>
              <a:rPr lang="en-US" sz="2800" dirty="0" smtClean="0"/>
              <a:t>Percentage of production capacity</a:t>
            </a:r>
          </a:p>
          <a:p>
            <a:pPr marL="514350" indent="-514350">
              <a:buNone/>
            </a:pPr>
            <a:r>
              <a:rPr lang="en-US" sz="2800" dirty="0" smtClean="0"/>
              <a:t>e.g. a firm will break-even at 1000 units of output, when total sales equal 2 million dollars or when the firm is operating 60% of its plant capacity.</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Method:</a:t>
            </a:r>
            <a:endParaRPr lang="en-US"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800" dirty="0" smtClean="0"/>
              <a:t>The methods are straight-forward and there are alternative ways of determining it. The usual approach is:</a:t>
            </a:r>
          </a:p>
          <a:p>
            <a:pPr>
              <a:buNone/>
            </a:pPr>
            <a:r>
              <a:rPr lang="en-US" sz="2800" dirty="0" smtClean="0"/>
              <a:t>1) Formulate total cost as a function of x, the level of output.</a:t>
            </a:r>
          </a:p>
          <a:p>
            <a:pPr>
              <a:buNone/>
            </a:pPr>
            <a:r>
              <a:rPr lang="en-US" sz="2800" dirty="0" smtClean="0"/>
              <a:t>2) Formulate total revenue as a function of  x.</a:t>
            </a:r>
          </a:p>
          <a:p>
            <a:pPr>
              <a:buNone/>
            </a:pPr>
            <a:r>
              <a:rPr lang="en-US" sz="2800" dirty="0" smtClean="0"/>
              <a:t>3) Set C(x) equals R(x). The resulting value of x is the break-even level of output.</a:t>
            </a:r>
          </a:p>
          <a:p>
            <a:pPr>
              <a:buNone/>
            </a:pPr>
            <a:r>
              <a:rPr lang="en-US" sz="2800" dirty="0" smtClean="0"/>
              <a:t>Alternatively,  put P(x) equals zero to find x, denoted by </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Example</a:t>
            </a:r>
            <a:r>
              <a:rPr lang="en-US" sz="3600" u="sng" dirty="0" smtClean="0"/>
              <a:t> </a:t>
            </a:r>
            <a:endParaRPr lang="en-US" sz="3600" u="sng" dirty="0"/>
          </a:p>
        </p:txBody>
      </p:sp>
      <p:sp>
        <p:nvSpPr>
          <p:cNvPr id="3" name="Content Placeholder 2"/>
          <p:cNvSpPr>
            <a:spLocks noGrp="1"/>
          </p:cNvSpPr>
          <p:nvPr>
            <p:ph idx="1"/>
          </p:nvPr>
        </p:nvSpPr>
        <p:spPr/>
        <p:txBody>
          <a:bodyPr>
            <a:normAutofit/>
          </a:bodyPr>
          <a:lstStyle/>
          <a:p>
            <a:pPr>
              <a:buNone/>
            </a:pPr>
            <a:r>
              <a:rPr lang="en-US" sz="2800" dirty="0" smtClean="0"/>
              <a:t>A group of engineers is interested in forming a company to produce smoke detectors. They have developed a design that variable costs per unit, including materials, </a:t>
            </a:r>
            <a:r>
              <a:rPr lang="en-US" sz="2800" dirty="0" err="1" smtClean="0"/>
              <a:t>labour</a:t>
            </a:r>
            <a:r>
              <a:rPr lang="en-US" sz="2800" dirty="0" smtClean="0"/>
              <a:t>, and marketing costs are 22.50 dollars. Fixed costs associated with the formation, operation, management of the company and purchase of the machinery costs 250,000 dollars.</a:t>
            </a:r>
          </a:p>
          <a:p>
            <a:pPr>
              <a:buNone/>
            </a:pPr>
            <a:r>
              <a:rPr lang="en-US" sz="2800" dirty="0" smtClean="0"/>
              <a:t>They estimate that the selling price will be 30 dollars per detector.</a:t>
            </a:r>
            <a:endParaRPr lang="en-US"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Example</a:t>
            </a:r>
            <a:r>
              <a:rPr lang="en-US" sz="3600" u="sng" dirty="0" smtClean="0"/>
              <a:t> </a:t>
            </a:r>
            <a:endParaRPr lang="en-US" sz="3600" u="sng" dirty="0"/>
          </a:p>
        </p:txBody>
      </p:sp>
      <p:sp>
        <p:nvSpPr>
          <p:cNvPr id="3" name="Content Placeholder 2"/>
          <p:cNvSpPr>
            <a:spLocks noGrp="1"/>
          </p:cNvSpPr>
          <p:nvPr>
            <p:ph idx="1"/>
          </p:nvPr>
        </p:nvSpPr>
        <p:spPr/>
        <p:txBody>
          <a:bodyPr>
            <a:normAutofit/>
          </a:bodyPr>
          <a:lstStyle/>
          <a:p>
            <a:pPr marL="514350" indent="-514350">
              <a:buAutoNum type="alphaLcParenR"/>
            </a:pPr>
            <a:r>
              <a:rPr lang="en-US" sz="2800" dirty="0" smtClean="0"/>
              <a:t>Determine the no. of smoke detectors which must be sold in order for the firm to break-even on the venture.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Example</a:t>
            </a:r>
            <a:r>
              <a:rPr lang="en-US" sz="3600" u="sng" dirty="0" smtClean="0"/>
              <a:t> </a:t>
            </a:r>
            <a:endParaRPr lang="en-US" sz="3600" u="sng" dirty="0"/>
          </a:p>
        </p:txBody>
      </p:sp>
      <p:sp>
        <p:nvSpPr>
          <p:cNvPr id="3" name="Content Placeholder 2"/>
          <p:cNvSpPr>
            <a:spLocks noGrp="1"/>
          </p:cNvSpPr>
          <p:nvPr>
            <p:ph idx="1"/>
          </p:nvPr>
        </p:nvSpPr>
        <p:spPr/>
        <p:txBody>
          <a:bodyPr>
            <a:normAutofit/>
          </a:bodyPr>
          <a:lstStyle/>
          <a:p>
            <a:pPr marL="514350" indent="-514350">
              <a:buNone/>
            </a:pPr>
            <a:endParaRPr lang="en-US" sz="28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Example</a:t>
            </a:r>
            <a:r>
              <a:rPr lang="en-US" sz="3600" u="sng" dirty="0" smtClean="0"/>
              <a:t> </a:t>
            </a:r>
            <a:endParaRPr lang="en-US" sz="3600" u="sng" dirty="0"/>
          </a:p>
        </p:txBody>
      </p:sp>
      <p:sp>
        <p:nvSpPr>
          <p:cNvPr id="3" name="Content Placeholder 2"/>
          <p:cNvSpPr>
            <a:spLocks noGrp="1"/>
          </p:cNvSpPr>
          <p:nvPr>
            <p:ph idx="1"/>
          </p:nvPr>
        </p:nvSpPr>
        <p:spPr/>
        <p:txBody>
          <a:bodyPr>
            <a:normAutofit/>
          </a:bodyPr>
          <a:lstStyle/>
          <a:p>
            <a:pPr marL="514350" indent="-514350">
              <a:buNone/>
            </a:pPr>
            <a:endParaRPr lang="en-US" sz="2800"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Example</a:t>
            </a:r>
            <a:r>
              <a:rPr lang="en-US" sz="3600" u="sng" dirty="0" smtClean="0"/>
              <a:t> </a:t>
            </a:r>
            <a:endParaRPr lang="en-US" sz="3600" u="sng" dirty="0"/>
          </a:p>
        </p:txBody>
      </p:sp>
      <p:sp>
        <p:nvSpPr>
          <p:cNvPr id="3" name="Content Placeholder 2"/>
          <p:cNvSpPr>
            <a:spLocks noGrp="1"/>
          </p:cNvSpPr>
          <p:nvPr>
            <p:ph idx="1"/>
          </p:nvPr>
        </p:nvSpPr>
        <p:spPr/>
        <p:txBody>
          <a:bodyPr>
            <a:normAutofit/>
          </a:bodyPr>
          <a:lstStyle/>
          <a:p>
            <a:pPr marL="514350" indent="-514350">
              <a:buNone/>
            </a:pPr>
            <a:r>
              <a:rPr lang="en-US" sz="2800" dirty="0" smtClean="0"/>
              <a:t>b)</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Graphical Analysis</a:t>
            </a:r>
            <a:endParaRPr lang="en-US" sz="3600" u="sng" dirty="0">
              <a:solidFill>
                <a:schemeClr val="tx2"/>
              </a:solidFill>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Graphical Analysis</a:t>
            </a:r>
            <a:endParaRPr lang="en-US" sz="3600" u="sng" dirty="0">
              <a:solidFill>
                <a:schemeClr val="tx2"/>
              </a:solidFill>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Review</a:t>
            </a:r>
            <a:r>
              <a:rPr lang="en-US" sz="3600" u="sng" dirty="0" smtClean="0"/>
              <a:t> </a:t>
            </a:r>
            <a:endParaRPr lang="en-US" sz="3600" u="sng" dirty="0"/>
          </a:p>
        </p:txBody>
      </p:sp>
      <p:sp>
        <p:nvSpPr>
          <p:cNvPr id="3" name="Content Placeholder 2"/>
          <p:cNvSpPr>
            <a:spLocks noGrp="1"/>
          </p:cNvSpPr>
          <p:nvPr>
            <p:ph idx="1"/>
          </p:nvPr>
        </p:nvSpPr>
        <p:spPr>
          <a:xfrm>
            <a:off x="457200" y="1600200"/>
            <a:ext cx="8229600" cy="4800600"/>
          </a:xfrm>
        </p:spPr>
        <p:txBody>
          <a:bodyPr>
            <a:normAutofit/>
          </a:bodyPr>
          <a:lstStyle/>
          <a:p>
            <a:r>
              <a:rPr lang="en-US" sz="2800" dirty="0" smtClean="0"/>
              <a:t>Examples of linear functions</a:t>
            </a:r>
          </a:p>
          <a:p>
            <a:r>
              <a:rPr lang="en-US" sz="2800" dirty="0" smtClean="0"/>
              <a:t>Depreciation</a:t>
            </a:r>
          </a:p>
          <a:p>
            <a:r>
              <a:rPr lang="en-US" sz="2800" dirty="0" smtClean="0"/>
              <a:t>Linear demand functions</a:t>
            </a:r>
          </a:p>
          <a:p>
            <a:r>
              <a:rPr lang="en-US" sz="2800" dirty="0" smtClean="0"/>
              <a:t>Linear supply functions</a:t>
            </a:r>
          </a:p>
          <a:p>
            <a:r>
              <a:rPr lang="en-US" sz="2800" dirty="0" smtClean="0"/>
              <a:t>Market equilibrium</a:t>
            </a:r>
          </a:p>
          <a:p>
            <a:r>
              <a:rPr lang="en-US" sz="2800" dirty="0" smtClean="0"/>
              <a:t>Break-even models</a:t>
            </a:r>
          </a:p>
          <a:p>
            <a:r>
              <a:rPr lang="en-US" sz="2800" dirty="0" smtClean="0"/>
              <a:t>Assumption; revenue function, cost function; method</a:t>
            </a:r>
          </a:p>
          <a:p>
            <a:r>
              <a:rPr lang="en-US" sz="2800" dirty="0" smtClean="0"/>
              <a:t>Graphical analysis</a:t>
            </a:r>
          </a:p>
          <a:p>
            <a:endParaRPr lang="en-US" sz="2800" dirty="0" smtClean="0"/>
          </a:p>
          <a:p>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TotalTime>
  <Words>1131</Words>
  <Application>Microsoft Office PowerPoint</Application>
  <PresentationFormat>On-screen Show (4:3)</PresentationFormat>
  <Paragraphs>111</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MTH108 Business Math I</vt:lpstr>
      <vt:lpstr>Chapter 5</vt:lpstr>
      <vt:lpstr>Review</vt:lpstr>
      <vt:lpstr>Today’s Topic</vt:lpstr>
      <vt:lpstr>Slide 5</vt:lpstr>
      <vt:lpstr>Slide 6</vt:lpstr>
      <vt:lpstr>Straight line depreciation</vt:lpstr>
      <vt:lpstr>Slide 8</vt:lpstr>
      <vt:lpstr>Linear demand functions</vt:lpstr>
      <vt:lpstr>Slide 10</vt:lpstr>
      <vt:lpstr>Linear Supply Function</vt:lpstr>
      <vt:lpstr>Slide 12</vt:lpstr>
      <vt:lpstr>Market Equilibrium</vt:lpstr>
      <vt:lpstr>Slide 14</vt:lpstr>
      <vt:lpstr>Slide 15</vt:lpstr>
      <vt:lpstr>Slide 16</vt:lpstr>
      <vt:lpstr>Slide 17</vt:lpstr>
      <vt:lpstr>Break-Even Models</vt:lpstr>
      <vt:lpstr>Slide 19</vt:lpstr>
      <vt:lpstr>Assumptions </vt:lpstr>
      <vt:lpstr>Assumptions </vt:lpstr>
      <vt:lpstr>Break-even Analysis</vt:lpstr>
      <vt:lpstr>Method:</vt:lpstr>
      <vt:lpstr>Example </vt:lpstr>
      <vt:lpstr>Example </vt:lpstr>
      <vt:lpstr>Example </vt:lpstr>
      <vt:lpstr>Example </vt:lpstr>
      <vt:lpstr>Example </vt:lpstr>
      <vt:lpstr>Graphical Analysis</vt:lpstr>
      <vt:lpstr>Graphical Analysis</vt:lpstr>
      <vt:lpstr>Review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MANSOOR</dc:creator>
  <cp:lastModifiedBy>NTS</cp:lastModifiedBy>
  <cp:revision>160</cp:revision>
  <dcterms:created xsi:type="dcterms:W3CDTF">2012-05-30T07:47:12Z</dcterms:created>
  <dcterms:modified xsi:type="dcterms:W3CDTF">2012-05-30T14:37:52Z</dcterms:modified>
</cp:coreProperties>
</file>