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77" r:id="rId6"/>
    <p:sldId id="260" r:id="rId7"/>
    <p:sldId id="278"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9" r:id="rId24"/>
    <p:sldId id="280" r:id="rId25"/>
    <p:sldId id="276"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5" d="100"/>
          <a:sy n="65" d="100"/>
        </p:scale>
        <p:origin x="-153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12E2D07-4D06-4677-BB7F-F682C74A2CC5}" type="datetimeFigureOut">
              <a:rPr lang="en-US" smtClean="0"/>
              <a:pPr/>
              <a:t>5/30/2012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A2E20E-FBF8-4359-9096-93C770F1597B}"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12E2D07-4D06-4677-BB7F-F682C74A2CC5}" type="datetimeFigureOut">
              <a:rPr lang="en-US" smtClean="0"/>
              <a:pPr/>
              <a:t>5/30/2012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A2E20E-FBF8-4359-9096-93C770F1597B}"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2E2D07-4D06-4677-BB7F-F682C74A2CC5}" type="datetimeFigureOut">
              <a:rPr lang="en-US" smtClean="0"/>
              <a:pPr/>
              <a:t>5/30/2012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A2E20E-FBF8-4359-9096-93C770F1597B}"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12E2D07-4D06-4677-BB7F-F682C74A2CC5}" type="datetimeFigureOut">
              <a:rPr lang="en-US" smtClean="0"/>
              <a:pPr/>
              <a:t>5/30/2012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A2E20E-FBF8-4359-9096-93C770F1597B}"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12E2D07-4D06-4677-BB7F-F682C74A2CC5}" type="datetimeFigureOut">
              <a:rPr lang="en-US" smtClean="0"/>
              <a:pPr/>
              <a:t>5/30/2012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3A2E20E-FBF8-4359-9096-93C770F1597B}"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12E2D07-4D06-4677-BB7F-F682C74A2CC5}" type="datetimeFigureOut">
              <a:rPr lang="en-US" smtClean="0"/>
              <a:pPr/>
              <a:t>5/30/2012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3A2E20E-FBF8-4359-9096-93C770F1597B}"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2E2D07-4D06-4677-BB7F-F682C74A2CC5}" type="datetimeFigureOut">
              <a:rPr lang="en-US" smtClean="0"/>
              <a:pPr/>
              <a:t>5/30/2012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3A2E20E-FBF8-4359-9096-93C770F1597B}"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2E2D07-4D06-4677-BB7F-F682C74A2CC5}" type="datetimeFigureOut">
              <a:rPr lang="en-US" smtClean="0"/>
              <a:pPr/>
              <a:t>5/30/2012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A2E20E-FBF8-4359-9096-93C770F1597B}"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2E2D07-4D06-4677-BB7F-F682C74A2CC5}" type="datetimeFigureOut">
              <a:rPr lang="en-US" smtClean="0"/>
              <a:pPr/>
              <a:t>5/30/2012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A2E20E-FBF8-4359-9096-93C770F1597B}"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12E2D07-4D06-4677-BB7F-F682C74A2CC5}" type="datetimeFigureOut">
              <a:rPr lang="en-US" smtClean="0"/>
              <a:pPr/>
              <a:t>5/30/2012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A2E20E-FBF8-4359-9096-93C770F1597B}"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12E2D07-4D06-4677-BB7F-F682C74A2CC5}" type="datetimeFigureOut">
              <a:rPr lang="en-US" smtClean="0"/>
              <a:pPr/>
              <a:t>5/30/2012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A2E20E-FBF8-4359-9096-93C770F1597B}"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2E2D07-4D06-4677-BB7F-F682C74A2CC5}" type="datetimeFigureOut">
              <a:rPr lang="en-US" smtClean="0"/>
              <a:pPr/>
              <a:t>5/30/2012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A2E20E-FBF8-4359-9096-93C770F1597B}"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MTH108 Business Math I</a:t>
            </a: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rPr>
              <a:t>Lecture 10</a:t>
            </a:r>
            <a:r>
              <a:rPr lang="en-GB" sz="4400" dirty="0" smtClean="0"/>
              <a:t> </a:t>
            </a:r>
            <a:endParaRPr lang="en-GB" sz="4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Chapter 5</a:t>
            </a: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rPr>
              <a:t>Linear functions; Applications</a:t>
            </a:r>
            <a:endParaRPr lang="en-GB" sz="4400" b="1" dirty="0">
              <a:solidFill>
                <a:schemeClr val="tx2"/>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Objectives</a:t>
            </a:r>
            <a:endParaRPr lang="en-GB" sz="3600" u="sng" dirty="0">
              <a:solidFill>
                <a:schemeClr val="tx2"/>
              </a:solidFill>
            </a:endParaRPr>
          </a:p>
        </p:txBody>
      </p:sp>
      <p:sp>
        <p:nvSpPr>
          <p:cNvPr id="3" name="Content Placeholder 2"/>
          <p:cNvSpPr>
            <a:spLocks noGrp="1"/>
          </p:cNvSpPr>
          <p:nvPr>
            <p:ph idx="1"/>
          </p:nvPr>
        </p:nvSpPr>
        <p:spPr/>
        <p:txBody>
          <a:bodyPr/>
          <a:lstStyle/>
          <a:p>
            <a:r>
              <a:rPr lang="en-GB" dirty="0" smtClean="0"/>
              <a:t>Present a discussion of the characteristics of linear functions</a:t>
            </a:r>
          </a:p>
          <a:p>
            <a:r>
              <a:rPr lang="en-GB" dirty="0" smtClean="0"/>
              <a:t>Present a wide variety of applications of linear functions</a:t>
            </a: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u="sng" dirty="0" smtClean="0">
                <a:solidFill>
                  <a:schemeClr val="tx2"/>
                </a:solidFill>
              </a:rPr>
              <a:t>Today’s Topics</a:t>
            </a:r>
            <a:endParaRPr lang="en-GB" u="sng" dirty="0">
              <a:solidFill>
                <a:schemeClr val="tx2"/>
              </a:solidFill>
            </a:endParaRPr>
          </a:p>
        </p:txBody>
      </p:sp>
      <p:sp>
        <p:nvSpPr>
          <p:cNvPr id="3" name="Content Placeholder 2"/>
          <p:cNvSpPr>
            <a:spLocks noGrp="1"/>
          </p:cNvSpPr>
          <p:nvPr>
            <p:ph idx="1"/>
          </p:nvPr>
        </p:nvSpPr>
        <p:spPr/>
        <p:txBody>
          <a:bodyPr/>
          <a:lstStyle/>
          <a:p>
            <a:r>
              <a:rPr lang="en-GB" dirty="0" smtClean="0"/>
              <a:t>Linear functions</a:t>
            </a:r>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u="sng" dirty="0" smtClean="0">
                <a:solidFill>
                  <a:schemeClr val="tx2"/>
                </a:solidFill>
              </a:rPr>
              <a:t>Review</a:t>
            </a:r>
            <a:endParaRPr lang="en-US" sz="3600" u="sng" dirty="0">
              <a:solidFill>
                <a:schemeClr val="tx2"/>
              </a:solidFill>
            </a:endParaRPr>
          </a:p>
        </p:txBody>
      </p:sp>
      <p:sp>
        <p:nvSpPr>
          <p:cNvPr id="3" name="Content Placeholder 2"/>
          <p:cNvSpPr>
            <a:spLocks noGrp="1"/>
          </p:cNvSpPr>
          <p:nvPr>
            <p:ph idx="1"/>
          </p:nvPr>
        </p:nvSpPr>
        <p:spPr/>
        <p:txBody>
          <a:bodyPr/>
          <a:lstStyle/>
          <a:p>
            <a:pPr>
              <a:buNone/>
            </a:pPr>
            <a:r>
              <a:rPr lang="en-US" dirty="0" smtClean="0"/>
              <a:t>Functions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lnSpcReduction="10000"/>
          </a:bodyPr>
          <a:lstStyle/>
          <a:p>
            <a:pPr>
              <a:buNone/>
            </a:pPr>
            <a:r>
              <a:rPr lang="en-GB" sz="2800" u="sng" dirty="0" smtClean="0">
                <a:solidFill>
                  <a:schemeClr val="tx2"/>
                </a:solidFill>
              </a:rPr>
              <a:t>Definition:</a:t>
            </a:r>
            <a:r>
              <a:rPr lang="en-GB" sz="2800" dirty="0" smtClean="0">
                <a:solidFill>
                  <a:schemeClr val="tx2"/>
                </a:solidFill>
              </a:rPr>
              <a:t> </a:t>
            </a:r>
            <a:r>
              <a:rPr lang="en-GB" sz="2800" dirty="0" smtClean="0"/>
              <a:t> A linear function f involving one independent variable x and a dependent variable y has the general form</a:t>
            </a:r>
          </a:p>
          <a:p>
            <a:pPr>
              <a:buNone/>
            </a:pPr>
            <a:endParaRPr lang="en-GB" sz="2800" u="sng" dirty="0">
              <a:solidFill>
                <a:schemeClr val="tx2"/>
              </a:solidFill>
            </a:endParaRPr>
          </a:p>
          <a:p>
            <a:pPr>
              <a:buNone/>
            </a:pPr>
            <a:r>
              <a:rPr lang="en-GB" sz="2800" dirty="0" smtClean="0"/>
              <a:t>where     and      are constants, </a:t>
            </a:r>
          </a:p>
          <a:p>
            <a:pPr>
              <a:buNone/>
            </a:pPr>
            <a:endParaRPr lang="en-GB" sz="2800" dirty="0"/>
          </a:p>
          <a:p>
            <a:r>
              <a:rPr lang="en-GB" sz="2800" dirty="0" smtClean="0"/>
              <a:t>The given form is a slope-intercept form with slope       and y-intercept              . </a:t>
            </a:r>
          </a:p>
          <a:p>
            <a:r>
              <a:rPr lang="en-GB" sz="2800" dirty="0" smtClean="0"/>
              <a:t>This equation tells that a change in the value of y is directly proportional to a change in the value of x</a:t>
            </a:r>
          </a:p>
          <a:p>
            <a:r>
              <a:rPr lang="en-GB" sz="2800" dirty="0" smtClean="0"/>
              <a:t>The rate of change is constant and is given by the slope     .</a:t>
            </a:r>
            <a:endParaRPr lang="en-GB"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5505475"/>
          </a:xfrm>
        </p:spPr>
        <p:txBody>
          <a:bodyPr/>
          <a:lstStyle/>
          <a:p>
            <a:pPr>
              <a:buNone/>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r>
              <a:rPr lang="en-GB" sz="2800" dirty="0" smtClean="0"/>
              <a:t>In the previous chapter we have seen the weekly salary function</a:t>
            </a:r>
          </a:p>
          <a:p>
            <a:pPr>
              <a:buNone/>
            </a:pPr>
            <a:endParaRPr lang="en-GB" sz="2800" dirty="0" smtClean="0"/>
          </a:p>
          <a:p>
            <a:pPr>
              <a:buNone/>
            </a:pPr>
            <a:r>
              <a:rPr lang="en-GB" sz="2800" dirty="0" smtClean="0"/>
              <a:t>where y is defined as the weekly salary and x in the no. of units sold per week.</a:t>
            </a:r>
          </a:p>
          <a:p>
            <a:pPr>
              <a:buNone/>
            </a:pPr>
            <a:r>
              <a:rPr lang="en-GB" sz="2800" dirty="0" smtClean="0"/>
              <a:t>Clearly, this is a weekly function in one independent variable x. </a:t>
            </a:r>
            <a:endParaRPr lang="en-GB"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697559"/>
          </a:xfrm>
        </p:spPr>
        <p:txBody>
          <a:bodyPr>
            <a:normAutofit lnSpcReduction="10000"/>
          </a:bodyPr>
          <a:lstStyle/>
          <a:p>
            <a:r>
              <a:rPr lang="en-GB" sz="2800" dirty="0" smtClean="0"/>
              <a:t>25 represents the base salary, i.e. when no units are sold per week and 3 is the commission of each unit sold.</a:t>
            </a:r>
          </a:p>
          <a:p>
            <a:r>
              <a:rPr lang="en-GB" sz="2800" dirty="0" smtClean="0"/>
              <a:t>The change in weekly salary is directly proportional to the change in the no. of units sold.</a:t>
            </a:r>
          </a:p>
          <a:p>
            <a:r>
              <a:rPr lang="en-GB" sz="2800" dirty="0" smtClean="0"/>
              <a:t>Slope of 3 indicates the </a:t>
            </a:r>
          </a:p>
          <a:p>
            <a:pPr>
              <a:buNone/>
            </a:pPr>
            <a:r>
              <a:rPr lang="en-GB" sz="2800" dirty="0" smtClean="0"/>
              <a:t>increase in weekly salary </a:t>
            </a:r>
          </a:p>
          <a:p>
            <a:pPr>
              <a:buNone/>
            </a:pPr>
            <a:r>
              <a:rPr lang="en-GB" sz="2800" dirty="0" smtClean="0"/>
              <a:t>associated with each </a:t>
            </a:r>
          </a:p>
          <a:p>
            <a:pPr>
              <a:buNone/>
            </a:pPr>
            <a:r>
              <a:rPr lang="en-GB" sz="2800" dirty="0" smtClean="0"/>
              <a:t>additional unit sold.</a:t>
            </a:r>
          </a:p>
          <a:p>
            <a:r>
              <a:rPr lang="en-GB" sz="2800" dirty="0" smtClean="0"/>
              <a:t>The graph is in the first </a:t>
            </a:r>
          </a:p>
          <a:p>
            <a:pPr>
              <a:buNone/>
            </a:pPr>
            <a:r>
              <a:rPr lang="en-GB" sz="2800" dirty="0" smtClean="0"/>
              <a:t>quadrant, allowing x and y </a:t>
            </a:r>
          </a:p>
          <a:p>
            <a:pPr>
              <a:buNone/>
            </a:pPr>
            <a:r>
              <a:rPr lang="en-GB" sz="2800" dirty="0" smtClean="0"/>
              <a:t>to be positive values only.</a:t>
            </a:r>
            <a:endParaRPr lang="en-GB"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lnSpcReduction="10000"/>
          </a:bodyPr>
          <a:lstStyle/>
          <a:p>
            <a:pPr>
              <a:buNone/>
            </a:pPr>
            <a:r>
              <a:rPr lang="en-GB" sz="2800" u="sng" dirty="0" smtClean="0">
                <a:solidFill>
                  <a:schemeClr val="tx2"/>
                </a:solidFill>
              </a:rPr>
              <a:t>Definition:</a:t>
            </a:r>
            <a:r>
              <a:rPr lang="en-GB" sz="2800" dirty="0" smtClean="0"/>
              <a:t> A linear function f involving two independent variables, x1 and x2 and a dependent variable y has the general form</a:t>
            </a:r>
          </a:p>
          <a:p>
            <a:pPr>
              <a:buNone/>
            </a:pPr>
            <a:endParaRPr lang="en-GB" sz="2800" u="sng" dirty="0" smtClean="0">
              <a:solidFill>
                <a:schemeClr val="tx2"/>
              </a:solidFill>
            </a:endParaRPr>
          </a:p>
          <a:p>
            <a:pPr>
              <a:buNone/>
            </a:pPr>
            <a:r>
              <a:rPr lang="en-GB" sz="2800" dirty="0" smtClean="0"/>
              <a:t>where      and       are non-zero constants and     is a constant.</a:t>
            </a:r>
          </a:p>
          <a:p>
            <a:r>
              <a:rPr lang="en-GB" sz="2800" dirty="0" smtClean="0"/>
              <a:t>This equation tells us that the variable y depends jointly on the values of x1 and x2.</a:t>
            </a:r>
          </a:p>
          <a:p>
            <a:r>
              <a:rPr lang="en-GB" sz="2800" dirty="0" smtClean="0"/>
              <a:t>The value of y varies in direct proportion to changes in the values of x1 and x2.</a:t>
            </a:r>
          </a:p>
          <a:p>
            <a:pPr>
              <a:buNone/>
            </a:pPr>
            <a:r>
              <a:rPr lang="en-GB" sz="2800" dirty="0" smtClean="0"/>
              <a:t>Increase in x1 by 1 unit </a:t>
            </a:r>
            <a:r>
              <a:rPr lang="en-GB" sz="2800" dirty="0" smtClean="0">
                <a:sym typeface="Wingdings" pitchFamily="2" charset="2"/>
              </a:rPr>
              <a:t> change in y by a1 units,</a:t>
            </a:r>
          </a:p>
          <a:p>
            <a:pPr>
              <a:buNone/>
            </a:pPr>
            <a:r>
              <a:rPr lang="en-GB" sz="2800" dirty="0" smtClean="0">
                <a:sym typeface="Wingdings" pitchFamily="2" charset="2"/>
              </a:rPr>
              <a:t>Increase in x2 by 1 unit  change in y by a2 units.</a:t>
            </a:r>
          </a:p>
          <a:p>
            <a:pPr>
              <a:buNone/>
            </a:pPr>
            <a:endParaRPr lang="en-GB"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697559"/>
          </a:xfrm>
        </p:spPr>
        <p:txBody>
          <a:bodyPr>
            <a:normAutofit/>
          </a:bodyPr>
          <a:lstStyle/>
          <a:p>
            <a:pPr>
              <a:buNone/>
            </a:pPr>
            <a:r>
              <a:rPr lang="en-GB" sz="2800" u="sng" dirty="0" smtClean="0">
                <a:solidFill>
                  <a:schemeClr val="tx2"/>
                </a:solidFill>
              </a:rPr>
              <a:t>Example</a:t>
            </a:r>
            <a:r>
              <a:rPr lang="en-GB" sz="2800" dirty="0" smtClean="0"/>
              <a:t> </a:t>
            </a:r>
            <a:r>
              <a:rPr lang="en-GB" sz="2800" dirty="0" smtClean="0">
                <a:solidFill>
                  <a:schemeClr val="tx2"/>
                </a:solidFill>
              </a:rPr>
              <a:t>weekly Salary Function</a:t>
            </a:r>
          </a:p>
          <a:p>
            <a:pPr>
              <a:buNone/>
            </a:pPr>
            <a:r>
              <a:rPr lang="en-GB" sz="2800" dirty="0" smtClean="0"/>
              <a:t>Assume that a salesperson salary depends on the no. of units sold of each of two products, i.e. the salary function is given as</a:t>
            </a:r>
          </a:p>
          <a:p>
            <a:pPr>
              <a:buNone/>
            </a:pPr>
            <a:endParaRPr lang="en-GB" sz="2800" dirty="0" smtClean="0"/>
          </a:p>
          <a:p>
            <a:pPr>
              <a:buNone/>
            </a:pPr>
            <a:r>
              <a:rPr lang="en-GB" sz="2800" dirty="0" smtClean="0"/>
              <a:t>Where y= weekly salary,</a:t>
            </a:r>
          </a:p>
          <a:p>
            <a:pPr>
              <a:buNone/>
            </a:pPr>
            <a:r>
              <a:rPr lang="en-GB" sz="2800" dirty="0" smtClean="0"/>
              <a:t>X1 = no. of units sold of product 1</a:t>
            </a:r>
          </a:p>
          <a:p>
            <a:pPr>
              <a:buNone/>
            </a:pPr>
            <a:r>
              <a:rPr lang="en-GB" sz="2800" dirty="0" smtClean="0"/>
              <a:t>X2 = no. of units sold of product 2</a:t>
            </a:r>
          </a:p>
          <a:p>
            <a:pPr>
              <a:buNone/>
            </a:pPr>
            <a:r>
              <a:rPr lang="en-GB" sz="2800" dirty="0" smtClean="0"/>
              <a:t>This salary function gives a base salary of 25 and commission 5 on each unit sold of product 1 and 3 on each unit sold of product 2. </a:t>
            </a:r>
            <a:endParaRPr lang="en-GB"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697559"/>
          </a:xfrm>
        </p:spPr>
        <p:txBody>
          <a:bodyPr>
            <a:normAutofit/>
          </a:bodyPr>
          <a:lstStyle/>
          <a:p>
            <a:pPr>
              <a:buNone/>
            </a:pPr>
            <a:r>
              <a:rPr lang="en-GB" sz="2800" u="sng" dirty="0" smtClean="0">
                <a:solidFill>
                  <a:schemeClr val="tx2"/>
                </a:solidFill>
              </a:rPr>
              <a:t>Definition: </a:t>
            </a:r>
            <a:r>
              <a:rPr lang="en-GB" sz="2800" dirty="0" smtClean="0"/>
              <a:t>A linear function f </a:t>
            </a:r>
            <a:r>
              <a:rPr lang="en-GB" sz="2800" dirty="0" err="1" smtClean="0"/>
              <a:t>invvolving</a:t>
            </a:r>
            <a:r>
              <a:rPr lang="en-GB" sz="2800" dirty="0" smtClean="0"/>
              <a:t> n independent variables x1, x2, …, </a:t>
            </a:r>
            <a:r>
              <a:rPr lang="en-GB" sz="2800" dirty="0" err="1" smtClean="0"/>
              <a:t>xn</a:t>
            </a:r>
            <a:r>
              <a:rPr lang="en-GB" sz="2800" dirty="0" smtClean="0"/>
              <a:t> and a dependent variable y has the general form</a:t>
            </a:r>
          </a:p>
          <a:p>
            <a:pPr>
              <a:buNone/>
            </a:pPr>
            <a:endParaRPr lang="en-GB" sz="2800" dirty="0" smtClean="0"/>
          </a:p>
          <a:p>
            <a:pPr>
              <a:buNone/>
            </a:pPr>
            <a:endParaRPr lang="en-GB" sz="2800" dirty="0" smtClean="0"/>
          </a:p>
          <a:p>
            <a:pPr>
              <a:buNone/>
            </a:pPr>
            <a:r>
              <a:rPr lang="en-GB" sz="2800" dirty="0" smtClean="0"/>
              <a:t>where                                  are non-zero constants and      is a constant. </a:t>
            </a:r>
            <a:endParaRPr lang="en-GB"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643602"/>
          </a:xfrm>
        </p:spPr>
        <p:txBody>
          <a:bodyPr>
            <a:noAutofit/>
          </a:bodyPr>
          <a:lstStyle/>
          <a:p>
            <a:pPr>
              <a:buNone/>
            </a:pPr>
            <a:r>
              <a:rPr lang="en-GB" sz="2800" dirty="0" smtClean="0"/>
              <a:t>Organizations are mostly concerned with </a:t>
            </a:r>
            <a:r>
              <a:rPr lang="en-GB" sz="2800" i="1" dirty="0" smtClean="0"/>
              <a:t>Costs</a:t>
            </a:r>
            <a:r>
              <a:rPr lang="en-GB" sz="2800" dirty="0" smtClean="0"/>
              <a:t> which are often define in terms of two components:</a:t>
            </a:r>
          </a:p>
          <a:p>
            <a:pPr algn="ctr">
              <a:buNone/>
            </a:pPr>
            <a:r>
              <a:rPr lang="en-GB" sz="2800" b="1" i="1" dirty="0" smtClean="0"/>
              <a:t>total variable cost</a:t>
            </a:r>
            <a:r>
              <a:rPr lang="en-GB" sz="2800" dirty="0" smtClean="0"/>
              <a:t> and </a:t>
            </a:r>
            <a:r>
              <a:rPr lang="en-GB" sz="2800" b="1" i="1" dirty="0" smtClean="0"/>
              <a:t>total fixed cost.</a:t>
            </a:r>
            <a:endParaRPr lang="en-GB" sz="2800" dirty="0" smtClean="0"/>
          </a:p>
          <a:p>
            <a:pPr>
              <a:buNone/>
            </a:pPr>
            <a:r>
              <a:rPr lang="en-GB" u="sng" dirty="0" smtClean="0">
                <a:solidFill>
                  <a:schemeClr val="tx2"/>
                </a:solidFill>
              </a:rPr>
              <a:t>Examples</a:t>
            </a:r>
            <a:endParaRPr lang="en-GB" sz="2800" u="sng" dirty="0" smtClean="0">
              <a:solidFill>
                <a:schemeClr val="tx2"/>
              </a:solidFill>
            </a:endParaRPr>
          </a:p>
          <a:p>
            <a:pPr>
              <a:buNone/>
            </a:pPr>
            <a:r>
              <a:rPr lang="en-GB" sz="2800" u="sng" dirty="0" smtClean="0">
                <a:solidFill>
                  <a:schemeClr val="tx2"/>
                </a:solidFill>
              </a:rPr>
              <a:t>1)</a:t>
            </a:r>
            <a:r>
              <a:rPr lang="en-GB" sz="2800" dirty="0" smtClean="0">
                <a:solidFill>
                  <a:schemeClr val="tx2"/>
                </a:solidFill>
              </a:rPr>
              <a:t> Linear Cost functions</a:t>
            </a:r>
            <a:endParaRPr lang="en-GB" sz="2800" u="sng" dirty="0" smtClean="0">
              <a:solidFill>
                <a:schemeClr val="tx2"/>
              </a:solidFill>
            </a:endParaRPr>
          </a:p>
          <a:p>
            <a:pPr>
              <a:buNone/>
            </a:pPr>
            <a:r>
              <a:rPr lang="en-GB" sz="2800" dirty="0" smtClean="0"/>
              <a:t> A firm which produces a single product is interested in determining the functions that expresses annual total cost y as a function of the no. of units produced x.</a:t>
            </a:r>
          </a:p>
          <a:p>
            <a:pPr>
              <a:buNone/>
            </a:pPr>
            <a:r>
              <a:rPr lang="en-GB" sz="2800" dirty="0" smtClean="0"/>
              <a:t>Accountants indicate that the fixed expenditure each year are 50,000. They also have estimated that raw material costs for each unit produced are 5.50 and</a:t>
            </a:r>
            <a:endParaRPr lang="en-GB" sz="2800" b="1" i="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626121"/>
          </a:xfrm>
        </p:spPr>
        <p:txBody>
          <a:bodyPr>
            <a:normAutofit/>
          </a:bodyPr>
          <a:lstStyle/>
          <a:p>
            <a:pPr>
              <a:buNone/>
            </a:pPr>
            <a:r>
              <a:rPr lang="en-GB" sz="2800" dirty="0" smtClean="0"/>
              <a:t>labour costs per unit are 1.50 in the assembly department, 0.75 in the finishing room, and 1.25 in the packaging and shipping department.</a:t>
            </a:r>
          </a:p>
          <a:p>
            <a:pPr>
              <a:buNone/>
            </a:pPr>
            <a:r>
              <a:rPr lang="en-GB" sz="2800" u="sng" dirty="0" smtClean="0"/>
              <a:t>Solution:</a:t>
            </a:r>
          </a:p>
          <a:p>
            <a:pPr>
              <a:buNone/>
            </a:pPr>
            <a:r>
              <a:rPr lang="en-GB" sz="2800" dirty="0" smtClean="0"/>
              <a:t>The total cost function will be in the form:</a:t>
            </a:r>
          </a:p>
          <a:p>
            <a:pPr algn="ctr">
              <a:buNone/>
            </a:pPr>
            <a:endParaRPr lang="en-GB" sz="2800" dirty="0" smtClean="0"/>
          </a:p>
          <a:p>
            <a:pPr algn="ctr">
              <a:buNone/>
            </a:pPr>
            <a:r>
              <a:rPr lang="en-GB" sz="2800" dirty="0" smtClean="0"/>
              <a:t>=total variable cost + total fixed cost</a:t>
            </a:r>
          </a:p>
          <a:p>
            <a:pPr>
              <a:buNone/>
            </a:pPr>
            <a:r>
              <a:rPr lang="en-GB" sz="2800" dirty="0" smtClean="0"/>
              <a:t>Total fixed cost = 50,000</a:t>
            </a:r>
          </a:p>
          <a:p>
            <a:pPr>
              <a:buNone/>
            </a:pPr>
            <a:r>
              <a:rPr lang="en-GB" sz="2800" dirty="0" smtClean="0"/>
              <a:t>Total variable cost = total raw material cost +</a:t>
            </a:r>
          </a:p>
          <a:p>
            <a:pPr>
              <a:buNone/>
            </a:pPr>
            <a:r>
              <a:rPr lang="en-GB" sz="2800" dirty="0" smtClean="0"/>
              <a:t>                                    total labour cost</a:t>
            </a:r>
          </a:p>
          <a:p>
            <a:pPr>
              <a:buNone/>
            </a:pPr>
            <a:endParaRPr lang="en-GB" sz="2800" dirty="0" smtClean="0"/>
          </a:p>
          <a:p>
            <a:pPr>
              <a:buNone/>
            </a:pPr>
            <a:endParaRPr lang="en-GB" sz="2800" dirty="0" smtClean="0"/>
          </a:p>
          <a:p>
            <a:pPr>
              <a:buNone/>
            </a:pPr>
            <a:endParaRPr lang="en-GB" sz="2800" dirty="0" smtClean="0"/>
          </a:p>
          <a:p>
            <a:pPr>
              <a:buNone/>
            </a:pPr>
            <a:endParaRPr lang="en-GB"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a:buNone/>
            </a:pPr>
            <a:r>
              <a:rPr lang="en-GB" sz="2800" dirty="0" smtClean="0"/>
              <a:t> if x is the no. of units, then</a:t>
            </a:r>
          </a:p>
          <a:p>
            <a:pPr>
              <a:buNone/>
            </a:pPr>
            <a:r>
              <a:rPr lang="en-GB" sz="2800" dirty="0" smtClean="0"/>
              <a:t>                                  = 5.5x + 1.5x + 0.75x + 1.25x</a:t>
            </a:r>
          </a:p>
          <a:p>
            <a:pPr>
              <a:buNone/>
            </a:pPr>
            <a:endParaRPr lang="en-GB" sz="2800" dirty="0" smtClean="0"/>
          </a:p>
          <a:p>
            <a:pPr>
              <a:buNone/>
            </a:pPr>
            <a:endParaRPr lang="en-GB" sz="2800" dirty="0" smtClean="0"/>
          </a:p>
          <a:p>
            <a:pPr>
              <a:buNone/>
            </a:pPr>
            <a:r>
              <a:rPr lang="en-GB" sz="2800" dirty="0" smtClean="0"/>
              <a:t>Thus, </a:t>
            </a:r>
          </a:p>
          <a:p>
            <a:pPr>
              <a:buNone/>
            </a:pPr>
            <a:endParaRPr lang="en-GB" sz="2800" dirty="0" smtClean="0"/>
          </a:p>
          <a:p>
            <a:pPr>
              <a:buNone/>
            </a:pPr>
            <a:endParaRPr lang="en-GB" sz="2800" dirty="0" smtClean="0"/>
          </a:p>
          <a:p>
            <a:pPr>
              <a:buNone/>
            </a:pPr>
            <a:r>
              <a:rPr lang="en-GB" sz="2800" dirty="0" smtClean="0"/>
              <a:t>The 9 represents the combined variable cost per unit of 9 (dollars). That is, for each additional unit produced, total cost will increase by 9 (dollars).</a:t>
            </a:r>
            <a:endParaRPr lang="en-GB"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Examples</a:t>
            </a:r>
            <a:r>
              <a:rPr lang="en-GB" sz="3600" dirty="0" smtClean="0">
                <a:solidFill>
                  <a:schemeClr val="tx2"/>
                </a:solidFill>
              </a:rPr>
              <a:t> (contd.)</a:t>
            </a:r>
            <a:endParaRPr lang="en-GB" sz="3600" u="sng" dirty="0">
              <a:solidFill>
                <a:schemeClr val="tx2"/>
              </a:solidFill>
            </a:endParaRPr>
          </a:p>
        </p:txBody>
      </p:sp>
      <p:sp>
        <p:nvSpPr>
          <p:cNvPr id="3" name="Content Placeholder 2"/>
          <p:cNvSpPr>
            <a:spLocks noGrp="1"/>
          </p:cNvSpPr>
          <p:nvPr>
            <p:ph idx="1"/>
          </p:nvPr>
        </p:nvSpPr>
        <p:spPr/>
        <p:txBody>
          <a:bodyPr/>
          <a:lstStyle/>
          <a:p>
            <a:pPr>
              <a:buNone/>
            </a:pPr>
            <a:r>
              <a:rPr lang="en-GB" dirty="0" smtClean="0">
                <a:solidFill>
                  <a:schemeClr val="tx2"/>
                </a:solidFill>
              </a:rPr>
              <a:t>2) Linear Revenue function</a:t>
            </a:r>
          </a:p>
          <a:p>
            <a:pPr>
              <a:buNone/>
            </a:pPr>
            <a:r>
              <a:rPr lang="en-GB" sz="2800" dirty="0" smtClean="0"/>
              <a:t>The money which flows into an organization from either selling products or providing is often referred to as </a:t>
            </a:r>
            <a:r>
              <a:rPr lang="en-GB" sz="2800" b="1" i="1" dirty="0" smtClean="0"/>
              <a:t>revenue</a:t>
            </a:r>
            <a:r>
              <a:rPr lang="en-GB" sz="2800" dirty="0" smtClean="0"/>
              <a:t>.</a:t>
            </a:r>
          </a:p>
          <a:p>
            <a:pPr>
              <a:buNone/>
            </a:pPr>
            <a:r>
              <a:rPr lang="en-GB" sz="2800" dirty="0" smtClean="0"/>
              <a:t>The most fundamental way of computing total revenue from selling a product (or service) is</a:t>
            </a:r>
          </a:p>
          <a:p>
            <a:pPr algn="ctr">
              <a:buNone/>
            </a:pPr>
            <a:r>
              <a:rPr lang="en-GB" sz="2800" dirty="0" smtClean="0"/>
              <a:t>Total revenue = (price)(quantity sold)</a:t>
            </a:r>
          </a:p>
          <a:p>
            <a:pPr>
              <a:buNone/>
            </a:pPr>
            <a:r>
              <a:rPr lang="en-GB" sz="2800" dirty="0" smtClean="0"/>
              <a:t>We assume that selling price is the same  for all units sold.</a:t>
            </a:r>
            <a:endParaRPr lang="en-GB"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5505475"/>
          </a:xfrm>
        </p:spPr>
        <p:txBody>
          <a:bodyPr>
            <a:normAutofit/>
          </a:bodyPr>
          <a:lstStyle/>
          <a:p>
            <a:pPr>
              <a:buNone/>
            </a:pPr>
            <a:r>
              <a:rPr lang="en-US" sz="2800" dirty="0" smtClean="0"/>
              <a:t>Suppose a firm sells n products. If xi equals the no. of units sold of products j and </a:t>
            </a:r>
            <a:r>
              <a:rPr lang="en-US" sz="2800" dirty="0" err="1" smtClean="0"/>
              <a:t>pj</a:t>
            </a:r>
            <a:r>
              <a:rPr lang="en-US" sz="2800" dirty="0" smtClean="0"/>
              <a:t> equals the price of product </a:t>
            </a:r>
            <a:r>
              <a:rPr lang="en-US" sz="2800" dirty="0" err="1" smtClean="0"/>
              <a:t>pj</a:t>
            </a:r>
            <a:r>
              <a:rPr lang="en-US" sz="2800" dirty="0" smtClean="0"/>
              <a:t>. Then, the function of revenue from the sale of the n products is   </a:t>
            </a:r>
            <a:endParaRPr lang="en-US"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u="sng" dirty="0" smtClean="0">
                <a:solidFill>
                  <a:schemeClr val="tx2"/>
                </a:solidFill>
              </a:rPr>
              <a:t>Examples</a:t>
            </a:r>
            <a:r>
              <a:rPr lang="en-GB" dirty="0" smtClean="0">
                <a:solidFill>
                  <a:schemeClr val="tx2"/>
                </a:solidFill>
              </a:rPr>
              <a:t> (contd.)</a:t>
            </a:r>
            <a:endParaRPr lang="en-US" dirty="0"/>
          </a:p>
        </p:txBody>
      </p:sp>
      <p:sp>
        <p:nvSpPr>
          <p:cNvPr id="3" name="Content Placeholder 2"/>
          <p:cNvSpPr>
            <a:spLocks noGrp="1"/>
          </p:cNvSpPr>
          <p:nvPr>
            <p:ph idx="1"/>
          </p:nvPr>
        </p:nvSpPr>
        <p:spPr/>
        <p:txBody>
          <a:bodyPr/>
          <a:lstStyle/>
          <a:p>
            <a:pPr>
              <a:buNone/>
            </a:pPr>
            <a:r>
              <a:rPr lang="en-US" dirty="0" smtClean="0">
                <a:solidFill>
                  <a:schemeClr val="tx2"/>
                </a:solidFill>
              </a:rPr>
              <a:t>3) Linear Profit Functions</a:t>
            </a:r>
          </a:p>
          <a:p>
            <a:pPr>
              <a:buNone/>
            </a:pPr>
            <a:r>
              <a:rPr lang="en-US" sz="2800" dirty="0" smtClean="0"/>
              <a:t>Profit for an organization is the difference between total revenue and total cost.</a:t>
            </a:r>
          </a:p>
          <a:p>
            <a:pPr>
              <a:buNone/>
            </a:pPr>
            <a:endParaRPr lang="en-US" sz="2800" dirty="0" smtClean="0"/>
          </a:p>
          <a:p>
            <a:pPr>
              <a:buNone/>
            </a:pPr>
            <a:r>
              <a:rPr lang="en-US" sz="2800" dirty="0" smtClean="0"/>
              <a:t>If </a:t>
            </a:r>
          </a:p>
          <a:p>
            <a:pPr>
              <a:buNone/>
            </a:pPr>
            <a:r>
              <a:rPr lang="en-US" sz="2800" dirty="0" smtClean="0"/>
              <a:t>where </a:t>
            </a:r>
            <a:r>
              <a:rPr lang="en-US" dirty="0" smtClean="0"/>
              <a:t>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5505475"/>
          </a:xfrm>
        </p:spPr>
        <p:txBody>
          <a:bodyPr>
            <a:normAutofit/>
          </a:bodyPr>
          <a:lstStyle/>
          <a:p>
            <a:r>
              <a:rPr lang="en-US" sz="2800" dirty="0" smtClean="0"/>
              <a:t>When total revenue exceeds total cost, profit is positive, usually called as </a:t>
            </a:r>
            <a:r>
              <a:rPr lang="en-US" sz="2800" b="1" i="1" dirty="0" smtClean="0"/>
              <a:t>net gain</a:t>
            </a:r>
            <a:r>
              <a:rPr lang="en-US" sz="2800" dirty="0" smtClean="0"/>
              <a:t> or </a:t>
            </a:r>
            <a:r>
              <a:rPr lang="en-US" sz="2800" b="1" i="1" dirty="0" smtClean="0"/>
              <a:t>net profit</a:t>
            </a:r>
            <a:r>
              <a:rPr lang="en-US" sz="2800" dirty="0" smtClean="0"/>
              <a:t>.</a:t>
            </a:r>
          </a:p>
          <a:p>
            <a:r>
              <a:rPr lang="en-US" sz="2800" dirty="0" smtClean="0"/>
              <a:t>When total cost exceeds total revenue, profit is negative, usually called as </a:t>
            </a:r>
            <a:r>
              <a:rPr lang="en-US" sz="2800" b="1" i="1" dirty="0" smtClean="0"/>
              <a:t>net loss</a:t>
            </a:r>
            <a:r>
              <a:rPr lang="en-US" sz="2800" dirty="0" smtClean="0"/>
              <a:t> or </a:t>
            </a:r>
            <a:r>
              <a:rPr lang="en-US" sz="2800" b="1" i="1" dirty="0" smtClean="0"/>
              <a:t>deficit</a:t>
            </a:r>
            <a:r>
              <a:rPr lang="en-US" sz="2800" dirty="0" smtClean="0"/>
              <a:t>.</a:t>
            </a:r>
          </a:p>
          <a:p>
            <a:r>
              <a:rPr lang="en-US" sz="2800" dirty="0" smtClean="0"/>
              <a:t>When the revenue and cost are linear functions of the same variable(s), the profit function is a linear function of the same variable(s).</a:t>
            </a:r>
            <a:endParaRPr lang="en-US"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5505475"/>
          </a:xfrm>
        </p:spPr>
        <p:txBody>
          <a:bodyPr>
            <a:normAutofit/>
          </a:bodyPr>
          <a:lstStyle/>
          <a:p>
            <a:pPr>
              <a:buNone/>
            </a:pPr>
            <a:r>
              <a:rPr lang="en-US" sz="2800" dirty="0" smtClean="0"/>
              <a:t>A firm sells a single product for 65 dollars per unit. Variable costs per unit are 20 dollars for materials and 27.50 dollars for </a:t>
            </a:r>
            <a:r>
              <a:rPr lang="en-US" sz="2800" dirty="0" err="1" smtClean="0"/>
              <a:t>labour</a:t>
            </a:r>
            <a:r>
              <a:rPr lang="en-US" sz="2800" dirty="0" smtClean="0"/>
              <a:t>. Annual fixed costs are 100,000 dollars. Construct the profit function stated in terms of x, the no. of units produced and sold. What profit is earned if annual sales are 20,000 units.</a:t>
            </a:r>
          </a:p>
          <a:p>
            <a:pPr>
              <a:buNone/>
            </a:pPr>
            <a:r>
              <a:rPr lang="en-US" sz="2800" u="sng" dirty="0" smtClean="0"/>
              <a:t>Solution:</a:t>
            </a:r>
            <a:r>
              <a:rPr lang="en-US" sz="2800" dirty="0" smtClean="0"/>
              <a:t> </a:t>
            </a:r>
            <a:endParaRPr lang="en-US"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5505475"/>
          </a:xfrm>
        </p:spPr>
        <p:txBody>
          <a:bodyPr>
            <a:normAutofit lnSpcReduction="10000"/>
          </a:bodyPr>
          <a:lstStyle/>
          <a:p>
            <a:pPr>
              <a:buNone/>
            </a:pPr>
            <a:endParaRPr lang="en-US" sz="2800" dirty="0" smtClean="0"/>
          </a:p>
          <a:p>
            <a:pPr>
              <a:buNone/>
            </a:pPr>
            <a:endParaRPr lang="en-US" sz="2800" dirty="0" smtClean="0"/>
          </a:p>
          <a:p>
            <a:pPr>
              <a:buNone/>
            </a:pPr>
            <a:endParaRPr lang="en-US" sz="2800" dirty="0" smtClean="0"/>
          </a:p>
          <a:p>
            <a:pPr>
              <a:buNone/>
            </a:pPr>
            <a:endParaRPr lang="en-US" sz="2800" dirty="0" smtClean="0"/>
          </a:p>
          <a:p>
            <a:pPr>
              <a:buNone/>
            </a:pPr>
            <a:endParaRPr lang="en-US" sz="2800" dirty="0" smtClean="0"/>
          </a:p>
          <a:p>
            <a:pPr>
              <a:buNone/>
            </a:pPr>
            <a:endParaRPr lang="en-US" sz="2800" dirty="0" smtClean="0"/>
          </a:p>
          <a:p>
            <a:pPr>
              <a:buNone/>
            </a:pPr>
            <a:endParaRPr lang="en-US" sz="2800" dirty="0" smtClean="0"/>
          </a:p>
          <a:p>
            <a:pPr>
              <a:buNone/>
            </a:pPr>
            <a:r>
              <a:rPr lang="en-US" sz="2800" dirty="0" smtClean="0"/>
              <a:t>Note that P(x) is a linear function. The slope of 17.50 shows that for each additional unit produced and sold, total profit increases by 17.50 dollars. In business and economics, this is called as </a:t>
            </a:r>
            <a:r>
              <a:rPr lang="en-US" sz="2800" b="1" i="1" dirty="0" smtClean="0"/>
              <a:t>marginal profit</a:t>
            </a:r>
            <a:r>
              <a:rPr lang="en-US" sz="2800" dirty="0" smtClean="0"/>
              <a:t>. </a:t>
            </a:r>
            <a:endParaRPr lang="en-US"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5505475"/>
          </a:xfrm>
        </p:spPr>
        <p:txBody>
          <a:bodyPr>
            <a:normAutofit/>
          </a:bodyPr>
          <a:lstStyle/>
          <a:p>
            <a:pPr>
              <a:buNone/>
            </a:pPr>
            <a:r>
              <a:rPr lang="en-US" sz="2800" dirty="0" smtClean="0"/>
              <a:t>If the firm sells 20,000 units during the year, then</a:t>
            </a:r>
          </a:p>
          <a:p>
            <a:pPr>
              <a:buNone/>
            </a:pPr>
            <a:endParaRPr lang="en-US" sz="2800" dirty="0" smtClean="0"/>
          </a:p>
          <a:p>
            <a:pPr>
              <a:buNone/>
            </a:pPr>
            <a:endParaRPr lang="en-US" sz="2800" dirty="0" smtClean="0"/>
          </a:p>
          <a:p>
            <a:pPr>
              <a:buNone/>
            </a:pPr>
            <a:endParaRPr lang="en-US" sz="2800" dirty="0" smtClean="0"/>
          </a:p>
          <a:p>
            <a:pPr>
              <a:buNone/>
            </a:pPr>
            <a:endParaRPr lang="en-US" sz="2800" dirty="0" smtClean="0"/>
          </a:p>
          <a:p>
            <a:pPr>
              <a:buNone/>
            </a:pPr>
            <a:endParaRPr lang="en-US" sz="2800" dirty="0" smtClean="0"/>
          </a:p>
          <a:p>
            <a:pPr>
              <a:buNone/>
            </a:pPr>
            <a:endParaRPr lang="en-US" sz="2800" dirty="0" smtClean="0"/>
          </a:p>
          <a:p>
            <a:pPr>
              <a:buNone/>
            </a:pPr>
            <a:r>
              <a:rPr lang="en-US" sz="2800" dirty="0" smtClean="0"/>
              <a:t>Section 5.1 Follow-up Exercises</a:t>
            </a:r>
          </a:p>
          <a:p>
            <a:pPr>
              <a:buNone/>
            </a:pPr>
            <a:r>
              <a:rPr lang="en-US" sz="2800" dirty="0" smtClean="0"/>
              <a:t>Q.1-5, Q.8-9</a:t>
            </a:r>
          </a:p>
          <a:p>
            <a:pPr>
              <a:buNone/>
            </a:pPr>
            <a:endParaRPr lang="en-US" sz="2800" dirty="0" smtClean="0"/>
          </a:p>
          <a:p>
            <a:pPr>
              <a:buNone/>
            </a:pPr>
            <a:endParaRPr lang="en-US" sz="2800" dirty="0" smtClean="0"/>
          </a:p>
          <a:p>
            <a:pPr>
              <a:buNone/>
            </a:pPr>
            <a:endParaRPr lang="en-US" sz="2800" dirty="0" smtClean="0"/>
          </a:p>
          <a:p>
            <a:pPr>
              <a:buNone/>
            </a:pPr>
            <a:endParaRPr lang="en-US" sz="2800" dirty="0" smtClean="0"/>
          </a:p>
          <a:p>
            <a:pPr>
              <a:buNone/>
            </a:pPr>
            <a:endParaRPr lang="en-US" sz="2800" dirty="0" smtClean="0"/>
          </a:p>
          <a:p>
            <a:pPr>
              <a:buNone/>
            </a:pPr>
            <a:endParaRPr lang="en-US" sz="2800"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u="sng" dirty="0" smtClean="0">
                <a:solidFill>
                  <a:schemeClr val="tx2"/>
                </a:solidFill>
              </a:rPr>
              <a:t>Review</a:t>
            </a:r>
            <a:endParaRPr lang="en-US" sz="3600" u="sng" dirty="0">
              <a:solidFill>
                <a:schemeClr val="tx2"/>
              </a:solidFill>
            </a:endParaRPr>
          </a:p>
        </p:txBody>
      </p:sp>
      <p:sp>
        <p:nvSpPr>
          <p:cNvPr id="3" name="Content Placeholder 2"/>
          <p:cNvSpPr>
            <a:spLocks noGrp="1"/>
          </p:cNvSpPr>
          <p:nvPr>
            <p:ph idx="1"/>
          </p:nvPr>
        </p:nvSpPr>
        <p:spPr/>
        <p:txBody>
          <a:bodyPr/>
          <a:lstStyle/>
          <a:p>
            <a:r>
              <a:rPr lang="en-US" dirty="0" smtClean="0"/>
              <a:t>Linear function in one variable</a:t>
            </a:r>
          </a:p>
          <a:p>
            <a:r>
              <a:rPr lang="en-US" dirty="0" smtClean="0"/>
              <a:t>Linear function in two variables</a:t>
            </a:r>
          </a:p>
          <a:p>
            <a:r>
              <a:rPr lang="en-US" dirty="0" smtClean="0"/>
              <a:t>Linear function in n variables</a:t>
            </a:r>
          </a:p>
          <a:p>
            <a:r>
              <a:rPr lang="en-US" dirty="0" smtClean="0"/>
              <a:t>Applications </a:t>
            </a:r>
          </a:p>
          <a:p>
            <a:pPr>
              <a:buFont typeface="Courier New" pitchFamily="49" charset="0"/>
              <a:buChar char="o"/>
            </a:pPr>
            <a:r>
              <a:rPr lang="en-US" dirty="0" smtClean="0"/>
              <a:t>Linear cost function</a:t>
            </a:r>
          </a:p>
          <a:p>
            <a:pPr>
              <a:buFont typeface="Courier New" pitchFamily="49" charset="0"/>
              <a:buChar char="o"/>
            </a:pPr>
            <a:r>
              <a:rPr lang="en-US" dirty="0" smtClean="0"/>
              <a:t>Linear revenue function</a:t>
            </a:r>
          </a:p>
          <a:p>
            <a:pPr>
              <a:buFont typeface="Courier New" pitchFamily="49" charset="0"/>
              <a:buChar char="o"/>
            </a:pPr>
            <a:r>
              <a:rPr lang="en-US" dirty="0" smtClean="0"/>
              <a:t>Linear </a:t>
            </a:r>
            <a:r>
              <a:rPr lang="en-US" smtClean="0"/>
              <a:t>profit function </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243</TotalTime>
  <Words>1006</Words>
  <Application>Microsoft Office PowerPoint</Application>
  <PresentationFormat>On-screen Show (4:3)</PresentationFormat>
  <Paragraphs>121</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MTH108 Business Math I</vt:lpstr>
      <vt:lpstr>Chapter 5</vt:lpstr>
      <vt:lpstr>Objectives</vt:lpstr>
      <vt:lpstr>Today’s Topics</vt:lpstr>
      <vt:lpstr>Review</vt:lpstr>
      <vt:lpstr>Slide 6</vt:lpstr>
      <vt:lpstr>Slide 7</vt:lpstr>
      <vt:lpstr>Example </vt:lpstr>
      <vt:lpstr>Slide 9</vt:lpstr>
      <vt:lpstr>Slide 10</vt:lpstr>
      <vt:lpstr>Slide 11</vt:lpstr>
      <vt:lpstr>Slide 12</vt:lpstr>
      <vt:lpstr>Slide 13</vt:lpstr>
      <vt:lpstr>Slide 14</vt:lpstr>
      <vt:lpstr>Slide 15</vt:lpstr>
      <vt:lpstr>Examples (contd.)</vt:lpstr>
      <vt:lpstr>Slide 17</vt:lpstr>
      <vt:lpstr>Examples (contd.)</vt:lpstr>
      <vt:lpstr>Slide 19</vt:lpstr>
      <vt:lpstr>Slide 20</vt:lpstr>
      <vt:lpstr>Slide 21</vt:lpstr>
      <vt:lpstr>Slide 22</vt:lpstr>
      <vt:lpstr>Slide 23</vt:lpstr>
      <vt:lpstr>Slide 24</vt:lpstr>
      <vt:lpstr>Review</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MTH108 Business Math I</dc:title>
  <dc:creator>Tazeen athar</dc:creator>
  <cp:lastModifiedBy>NTS</cp:lastModifiedBy>
  <cp:revision>97</cp:revision>
  <dcterms:created xsi:type="dcterms:W3CDTF">2012-05-29T18:31:08Z</dcterms:created>
  <dcterms:modified xsi:type="dcterms:W3CDTF">2012-05-30T13:12:00Z</dcterms:modified>
</cp:coreProperties>
</file>