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2" r:id="rId5"/>
    <p:sldId id="263" r:id="rId6"/>
    <p:sldId id="264" r:id="rId7"/>
    <p:sldId id="265" r:id="rId8"/>
    <p:sldId id="267" r:id="rId9"/>
    <p:sldId id="266" r:id="rId10"/>
    <p:sldId id="268" r:id="rId11"/>
    <p:sldId id="269" r:id="rId12"/>
    <p:sldId id="270" r:id="rId13"/>
    <p:sldId id="271" r:id="rId14"/>
    <p:sldId id="272" r:id="rId15"/>
    <p:sldId id="274" r:id="rId16"/>
    <p:sldId id="273" r:id="rId17"/>
    <p:sldId id="275" r:id="rId18"/>
    <p:sldId id="276" r:id="rId19"/>
    <p:sldId id="278" r:id="rId20"/>
    <p:sldId id="291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54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6/13/2012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6/13/2012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6/13/2012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6/13/2012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6/13/2012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6/13/2012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6/13/2012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6/13/2012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6/13/2012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6/13/2012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6/13/2012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540885-86AD-4A2E-9103-6E8AE51C9875}" type="datetimeFigureOut">
              <a:rPr lang="en-US" smtClean="0"/>
              <a:pPr/>
              <a:t>6/13/2012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MTH108 Business Mathematics I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Lecture 1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Books 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u="sng" dirty="0" smtClean="0"/>
              <a:t>Text Book</a:t>
            </a:r>
            <a:r>
              <a:rPr lang="en-GB" dirty="0" smtClean="0"/>
              <a:t>: Applied Mathematics for Business, Economics, and Social Sciences; </a:t>
            </a:r>
          </a:p>
          <a:p>
            <a:pPr>
              <a:buNone/>
            </a:pPr>
            <a:r>
              <a:rPr lang="en-GB" i="1" dirty="0" smtClean="0"/>
              <a:t>Frank S. </a:t>
            </a:r>
            <a:r>
              <a:rPr lang="en-GB" i="1" dirty="0" err="1" smtClean="0"/>
              <a:t>Budnick</a:t>
            </a:r>
            <a:r>
              <a:rPr lang="en-GB" i="1" dirty="0" smtClean="0"/>
              <a:t>, </a:t>
            </a:r>
            <a:r>
              <a:rPr lang="en-GB" dirty="0" smtClean="0"/>
              <a:t>4</a:t>
            </a:r>
            <a:r>
              <a:rPr lang="en-GB" baseline="30000" dirty="0" smtClean="0"/>
              <a:t>th</a:t>
            </a:r>
            <a:r>
              <a:rPr lang="en-GB" dirty="0" smtClean="0"/>
              <a:t> Edition</a:t>
            </a:r>
            <a:endParaRPr lang="en-GB" i="1" dirty="0"/>
          </a:p>
          <a:p>
            <a:r>
              <a:rPr lang="en-GB" u="sng" dirty="0" smtClean="0"/>
              <a:t>Recommended:</a:t>
            </a:r>
            <a:r>
              <a:rPr lang="en-GB" dirty="0" smtClean="0"/>
              <a:t> Introductory Mathematical Analysis for Business, Economics, and the Life and Social Sciences;</a:t>
            </a:r>
          </a:p>
          <a:p>
            <a:pPr>
              <a:buNone/>
            </a:pPr>
            <a:r>
              <a:rPr lang="en-GB" dirty="0" smtClean="0"/>
              <a:t>Ernest F. </a:t>
            </a:r>
            <a:r>
              <a:rPr lang="en-GB" dirty="0" err="1" smtClean="0"/>
              <a:t>Haeussler</a:t>
            </a:r>
            <a:r>
              <a:rPr lang="en-GB" dirty="0" smtClean="0"/>
              <a:t>, Jr. Richard S. Paul, 8</a:t>
            </a:r>
            <a:r>
              <a:rPr lang="en-GB" baseline="30000" dirty="0" smtClean="0"/>
              <a:t>th</a:t>
            </a:r>
            <a:r>
              <a:rPr lang="en-GB" dirty="0" smtClean="0"/>
              <a:t> Edition</a:t>
            </a:r>
          </a:p>
          <a:p>
            <a:endParaRPr lang="en-GB" dirty="0" smtClean="0"/>
          </a:p>
          <a:p>
            <a:endParaRPr lang="en-GB" dirty="0" smtClean="0"/>
          </a:p>
          <a:p>
            <a:pPr>
              <a:buNone/>
            </a:pPr>
            <a:endParaRPr lang="en-GB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Grading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Credit hours (3,0)</a:t>
            </a:r>
          </a:p>
          <a:p>
            <a:r>
              <a:rPr lang="en-GB" dirty="0" smtClean="0"/>
              <a:t>Total marks =100</a:t>
            </a:r>
          </a:p>
          <a:p>
            <a:r>
              <a:rPr lang="en-GB" dirty="0" err="1" smtClean="0"/>
              <a:t>Sessional</a:t>
            </a:r>
            <a:r>
              <a:rPr lang="en-GB" dirty="0" smtClean="0"/>
              <a:t> 1 = 10 marks</a:t>
            </a:r>
          </a:p>
          <a:p>
            <a:r>
              <a:rPr lang="en-GB" dirty="0" err="1" smtClean="0"/>
              <a:t>Sessional</a:t>
            </a:r>
            <a:r>
              <a:rPr lang="en-GB" dirty="0" smtClean="0"/>
              <a:t> 2 = 15 marks</a:t>
            </a:r>
          </a:p>
          <a:p>
            <a:r>
              <a:rPr lang="en-GB" dirty="0" smtClean="0"/>
              <a:t>At least 3 quizzes</a:t>
            </a:r>
          </a:p>
          <a:p>
            <a:r>
              <a:rPr lang="en-GB" dirty="0" smtClean="0"/>
              <a:t>At least 3 assignments </a:t>
            </a:r>
          </a:p>
          <a:p>
            <a:pPr>
              <a:buNone/>
            </a:pPr>
            <a:r>
              <a:rPr lang="en-GB" dirty="0" smtClean="0"/>
              <a:t>tazeen@comsats.edu.pk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Course Objectives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Business Math is a business course designed to prepare students for roles </a:t>
            </a:r>
            <a:r>
              <a:rPr lang="en-GB" dirty="0" smtClean="0"/>
              <a:t>as entrepreneurs</a:t>
            </a:r>
            <a:r>
              <a:rPr lang="en-GB" dirty="0"/>
              <a:t>, producers, and business leaders by developing abilities and skills </a:t>
            </a:r>
            <a:r>
              <a:rPr lang="en-GB" dirty="0" smtClean="0"/>
              <a:t>that are </a:t>
            </a:r>
            <a:r>
              <a:rPr lang="en-GB" dirty="0"/>
              <a:t>part of any business environment. </a:t>
            </a:r>
            <a:endParaRPr lang="en-GB" dirty="0" smtClean="0"/>
          </a:p>
          <a:p>
            <a:r>
              <a:rPr lang="en-GB" dirty="0" smtClean="0"/>
              <a:t>A </a:t>
            </a:r>
            <a:r>
              <a:rPr lang="en-GB" dirty="0"/>
              <a:t>solid understanding of math including </a:t>
            </a:r>
            <a:r>
              <a:rPr lang="en-GB" dirty="0" smtClean="0"/>
              <a:t>algebra, basic </a:t>
            </a:r>
            <a:r>
              <a:rPr lang="en-GB" dirty="0"/>
              <a:t>geometry, statistics and probability provides the necessary foundation for </a:t>
            </a:r>
            <a:r>
              <a:rPr lang="en-GB" dirty="0" smtClean="0"/>
              <a:t>students interested </a:t>
            </a:r>
            <a:r>
              <a:rPr lang="en-GB" dirty="0"/>
              <a:t>in careers in business and skilled trades area. </a:t>
            </a:r>
            <a:endParaRPr lang="en-GB" dirty="0" smtClean="0"/>
          </a:p>
          <a:p>
            <a:r>
              <a:rPr lang="en-GB" dirty="0" smtClean="0"/>
              <a:t>The </a:t>
            </a:r>
            <a:r>
              <a:rPr lang="en-GB" dirty="0"/>
              <a:t>content </a:t>
            </a:r>
            <a:r>
              <a:rPr lang="en-GB" dirty="0" smtClean="0"/>
              <a:t>includes mathematical </a:t>
            </a:r>
            <a:r>
              <a:rPr lang="en-GB" dirty="0"/>
              <a:t>operations related to accounting, banking and finance, marketing, </a:t>
            </a:r>
            <a:r>
              <a:rPr lang="en-GB" dirty="0" smtClean="0"/>
              <a:t>and management</a:t>
            </a:r>
            <a:r>
              <a:rPr lang="en-GB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Course concepts and generalizations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arenR"/>
            </a:pPr>
            <a:r>
              <a:rPr lang="en-GB" sz="2800" dirty="0"/>
              <a:t>Apply basic mathematical operations to solve problems</a:t>
            </a:r>
            <a:r>
              <a:rPr lang="en-GB" sz="2800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 </a:t>
            </a:r>
            <a:r>
              <a:rPr lang="en-GB" sz="2800" dirty="0"/>
              <a:t>Solve problems involving whole number, decimals, fractions, </a:t>
            </a:r>
            <a:r>
              <a:rPr lang="en-GB" sz="2800" dirty="0" smtClean="0"/>
              <a:t>percents, ratios</a:t>
            </a:r>
            <a:r>
              <a:rPr lang="en-GB" sz="2800" dirty="0"/>
              <a:t>, averages, and </a:t>
            </a:r>
            <a:r>
              <a:rPr lang="en-GB" sz="2800" dirty="0" smtClean="0"/>
              <a:t>proportions.</a:t>
            </a:r>
          </a:p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Use </a:t>
            </a:r>
            <a:r>
              <a:rPr lang="en-GB" sz="2800" dirty="0"/>
              <a:t>algebraic operations to solve </a:t>
            </a:r>
            <a:r>
              <a:rPr lang="en-GB" sz="2800" dirty="0" smtClean="0"/>
              <a:t>problems.</a:t>
            </a:r>
          </a:p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Use </a:t>
            </a:r>
            <a:r>
              <a:rPr lang="en-GB" sz="2800" dirty="0"/>
              <a:t>common international standards of measurement when </a:t>
            </a:r>
            <a:r>
              <a:rPr lang="en-GB" sz="2800" dirty="0" smtClean="0"/>
              <a:t>solving problems.</a:t>
            </a:r>
          </a:p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Analyze </a:t>
            </a:r>
            <a:r>
              <a:rPr lang="en-GB" sz="2800" dirty="0"/>
              <a:t>and interpret data using common statistical </a:t>
            </a:r>
            <a:r>
              <a:rPr lang="en-GB" sz="2800" dirty="0" smtClean="0"/>
              <a:t>procedures.</a:t>
            </a:r>
          </a:p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Use </a:t>
            </a:r>
            <a:r>
              <a:rPr lang="en-GB" sz="2800" dirty="0"/>
              <a:t>mathematical procedures to analyze and solve business problems.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Course Outline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dirty="0" smtClean="0"/>
              <a:t>Chapter 1: Some Preliminaries</a:t>
            </a:r>
          </a:p>
          <a:p>
            <a:r>
              <a:rPr lang="en-GB" dirty="0" smtClean="0"/>
              <a:t>Chapter 2: Linear Equations</a:t>
            </a:r>
          </a:p>
          <a:p>
            <a:r>
              <a:rPr lang="en-GB" dirty="0" smtClean="0"/>
              <a:t>Chapter 3: Systems of Linear Equations</a:t>
            </a:r>
          </a:p>
          <a:p>
            <a:r>
              <a:rPr lang="en-GB" dirty="0" smtClean="0"/>
              <a:t>Chapter 4: Mathematical Functions</a:t>
            </a:r>
          </a:p>
          <a:p>
            <a:r>
              <a:rPr lang="en-GB" dirty="0" smtClean="0"/>
              <a:t>Chapter 5: Linear functions: Applications</a:t>
            </a:r>
          </a:p>
          <a:p>
            <a:r>
              <a:rPr lang="en-GB" dirty="0" smtClean="0"/>
              <a:t>Chapter 6: Quadratic and Polynomial Functions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Course Outline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Chapter 7: Exponential and Logarithmic Functions</a:t>
            </a:r>
          </a:p>
          <a:p>
            <a:r>
              <a:rPr lang="en-GB" dirty="0" smtClean="0"/>
              <a:t>Chapter 9: Matrix Algebra</a:t>
            </a:r>
          </a:p>
          <a:p>
            <a:r>
              <a:rPr lang="en-GB" dirty="0" smtClean="0"/>
              <a:t>Chapter 8: Mathematics of Finance</a:t>
            </a:r>
          </a:p>
          <a:p>
            <a:r>
              <a:rPr lang="en-GB" dirty="0" smtClean="0"/>
              <a:t>Chapter 13: Introduction to Probability Theory </a:t>
            </a:r>
          </a:p>
          <a:p>
            <a:r>
              <a:rPr lang="en-GB" dirty="0" smtClean="0"/>
              <a:t>Chapter 14: Probability Distributions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Chapter 1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Some Preliminaries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Objectives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Discuss equations and method of solution</a:t>
            </a:r>
          </a:p>
          <a:p>
            <a:r>
              <a:rPr lang="en-GB" dirty="0" smtClean="0"/>
              <a:t>Present properties of inequalities and methods of solution</a:t>
            </a:r>
          </a:p>
          <a:p>
            <a:r>
              <a:rPr lang="en-GB" dirty="0" smtClean="0"/>
              <a:t>Illustrate absolute value relationships</a:t>
            </a:r>
          </a:p>
          <a:p>
            <a:r>
              <a:rPr lang="en-GB" dirty="0" smtClean="0"/>
              <a:t>Introduce properties of rectangular coordinate systems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Main Topics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Basic concepts</a:t>
            </a:r>
          </a:p>
          <a:p>
            <a:r>
              <a:rPr lang="en-GB" dirty="0" smtClean="0"/>
              <a:t>Solving first-degree equations in one variable</a:t>
            </a:r>
          </a:p>
          <a:p>
            <a:r>
              <a:rPr lang="en-GB" dirty="0" smtClean="0"/>
              <a:t>Solving second-degree equations in one variable</a:t>
            </a:r>
          </a:p>
          <a:p>
            <a:r>
              <a:rPr lang="en-GB" dirty="0" smtClean="0"/>
              <a:t>Inequalities and their solution</a:t>
            </a:r>
          </a:p>
          <a:p>
            <a:r>
              <a:rPr lang="en-GB" dirty="0" smtClean="0"/>
              <a:t>Absolute value relationships</a:t>
            </a:r>
          </a:p>
          <a:p>
            <a:r>
              <a:rPr lang="en-GB" dirty="0" smtClean="0"/>
              <a:t>Rectangular coordinate systems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Today’s Topics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Basic concepts</a:t>
            </a:r>
          </a:p>
          <a:p>
            <a:r>
              <a:rPr lang="en-GB" dirty="0" smtClean="0"/>
              <a:t>Solving first-degree equations in one variable</a:t>
            </a:r>
          </a:p>
          <a:p>
            <a:r>
              <a:rPr lang="en-GB" dirty="0" smtClean="0"/>
              <a:t>Solving second-degree equations in one variable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Basic Concepts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Definition </a:t>
            </a:r>
            <a:r>
              <a:rPr lang="en-GB" sz="2800" dirty="0" smtClean="0"/>
              <a:t>If numbers represented by symbols, are combined by operations of addition, subtraction, multiplication, division or extraction of roots, then the resulting expression is called an </a:t>
            </a:r>
            <a:r>
              <a:rPr lang="en-GB" sz="2800" b="1" i="1" dirty="0" smtClean="0"/>
              <a:t>algebraic expression. </a:t>
            </a: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e.g. </a:t>
            </a:r>
            <a:r>
              <a:rPr lang="en-GB" sz="2800" u="sng" dirty="0" smtClean="0"/>
              <a:t> </a:t>
            </a:r>
          </a:p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Definition </a:t>
            </a:r>
            <a:r>
              <a:rPr lang="en-GB" sz="2800" dirty="0" smtClean="0"/>
              <a:t>A </a:t>
            </a:r>
            <a:r>
              <a:rPr lang="en-GB" sz="2800" b="1" i="1" dirty="0" smtClean="0"/>
              <a:t>variable</a:t>
            </a:r>
            <a:r>
              <a:rPr lang="en-GB" sz="2800" dirty="0"/>
              <a:t> </a:t>
            </a:r>
            <a:r>
              <a:rPr lang="en-GB" sz="2800" dirty="0" smtClean="0"/>
              <a:t>is a symbol that can be replaced by any one of a set of different numbers. E.g. </a:t>
            </a:r>
            <a:r>
              <a:rPr lang="en-GB" sz="2800" dirty="0"/>
              <a:t> </a:t>
            </a:r>
            <a:r>
              <a:rPr lang="en-GB" sz="2800" dirty="0" smtClean="0"/>
              <a:t>             </a:t>
            </a:r>
          </a:p>
          <a:p>
            <a:pPr>
              <a:buNone/>
            </a:pPr>
            <a:r>
              <a:rPr lang="en-GB" sz="2800" dirty="0" smtClean="0"/>
              <a:t>An algebraic expression in variable </a:t>
            </a:r>
          </a:p>
          <a:p>
            <a:pPr>
              <a:buNone/>
            </a:pPr>
            <a:r>
              <a:rPr lang="en-GB" sz="2800" u="sng" dirty="0"/>
              <a:t> </a:t>
            </a:r>
            <a:r>
              <a:rPr lang="en-GB" sz="2800" u="sng" dirty="0" smtClean="0"/>
              <a:t>          </a:t>
            </a:r>
            <a:endParaRPr lang="en-GB" sz="28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Definition </a:t>
            </a:r>
            <a:r>
              <a:rPr lang="en-GB" sz="2800" dirty="0" smtClean="0"/>
              <a:t>An </a:t>
            </a:r>
            <a:r>
              <a:rPr lang="en-GB" sz="2800" b="1" i="1" dirty="0" smtClean="0"/>
              <a:t>equation</a:t>
            </a:r>
            <a:r>
              <a:rPr lang="en-GB" sz="2800" dirty="0" smtClean="0"/>
              <a:t> states the equality of two algebraic expression. The algebraic expressions may be stated in terms of one or more variables.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Examples 1 and 2 are equations of one variable with variables            and        , respectively. Example 3 is an equation of two variables          and          .</a:t>
            </a:r>
          </a:p>
          <a:p>
            <a:pPr>
              <a:buNone/>
            </a:pPr>
            <a:r>
              <a:rPr lang="en-GB" sz="2800" dirty="0" smtClean="0"/>
              <a:t>The numbers are called the </a:t>
            </a:r>
            <a:r>
              <a:rPr lang="en-GB" sz="2800" b="1" i="1" dirty="0" smtClean="0"/>
              <a:t>constants</a:t>
            </a: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Definition </a:t>
            </a:r>
            <a:r>
              <a:rPr lang="en-GB" sz="2800" dirty="0" smtClean="0"/>
              <a:t>The </a:t>
            </a:r>
            <a:r>
              <a:rPr lang="en-GB" sz="2800" b="1" i="1" dirty="0" smtClean="0"/>
              <a:t>solution </a:t>
            </a:r>
            <a:r>
              <a:rPr lang="en-GB" sz="2800" dirty="0" smtClean="0"/>
              <a:t>of an equation consists of those values of variables which satisfy the equation.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Such values are also called </a:t>
            </a:r>
            <a:r>
              <a:rPr lang="en-GB" sz="2800" b="1" i="1" dirty="0" smtClean="0"/>
              <a:t>roots/ solution set</a:t>
            </a:r>
            <a:r>
              <a:rPr lang="en-GB" sz="2800" dirty="0" smtClean="0"/>
              <a:t> of an equation.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Types of equations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arenR"/>
            </a:pPr>
            <a:r>
              <a:rPr lang="en-GB" sz="2800" u="sng" dirty="0" smtClean="0"/>
              <a:t>Identity equations</a:t>
            </a:r>
            <a:r>
              <a:rPr lang="en-GB" sz="2800" dirty="0" smtClean="0"/>
              <a:t> they are true for all values of variable </a:t>
            </a:r>
          </a:p>
          <a:p>
            <a:pPr marL="514350" indent="-514350">
              <a:buFont typeface="+mj-lt"/>
              <a:buAutoNum type="arabicParenR"/>
            </a:pPr>
            <a:endParaRPr lang="en-GB" sz="2800" u="sng" dirty="0"/>
          </a:p>
          <a:p>
            <a:pPr marL="514350" indent="-514350">
              <a:buFont typeface="+mj-lt"/>
              <a:buAutoNum type="arabicParenR"/>
            </a:pPr>
            <a:r>
              <a:rPr lang="en-GB" sz="2800" u="sng" dirty="0" smtClean="0"/>
              <a:t>Conditional equations</a:t>
            </a:r>
            <a:r>
              <a:rPr lang="en-GB" sz="2800" dirty="0" smtClean="0"/>
              <a:t> they are true for particular values of variables</a:t>
            </a:r>
          </a:p>
          <a:p>
            <a:pPr marL="514350" indent="-514350">
              <a:buFont typeface="+mj-lt"/>
              <a:buAutoNum type="arabicParenR"/>
            </a:pPr>
            <a:endParaRPr lang="en-GB" u="sng" dirty="0" smtClean="0"/>
          </a:p>
          <a:p>
            <a:pPr marL="514350" indent="-514350">
              <a:buFont typeface="+mj-lt"/>
              <a:buAutoNum type="arabicParenR"/>
            </a:pPr>
            <a:r>
              <a:rPr lang="en-GB" u="sng" dirty="0" smtClean="0"/>
              <a:t>False statements/Contradictions</a:t>
            </a:r>
            <a:r>
              <a:rPr lang="en-GB" dirty="0" smtClean="0"/>
              <a:t> they are never true for any value of variable</a:t>
            </a:r>
            <a:endParaRPr lang="en-GB" u="sng" dirty="0"/>
          </a:p>
          <a:p>
            <a:pPr marL="514350" indent="-514350">
              <a:buFont typeface="+mj-lt"/>
              <a:buAutoNum type="arabicParenR"/>
            </a:pPr>
            <a:endParaRPr lang="en-GB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Solving an equation is a process of finding the roots of an equation.</a:t>
            </a:r>
          </a:p>
          <a:p>
            <a:pPr>
              <a:buNone/>
            </a:pPr>
            <a:r>
              <a:rPr lang="en-GB" sz="2800" dirty="0" smtClean="0"/>
              <a:t>Recall that</a:t>
            </a:r>
          </a:p>
          <a:p>
            <a:pPr>
              <a:buNone/>
            </a:pPr>
            <a:r>
              <a:rPr lang="en-GB" sz="2800" dirty="0" smtClean="0"/>
              <a:t>A </a:t>
            </a:r>
            <a:r>
              <a:rPr lang="en-GB" sz="2800" b="1" i="1" dirty="0" smtClean="0"/>
              <a:t>polynomial</a:t>
            </a:r>
            <a:r>
              <a:rPr lang="en-GB" sz="2800" dirty="0" smtClean="0"/>
              <a:t> is an algebraic expression of the form 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i="1" dirty="0" smtClean="0"/>
              <a:t>n </a:t>
            </a:r>
            <a:r>
              <a:rPr lang="en-GB" sz="2800" dirty="0" smtClean="0"/>
              <a:t>is called the </a:t>
            </a:r>
            <a:r>
              <a:rPr lang="en-GB" sz="2800" b="1" i="1" dirty="0" smtClean="0"/>
              <a:t>degree</a:t>
            </a:r>
            <a:r>
              <a:rPr lang="en-GB" sz="2800" dirty="0" smtClean="0"/>
              <a:t> of the polynomial.</a:t>
            </a:r>
          </a:p>
          <a:p>
            <a:pPr>
              <a:buNone/>
            </a:pPr>
            <a:r>
              <a:rPr lang="en-GB" sz="2800" dirty="0" smtClean="0"/>
              <a:t>Solving an equation involve performing operations on it. When such operations result in an equation having exactly the same solution, the equations are called </a:t>
            </a:r>
            <a:r>
              <a:rPr lang="en-GB" sz="2800" b="1" i="1" dirty="0" smtClean="0"/>
              <a:t>equivalent</a:t>
            </a:r>
            <a:r>
              <a:rPr lang="en-GB" sz="2800" dirty="0" smtClean="0"/>
              <a:t>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Equivalent operations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There are three operations that guarantee equivalent equations.</a:t>
            </a:r>
          </a:p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Adding to or subtracting from both sides of an equation</a:t>
            </a:r>
          </a:p>
          <a:p>
            <a:pPr marL="514350" indent="-514350">
              <a:buFont typeface="+mj-lt"/>
              <a:buAutoNum type="arabicParenR"/>
            </a:pPr>
            <a:endParaRPr lang="en-GB" sz="2800" dirty="0"/>
          </a:p>
          <a:p>
            <a:pPr marL="514350" indent="-514350">
              <a:buFont typeface="+mj-lt"/>
              <a:buAutoNum type="arabicParenR"/>
            </a:pPr>
            <a:endParaRPr lang="en-GB" sz="2800" dirty="0" smtClean="0"/>
          </a:p>
          <a:p>
            <a:pPr marL="514350" indent="-514350">
              <a:buFont typeface="+mj-lt"/>
              <a:buAutoNum type="arabicParenR"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Equivalent operations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arenR" startAt="2"/>
            </a:pPr>
            <a:r>
              <a:rPr lang="en-GB" sz="2800" dirty="0" smtClean="0"/>
              <a:t>Multiplying or dividing both sides of an equation by any non-zero constant</a:t>
            </a:r>
          </a:p>
          <a:p>
            <a:pPr marL="514350" indent="-514350">
              <a:buFont typeface="+mj-lt"/>
              <a:buAutoNum type="arabicParenR" startAt="2"/>
            </a:pPr>
            <a:endParaRPr lang="en-GB" sz="2800" dirty="0"/>
          </a:p>
          <a:p>
            <a:pPr marL="514350" indent="-514350">
              <a:buFont typeface="+mj-lt"/>
              <a:buAutoNum type="arabicParenR" startAt="2"/>
            </a:pPr>
            <a:endParaRPr lang="en-GB" sz="2800" dirty="0" smtClean="0"/>
          </a:p>
          <a:p>
            <a:pPr marL="514350" indent="-514350">
              <a:buFont typeface="+mj-lt"/>
              <a:buAutoNum type="arabicParenR" startAt="2"/>
            </a:pPr>
            <a:endParaRPr lang="en-GB" sz="2800" dirty="0"/>
          </a:p>
          <a:p>
            <a:pPr marL="514350" indent="-514350">
              <a:buFont typeface="+mj-lt"/>
              <a:buAutoNum type="arabicParenR" startAt="2"/>
            </a:pPr>
            <a:r>
              <a:rPr lang="en-GB" sz="2800" dirty="0" smtClean="0"/>
              <a:t>Replacing either side of an equation by an equal expression</a:t>
            </a:r>
          </a:p>
          <a:p>
            <a:pPr marL="514350" indent="-514350">
              <a:buFont typeface="+mj-lt"/>
              <a:buAutoNum type="arabicParenR" startAt="2"/>
            </a:pPr>
            <a:endParaRPr lang="en-GB" sz="2800" dirty="0"/>
          </a:p>
          <a:p>
            <a:pPr marL="514350" indent="-514350">
              <a:buFont typeface="+mj-lt"/>
              <a:buAutoNum type="arabicParenR" startAt="2"/>
            </a:pPr>
            <a:endParaRPr lang="en-GB" sz="2800" dirty="0" smtClean="0"/>
          </a:p>
          <a:p>
            <a:pPr marL="514350" indent="-514350">
              <a:buFont typeface="+mj-lt"/>
              <a:buAutoNum type="arabicParenR" startAt="2"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Non-Equivalent operations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There are three operations that guarantee non-equivalent equations.</a:t>
            </a:r>
          </a:p>
          <a:p>
            <a:pPr marL="514350" indent="-514350">
              <a:buFont typeface="+mj-lt"/>
              <a:buAutoNum type="alphaLcParenR"/>
            </a:pPr>
            <a:r>
              <a:rPr lang="en-GB" sz="2800" dirty="0" smtClean="0"/>
              <a:t>Multiplying both sides of an equation by an expression involving the variable</a:t>
            </a:r>
          </a:p>
          <a:p>
            <a:pPr marL="514350" indent="-514350">
              <a:buFont typeface="+mj-lt"/>
              <a:buAutoNum type="alphaLcParenR"/>
            </a:pPr>
            <a:endParaRPr lang="en-GB" sz="2800" dirty="0" smtClean="0"/>
          </a:p>
          <a:p>
            <a:pPr marL="514350" indent="-514350">
              <a:buFont typeface="+mj-lt"/>
              <a:buAutoNum type="alphaLcParenR"/>
            </a:pPr>
            <a:r>
              <a:rPr lang="en-GB" sz="2800" dirty="0" smtClean="0"/>
              <a:t>Dividing both sides of an equation by an expression involving the variable</a:t>
            </a:r>
          </a:p>
          <a:p>
            <a:pPr marL="514350" indent="-514350">
              <a:buFont typeface="+mj-lt"/>
              <a:buAutoNum type="alphaLcParenR"/>
            </a:pPr>
            <a:endParaRPr lang="en-GB" sz="2800" smtClean="0"/>
          </a:p>
          <a:p>
            <a:pPr marL="514350" indent="-514350">
              <a:buFont typeface="+mj-lt"/>
              <a:buAutoNum type="alphaLcParenR"/>
            </a:pPr>
            <a:r>
              <a:rPr lang="en-GB" sz="2800" smtClean="0"/>
              <a:t>Raising </a:t>
            </a:r>
            <a:r>
              <a:rPr lang="en-GB" sz="2800" dirty="0" smtClean="0"/>
              <a:t>both sides of an equation to equal powers</a:t>
            </a:r>
          </a:p>
          <a:p>
            <a:pPr marL="514350" indent="-514350">
              <a:buNone/>
            </a:pPr>
            <a:endParaRPr lang="en-GB" sz="2800" dirty="0"/>
          </a:p>
          <a:p>
            <a:pPr marL="514350" indent="-514350">
              <a:buFont typeface="+mj-lt"/>
              <a:buAutoNum type="arabicParenR"/>
            </a:pPr>
            <a:endParaRPr lang="en-GB" sz="2800" dirty="0" smtClean="0"/>
          </a:p>
          <a:p>
            <a:pPr marL="514350" indent="-514350">
              <a:buFont typeface="+mj-lt"/>
              <a:buAutoNum type="arabicParenR"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sz="4000" u="sng" dirty="0" smtClean="0">
                <a:solidFill>
                  <a:schemeClr val="tx2"/>
                </a:solidFill>
              </a:rPr>
              <a:t>Solving first degree equations in one variable</a:t>
            </a:r>
            <a:br>
              <a:rPr lang="en-GB" sz="4000" u="sng" dirty="0" smtClean="0">
                <a:solidFill>
                  <a:schemeClr val="tx2"/>
                </a:solidFill>
              </a:rPr>
            </a:br>
            <a:endParaRPr lang="en-GB" sz="36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The principles presented so far will now be demonstrated in the solution of a linear equation. A first degree equation in one variable can be written in the form</a:t>
            </a:r>
          </a:p>
          <a:p>
            <a:pPr>
              <a:buNone/>
            </a:pPr>
            <a:r>
              <a:rPr lang="en-GB" sz="2800" dirty="0" smtClean="0"/>
              <a:t>where     and      are constants and           .</a:t>
            </a:r>
          </a:p>
          <a:p>
            <a:pPr>
              <a:buNone/>
            </a:pPr>
            <a:r>
              <a:rPr lang="en-GB" sz="2800" u="sng" dirty="0" smtClean="0"/>
              <a:t>Method</a:t>
            </a:r>
            <a:r>
              <a:rPr lang="en-GB" sz="2800" dirty="0" smtClean="0"/>
              <a:t> We perform operations until we get an equivalent equation whose solution is obvious.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Solving a second degree equation in one variable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 </a:t>
            </a:r>
            <a:r>
              <a:rPr lang="en-GB" sz="3000" dirty="0" smtClean="0"/>
              <a:t>A second degree equation in one variable can be written in the form </a:t>
            </a:r>
          </a:p>
          <a:p>
            <a:pPr>
              <a:buNone/>
            </a:pPr>
            <a:endParaRPr lang="en-GB" sz="3000" dirty="0" smtClean="0"/>
          </a:p>
          <a:p>
            <a:pPr>
              <a:buNone/>
            </a:pPr>
            <a:r>
              <a:rPr lang="en-GB" sz="3000" dirty="0" smtClean="0"/>
              <a:t>     where     ,    and    are constants and          .</a:t>
            </a:r>
          </a:p>
          <a:p>
            <a:pPr>
              <a:buNone/>
            </a:pPr>
            <a:r>
              <a:rPr lang="en-GB" sz="3000" dirty="0" smtClean="0"/>
              <a:t>   Such equations are also called </a:t>
            </a:r>
            <a:r>
              <a:rPr lang="en-GB" sz="3000" b="1" i="1" dirty="0" smtClean="0"/>
              <a:t>quadratic equations</a:t>
            </a:r>
            <a:r>
              <a:rPr lang="en-GB" sz="3000" dirty="0" smtClean="0"/>
              <a:t>.</a:t>
            </a:r>
          </a:p>
          <a:p>
            <a:pPr>
              <a:buNone/>
            </a:pPr>
            <a:r>
              <a:rPr lang="en-GB" sz="3000" dirty="0" smtClean="0"/>
              <a:t>   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Properties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1) Quadratic equations are solved by two ways.</a:t>
            </a:r>
          </a:p>
          <a:p>
            <a:pPr>
              <a:buNone/>
            </a:pPr>
            <a:r>
              <a:rPr lang="en-GB" sz="2800" dirty="0" smtClean="0"/>
              <a:t>    </a:t>
            </a:r>
            <a:r>
              <a:rPr lang="en-GB" sz="2800" dirty="0" err="1" smtClean="0"/>
              <a:t>i</a:t>
            </a:r>
            <a:r>
              <a:rPr lang="en-GB" sz="2800" dirty="0" smtClean="0"/>
              <a:t>) By factorization  ii) Using quadratic formula</a:t>
            </a:r>
          </a:p>
          <a:p>
            <a:pPr>
              <a:buNone/>
            </a:pPr>
            <a:r>
              <a:rPr lang="en-GB" sz="2800" dirty="0" smtClean="0"/>
              <a:t>    In either method, we re-write the equation in the standard form </a:t>
            </a:r>
          </a:p>
          <a:p>
            <a:pPr>
              <a:buNone/>
            </a:pPr>
            <a:r>
              <a:rPr lang="en-GB" sz="2800" dirty="0" smtClean="0"/>
              <a:t>    2) Solution set may contain </a:t>
            </a:r>
          </a:p>
          <a:p>
            <a:pPr marL="514350" indent="-514350">
              <a:buAutoNum type="alphaLcParenR"/>
            </a:pPr>
            <a:r>
              <a:rPr lang="en-GB" sz="2800" dirty="0" smtClean="0"/>
              <a:t>no real root, </a:t>
            </a:r>
          </a:p>
          <a:p>
            <a:pPr marL="514350" indent="-514350">
              <a:buAutoNum type="alphaLcParenR"/>
            </a:pPr>
            <a:r>
              <a:rPr lang="en-GB" sz="2800" dirty="0" smtClean="0"/>
              <a:t>b) one real root, </a:t>
            </a:r>
          </a:p>
          <a:p>
            <a:pPr marL="514350" indent="-514350">
              <a:buAutoNum type="alphaLcParenR"/>
            </a:pPr>
            <a:r>
              <a:rPr lang="en-GB" sz="2800" dirty="0" smtClean="0"/>
              <a:t>c) two real roots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Factorization method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Factorization method</a:t>
            </a:r>
          </a:p>
          <a:p>
            <a:pPr>
              <a:buNone/>
            </a:pPr>
            <a:endParaRPr lang="en-GB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Quadratic formula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Quadratic formula</a:t>
            </a:r>
          </a:p>
          <a:p>
            <a:pPr>
              <a:buNone/>
            </a:pPr>
            <a:endParaRPr lang="en-GB" sz="280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Review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Basic concepts: algebraic expression; variable; constant; equation</a:t>
            </a:r>
          </a:p>
          <a:p>
            <a:r>
              <a:rPr lang="en-GB" dirty="0" smtClean="0"/>
              <a:t>Solution; solution set; roots of an equation</a:t>
            </a:r>
          </a:p>
          <a:p>
            <a:r>
              <a:rPr lang="en-GB" dirty="0" smtClean="0"/>
              <a:t>Types of equations</a:t>
            </a:r>
          </a:p>
          <a:p>
            <a:r>
              <a:rPr lang="en-GB" dirty="0" smtClean="0"/>
              <a:t>Polynomial; degree</a:t>
            </a:r>
          </a:p>
          <a:p>
            <a:r>
              <a:rPr lang="en-GB" dirty="0" smtClean="0"/>
              <a:t>Equivalent operations</a:t>
            </a:r>
          </a:p>
          <a:p>
            <a:r>
              <a:rPr lang="en-GB" dirty="0" smtClean="0"/>
              <a:t>Non-equivalent operations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Review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Solving first degree equations in one variable</a:t>
            </a:r>
          </a:p>
          <a:p>
            <a:r>
              <a:rPr lang="en-GB" dirty="0" smtClean="0"/>
              <a:t>Solving second degree equations in one variable</a:t>
            </a:r>
          </a:p>
          <a:p>
            <a:r>
              <a:rPr lang="en-GB" dirty="0" smtClean="0"/>
              <a:t>Methods; Possibilities of roots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Section 1.1</a:t>
            </a:r>
            <a:r>
              <a:rPr lang="en-GB" smtClean="0"/>
              <a:t>; Section </a:t>
            </a:r>
            <a:r>
              <a:rPr lang="en-GB" dirty="0" smtClean="0"/>
              <a:t>1.2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941</Words>
  <Application>Microsoft Office PowerPoint</Application>
  <PresentationFormat>On-screen Show (4:3)</PresentationFormat>
  <Paragraphs>151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MTH108 Business Mathematics I</vt:lpstr>
      <vt:lpstr>Books </vt:lpstr>
      <vt:lpstr>Grading</vt:lpstr>
      <vt:lpstr>Course Objectives</vt:lpstr>
      <vt:lpstr>Course concepts and generalizations</vt:lpstr>
      <vt:lpstr>Course Outline</vt:lpstr>
      <vt:lpstr>Course Outline</vt:lpstr>
      <vt:lpstr>Chapter 1</vt:lpstr>
      <vt:lpstr>Objectives </vt:lpstr>
      <vt:lpstr>Main Topics</vt:lpstr>
      <vt:lpstr>Today’s Topics</vt:lpstr>
      <vt:lpstr>Basic Concepts</vt:lpstr>
      <vt:lpstr>Slide 13</vt:lpstr>
      <vt:lpstr>Slide 14</vt:lpstr>
      <vt:lpstr>Types of equations</vt:lpstr>
      <vt:lpstr>Slide 16</vt:lpstr>
      <vt:lpstr>Equivalent operations</vt:lpstr>
      <vt:lpstr>Equivalent operations</vt:lpstr>
      <vt:lpstr>Non-Equivalent operations</vt:lpstr>
      <vt:lpstr>Slide 20</vt:lpstr>
      <vt:lpstr>Solving first degree equations in one variable </vt:lpstr>
      <vt:lpstr>Examples </vt:lpstr>
      <vt:lpstr>Examples </vt:lpstr>
      <vt:lpstr>Examples </vt:lpstr>
      <vt:lpstr>Solving a second degree equation in one variable</vt:lpstr>
      <vt:lpstr>Properties </vt:lpstr>
      <vt:lpstr>Examples </vt:lpstr>
      <vt:lpstr>Examples </vt:lpstr>
      <vt:lpstr>Examples </vt:lpstr>
      <vt:lpstr>Examples </vt:lpstr>
      <vt:lpstr>Review </vt:lpstr>
      <vt:lpstr>Review 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MTH108 Business Mathematics I</dc:title>
  <dc:creator>Tazeen athar</dc:creator>
  <cp:lastModifiedBy>NTS</cp:lastModifiedBy>
  <cp:revision>47</cp:revision>
  <dcterms:created xsi:type="dcterms:W3CDTF">2012-06-13T07:25:30Z</dcterms:created>
  <dcterms:modified xsi:type="dcterms:W3CDTF">2012-06-13T13:04:45Z</dcterms:modified>
</cp:coreProperties>
</file>