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9" r:id="rId3"/>
    <p:sldId id="260" r:id="rId4"/>
    <p:sldId id="265" r:id="rId5"/>
    <p:sldId id="261" r:id="rId6"/>
    <p:sldId id="262" r:id="rId7"/>
    <p:sldId id="263" r:id="rId8"/>
    <p:sldId id="264" r:id="rId9"/>
    <p:sldId id="268" r:id="rId10"/>
    <p:sldId id="266" r:id="rId11"/>
    <p:sldId id="267"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258" r:id="rId25"/>
    <p:sldId id="28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7" d="100"/>
          <a:sy n="77" d="100"/>
        </p:scale>
        <p:origin x="-456" y="55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D584A3-0DEA-4298-91DB-C474DE7B129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GB"/>
        </a:p>
      </dgm:t>
    </dgm:pt>
    <dgm:pt modelId="{5EAEDE2D-37D1-4E06-B7E3-739C6069C5EE}">
      <dgm:prSet/>
      <dgm:spPr/>
      <dgm:t>
        <a:bodyPr/>
        <a:lstStyle/>
        <a:p>
          <a:pPr rtl="0"/>
          <a:r>
            <a:rPr lang="en-GB" dirty="0" smtClean="0"/>
            <a:t>Solving Inequalities</a:t>
          </a:r>
          <a:endParaRPr lang="en-GB" dirty="0"/>
        </a:p>
      </dgm:t>
    </dgm:pt>
    <dgm:pt modelId="{1C437F2A-C3EF-48DE-BCBB-BB32FC9142E0}" type="sibTrans" cxnId="{051A85E0-9367-45A7-B249-69B3875F6210}">
      <dgm:prSet/>
      <dgm:spPr/>
      <dgm:t>
        <a:bodyPr/>
        <a:lstStyle/>
        <a:p>
          <a:endParaRPr lang="en-GB"/>
        </a:p>
      </dgm:t>
    </dgm:pt>
    <dgm:pt modelId="{ABA1A6E7-A847-46F5-AC3E-2B7C6762AE72}" type="parTrans" cxnId="{051A85E0-9367-45A7-B249-69B3875F6210}">
      <dgm:prSet/>
      <dgm:spPr/>
      <dgm:t>
        <a:bodyPr/>
        <a:lstStyle/>
        <a:p>
          <a:endParaRPr lang="en-GB"/>
        </a:p>
      </dgm:t>
    </dgm:pt>
    <dgm:pt modelId="{4D384A8F-3EAB-48D6-AEE2-3514629EB5E4}">
      <dgm:prSet/>
      <dgm:spPr/>
      <dgm:t>
        <a:bodyPr/>
        <a:lstStyle/>
        <a:p>
          <a:pPr rtl="0"/>
          <a:r>
            <a:rPr lang="en-GB" dirty="0" smtClean="0"/>
            <a:t>Interval</a:t>
          </a:r>
          <a:endParaRPr lang="en-GB" dirty="0"/>
        </a:p>
      </dgm:t>
    </dgm:pt>
    <dgm:pt modelId="{846ACB1A-A7E9-46B7-A04A-6D9090C7FE60}" type="sibTrans" cxnId="{FAE8E691-7835-4BF7-91FC-704F7348934C}">
      <dgm:prSet/>
      <dgm:spPr/>
      <dgm:t>
        <a:bodyPr/>
        <a:lstStyle/>
        <a:p>
          <a:endParaRPr lang="en-GB"/>
        </a:p>
      </dgm:t>
    </dgm:pt>
    <dgm:pt modelId="{D085337A-3FCE-4926-B707-0D9C4FC04B99}" type="parTrans" cxnId="{FAE8E691-7835-4BF7-91FC-704F7348934C}">
      <dgm:prSet/>
      <dgm:spPr/>
      <dgm:t>
        <a:bodyPr/>
        <a:lstStyle/>
        <a:p>
          <a:endParaRPr lang="en-GB"/>
        </a:p>
      </dgm:t>
    </dgm:pt>
    <dgm:pt modelId="{0FB23B5E-44B2-4331-A222-94D905C91A5B}">
      <dgm:prSet/>
      <dgm:spPr/>
      <dgm:t>
        <a:bodyPr/>
        <a:lstStyle/>
        <a:p>
          <a:pPr rtl="0"/>
          <a:r>
            <a:rPr lang="en-GB" dirty="0" smtClean="0"/>
            <a:t>Inequalities</a:t>
          </a:r>
          <a:endParaRPr lang="en-GB" dirty="0"/>
        </a:p>
      </dgm:t>
    </dgm:pt>
    <dgm:pt modelId="{49F890C0-2E99-48CA-8EF0-BB6EF765069B}" type="sibTrans" cxnId="{DD8E7E31-407D-4A4F-B8A3-5C782E892895}">
      <dgm:prSet/>
      <dgm:spPr/>
      <dgm:t>
        <a:bodyPr/>
        <a:lstStyle/>
        <a:p>
          <a:endParaRPr lang="en-GB"/>
        </a:p>
      </dgm:t>
    </dgm:pt>
    <dgm:pt modelId="{2000E396-DC33-47F1-9CA8-E72A4D5D14A8}" type="parTrans" cxnId="{DD8E7E31-407D-4A4F-B8A3-5C782E892895}">
      <dgm:prSet/>
      <dgm:spPr/>
      <dgm:t>
        <a:bodyPr/>
        <a:lstStyle/>
        <a:p>
          <a:endParaRPr lang="en-GB"/>
        </a:p>
      </dgm:t>
    </dgm:pt>
    <dgm:pt modelId="{A754BD54-EAEC-4ACF-B2D1-8797DFDAB705}" type="pres">
      <dgm:prSet presAssocID="{88D584A3-0DEA-4298-91DB-C474DE7B1290}" presName="linear" presStyleCnt="0">
        <dgm:presLayoutVars>
          <dgm:animLvl val="lvl"/>
          <dgm:resizeHandles val="exact"/>
        </dgm:presLayoutVars>
      </dgm:prSet>
      <dgm:spPr/>
      <dgm:t>
        <a:bodyPr/>
        <a:lstStyle/>
        <a:p>
          <a:endParaRPr lang="en-GB"/>
        </a:p>
      </dgm:t>
    </dgm:pt>
    <dgm:pt modelId="{5E74019A-BDD9-4353-81C9-DF7F4F869C53}" type="pres">
      <dgm:prSet presAssocID="{0FB23B5E-44B2-4331-A222-94D905C91A5B}" presName="parentText" presStyleLbl="node1" presStyleIdx="0" presStyleCnt="3">
        <dgm:presLayoutVars>
          <dgm:chMax val="0"/>
          <dgm:bulletEnabled val="1"/>
        </dgm:presLayoutVars>
      </dgm:prSet>
      <dgm:spPr/>
      <dgm:t>
        <a:bodyPr/>
        <a:lstStyle/>
        <a:p>
          <a:endParaRPr lang="en-GB"/>
        </a:p>
      </dgm:t>
    </dgm:pt>
    <dgm:pt modelId="{5F3F32B6-7876-43FF-9E80-AEA51EC6CC74}" type="pres">
      <dgm:prSet presAssocID="{49F890C0-2E99-48CA-8EF0-BB6EF765069B}" presName="spacer" presStyleCnt="0"/>
      <dgm:spPr/>
    </dgm:pt>
    <dgm:pt modelId="{4CAC255A-0035-4DBB-854A-2988EF7469BB}" type="pres">
      <dgm:prSet presAssocID="{4D384A8F-3EAB-48D6-AEE2-3514629EB5E4}" presName="parentText" presStyleLbl="node1" presStyleIdx="1" presStyleCnt="3">
        <dgm:presLayoutVars>
          <dgm:chMax val="0"/>
          <dgm:bulletEnabled val="1"/>
        </dgm:presLayoutVars>
      </dgm:prSet>
      <dgm:spPr/>
      <dgm:t>
        <a:bodyPr/>
        <a:lstStyle/>
        <a:p>
          <a:endParaRPr lang="en-GB"/>
        </a:p>
      </dgm:t>
    </dgm:pt>
    <dgm:pt modelId="{F16E7CDC-8E0C-4CBB-B0AC-0236DE6817B3}" type="pres">
      <dgm:prSet presAssocID="{846ACB1A-A7E9-46B7-A04A-6D9090C7FE60}" presName="spacer" presStyleCnt="0"/>
      <dgm:spPr/>
    </dgm:pt>
    <dgm:pt modelId="{1C8E6498-212E-4BE3-937A-ADFA31072EBA}" type="pres">
      <dgm:prSet presAssocID="{5EAEDE2D-37D1-4E06-B7E3-739C6069C5EE}" presName="parentText" presStyleLbl="node1" presStyleIdx="2" presStyleCnt="3">
        <dgm:presLayoutVars>
          <dgm:chMax val="0"/>
          <dgm:bulletEnabled val="1"/>
        </dgm:presLayoutVars>
      </dgm:prSet>
      <dgm:spPr/>
      <dgm:t>
        <a:bodyPr/>
        <a:lstStyle/>
        <a:p>
          <a:endParaRPr lang="en-GB"/>
        </a:p>
      </dgm:t>
    </dgm:pt>
  </dgm:ptLst>
  <dgm:cxnLst>
    <dgm:cxn modelId="{051A85E0-9367-45A7-B249-69B3875F6210}" srcId="{88D584A3-0DEA-4298-91DB-C474DE7B1290}" destId="{5EAEDE2D-37D1-4E06-B7E3-739C6069C5EE}" srcOrd="2" destOrd="0" parTransId="{ABA1A6E7-A847-46F5-AC3E-2B7C6762AE72}" sibTransId="{1C437F2A-C3EF-48DE-BCBB-BB32FC9142E0}"/>
    <dgm:cxn modelId="{55FF2F21-014A-46B2-B3ED-FA0E9DB34C45}" type="presOf" srcId="{5EAEDE2D-37D1-4E06-B7E3-739C6069C5EE}" destId="{1C8E6498-212E-4BE3-937A-ADFA31072EBA}" srcOrd="0" destOrd="0" presId="urn:microsoft.com/office/officeart/2005/8/layout/vList2"/>
    <dgm:cxn modelId="{65894C37-402A-464B-9DDA-32FF47B294CB}" type="presOf" srcId="{0FB23B5E-44B2-4331-A222-94D905C91A5B}" destId="{5E74019A-BDD9-4353-81C9-DF7F4F869C53}" srcOrd="0" destOrd="0" presId="urn:microsoft.com/office/officeart/2005/8/layout/vList2"/>
    <dgm:cxn modelId="{9F187C1E-7D8F-4C94-A6EA-E6FAF741FB25}" type="presOf" srcId="{4D384A8F-3EAB-48D6-AEE2-3514629EB5E4}" destId="{4CAC255A-0035-4DBB-854A-2988EF7469BB}" srcOrd="0" destOrd="0" presId="urn:microsoft.com/office/officeart/2005/8/layout/vList2"/>
    <dgm:cxn modelId="{FAE8E691-7835-4BF7-91FC-704F7348934C}" srcId="{88D584A3-0DEA-4298-91DB-C474DE7B1290}" destId="{4D384A8F-3EAB-48D6-AEE2-3514629EB5E4}" srcOrd="1" destOrd="0" parTransId="{D085337A-3FCE-4926-B707-0D9C4FC04B99}" sibTransId="{846ACB1A-A7E9-46B7-A04A-6D9090C7FE60}"/>
    <dgm:cxn modelId="{DD8E7E31-407D-4A4F-B8A3-5C782E892895}" srcId="{88D584A3-0DEA-4298-91DB-C474DE7B1290}" destId="{0FB23B5E-44B2-4331-A222-94D905C91A5B}" srcOrd="0" destOrd="0" parTransId="{2000E396-DC33-47F1-9CA8-E72A4D5D14A8}" sibTransId="{49F890C0-2E99-48CA-8EF0-BB6EF765069B}"/>
    <dgm:cxn modelId="{27D728CB-4F02-46DA-B9E4-6A5726B04708}" type="presOf" srcId="{88D584A3-0DEA-4298-91DB-C474DE7B1290}" destId="{A754BD54-EAEC-4ACF-B2D1-8797DFDAB705}" srcOrd="0" destOrd="0" presId="urn:microsoft.com/office/officeart/2005/8/layout/vList2"/>
    <dgm:cxn modelId="{D13654AF-0CCF-425D-A7BE-A9C525BBA9BE}" type="presParOf" srcId="{A754BD54-EAEC-4ACF-B2D1-8797DFDAB705}" destId="{5E74019A-BDD9-4353-81C9-DF7F4F869C53}" srcOrd="0" destOrd="0" presId="urn:microsoft.com/office/officeart/2005/8/layout/vList2"/>
    <dgm:cxn modelId="{A0356FEC-341E-4087-A546-41C421048289}" type="presParOf" srcId="{A754BD54-EAEC-4ACF-B2D1-8797DFDAB705}" destId="{5F3F32B6-7876-43FF-9E80-AEA51EC6CC74}" srcOrd="1" destOrd="0" presId="urn:microsoft.com/office/officeart/2005/8/layout/vList2"/>
    <dgm:cxn modelId="{856A58E7-3A4B-45D3-AD10-63CA95969729}" type="presParOf" srcId="{A754BD54-EAEC-4ACF-B2D1-8797DFDAB705}" destId="{4CAC255A-0035-4DBB-854A-2988EF7469BB}" srcOrd="2" destOrd="0" presId="urn:microsoft.com/office/officeart/2005/8/layout/vList2"/>
    <dgm:cxn modelId="{F26C532E-BE4C-4B87-8EEA-6C8881435BD1}" type="presParOf" srcId="{A754BD54-EAEC-4ACF-B2D1-8797DFDAB705}" destId="{F16E7CDC-8E0C-4CBB-B0AC-0236DE6817B3}" srcOrd="3" destOrd="0" presId="urn:microsoft.com/office/officeart/2005/8/layout/vList2"/>
    <dgm:cxn modelId="{A13DCD8A-F8FE-4D04-B177-B32FBD600130}" type="presParOf" srcId="{A754BD54-EAEC-4ACF-B2D1-8797DFDAB705}" destId="{1C8E6498-212E-4BE3-937A-ADFA31072EBA}" srcOrd="4"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C419A7F-2FB5-4A35-B033-9A8A17A046C7}" type="datetimeFigureOut">
              <a:rPr lang="en-US" smtClean="0"/>
              <a:pPr/>
              <a:t>5/4/2012</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7528263-CA58-4E62-AE1B-56283D7839D2}"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419A7F-2FB5-4A35-B033-9A8A17A046C7}" type="datetimeFigureOut">
              <a:rPr lang="en-US" smtClean="0"/>
              <a:pPr/>
              <a:t>5/4/2012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27528263-CA58-4E62-AE1B-56283D7839D2}"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C419A7F-2FB5-4A35-B033-9A8A17A046C7}" type="datetimeFigureOut">
              <a:rPr lang="en-US" smtClean="0"/>
              <a:pPr/>
              <a:t>5/4/2012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27528263-CA58-4E62-AE1B-56283D7839D2}" type="slidenum">
              <a:rPr lang="en-GB" smtClean="0"/>
              <a:pPr/>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C419A7F-2FB5-4A35-B033-9A8A17A046C7}" type="datetimeFigureOut">
              <a:rPr lang="en-US" smtClean="0"/>
              <a:pPr/>
              <a:t>5/4/2012</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27528263-CA58-4E62-AE1B-56283D7839D2}"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C419A7F-2FB5-4A35-B033-9A8A17A046C7}" type="datetimeFigureOut">
              <a:rPr lang="en-US" smtClean="0"/>
              <a:pPr/>
              <a:t>5/4/2012</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27528263-CA58-4E62-AE1B-56283D7839D2}"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C419A7F-2FB5-4A35-B033-9A8A17A046C7}" type="datetimeFigureOut">
              <a:rPr lang="en-US" smtClean="0"/>
              <a:pPr/>
              <a:t>5/4/2012</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27528263-CA58-4E62-AE1B-56283D7839D2}"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C419A7F-2FB5-4A35-B033-9A8A17A046C7}" type="datetimeFigureOut">
              <a:rPr lang="en-US" smtClean="0"/>
              <a:pPr/>
              <a:t>5/4/2012</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27528263-CA58-4E62-AE1B-56283D7839D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C419A7F-2FB5-4A35-B033-9A8A17A046C7}" type="datetimeFigureOut">
              <a:rPr lang="en-US" smtClean="0"/>
              <a:pPr/>
              <a:t>5/4/2012</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27528263-CA58-4E62-AE1B-56283D7839D2}"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C419A7F-2FB5-4A35-B033-9A8A17A046C7}" type="datetimeFigureOut">
              <a:rPr lang="en-US" smtClean="0"/>
              <a:pPr/>
              <a:t>5/4/2012</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7528263-CA58-4E62-AE1B-56283D7839D2}" type="slidenum">
              <a:rPr lang="en-GB" smtClean="0"/>
              <a:pPr/>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419A7F-2FB5-4A35-B033-9A8A17A046C7}" type="datetimeFigureOut">
              <a:rPr lang="en-US" smtClean="0"/>
              <a:pPr/>
              <a:t>5/4/2012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27528263-CA58-4E62-AE1B-56283D7839D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419A7F-2FB5-4A35-B033-9A8A17A046C7}" type="datetimeFigureOut">
              <a:rPr lang="en-US" smtClean="0"/>
              <a:pPr/>
              <a:t>5/4/2012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27528263-CA58-4E62-AE1B-56283D7839D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C419A7F-2FB5-4A35-B033-9A8A17A046C7}" type="datetimeFigureOut">
              <a:rPr lang="en-US" smtClean="0"/>
              <a:pPr/>
              <a:t>5/4/2012</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7528263-CA58-4E62-AE1B-56283D7839D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481328"/>
            <a:ext cx="6043626" cy="4525963"/>
          </a:xfrm>
        </p:spPr>
        <p:txBody>
          <a:bodyPr/>
          <a:lstStyle/>
          <a:p>
            <a:pPr algn="ctr"/>
            <a:r>
              <a:rPr lang="en-GB" sz="4800" dirty="0" smtClean="0"/>
              <a:t>Lecture 2</a:t>
            </a:r>
            <a:endParaRPr lang="en-GB" sz="4800" dirty="0"/>
          </a:p>
          <a:p>
            <a:pPr lvl="8" algn="ctr"/>
            <a:endParaRPr lang="en-GB" sz="3700" dirty="0" smtClean="0"/>
          </a:p>
        </p:txBody>
      </p:sp>
      <p:sp>
        <p:nvSpPr>
          <p:cNvPr id="13" name="Title 12"/>
          <p:cNvSpPr>
            <a:spLocks noGrp="1"/>
          </p:cNvSpPr>
          <p:nvPr>
            <p:ph type="title"/>
          </p:nvPr>
        </p:nvSpPr>
        <p:spPr>
          <a:xfrm>
            <a:off x="457200" y="274638"/>
            <a:ext cx="6043626" cy="1143000"/>
          </a:xfrm>
        </p:spPr>
        <p:txBody>
          <a:bodyPr>
            <a:normAutofit/>
          </a:bodyPr>
          <a:lstStyle/>
          <a:p>
            <a:r>
              <a:rPr lang="en-GB" sz="4300" dirty="0" smtClean="0">
                <a:solidFill>
                  <a:schemeClr val="accent1">
                    <a:lumMod val="75000"/>
                  </a:schemeClr>
                </a:solidFill>
                <a:latin typeface="Cambria Math" pitchFamily="18" charset="0"/>
                <a:ea typeface="Cambria Math" pitchFamily="18" charset="0"/>
              </a:rPr>
              <a:t>MTH108 Business Math I</a:t>
            </a:r>
            <a:endParaRPr lang="en-GB" sz="4300" dirty="0">
              <a:solidFill>
                <a:schemeClr val="accent1">
                  <a:lumMod val="75000"/>
                </a:schemeClr>
              </a:solidFill>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457200" y="274638"/>
            <a:ext cx="6043626" cy="1143000"/>
          </a:xfrm>
        </p:spPr>
        <p:txBody>
          <a:bodyPr>
            <a:normAutofit/>
          </a:bodyPr>
          <a:lstStyle/>
          <a:p>
            <a:r>
              <a:rPr lang="en-GB" sz="4300" u="sng" dirty="0" smtClean="0">
                <a:solidFill>
                  <a:schemeClr val="accent1">
                    <a:lumMod val="75000"/>
                  </a:schemeClr>
                </a:solidFill>
                <a:latin typeface="Cambria Math" pitchFamily="18" charset="0"/>
                <a:ea typeface="Cambria Math" pitchFamily="18" charset="0"/>
              </a:rPr>
              <a:t>Review</a:t>
            </a:r>
            <a:endParaRPr lang="en-GB" sz="4300" dirty="0">
              <a:solidFill>
                <a:schemeClr val="accent1">
                  <a:lumMod val="75000"/>
                </a:schemeClr>
              </a:solidFill>
              <a:latin typeface="Cambria Math" pitchFamily="18" charset="0"/>
              <a:ea typeface="Cambria Math" pitchFamily="18" charset="0"/>
            </a:endParaRPr>
          </a:p>
        </p:txBody>
      </p:sp>
      <p:sp>
        <p:nvSpPr>
          <p:cNvPr id="14" name="Content Placeholder 13"/>
          <p:cNvSpPr>
            <a:spLocks noGrp="1"/>
          </p:cNvSpPr>
          <p:nvPr>
            <p:ph idx="1"/>
          </p:nvPr>
        </p:nvSpPr>
        <p:spPr>
          <a:xfrm>
            <a:off x="457200" y="1357298"/>
            <a:ext cx="6043626" cy="4525963"/>
          </a:xfrm>
        </p:spPr>
        <p:style>
          <a:lnRef idx="0">
            <a:scrgbClr r="0" g="0" b="0"/>
          </a:lnRef>
          <a:fillRef idx="1002">
            <a:schemeClr val="lt1"/>
          </a:fillRef>
          <a:effectRef idx="0">
            <a:scrgbClr r="0" g="0" b="0"/>
          </a:effectRef>
          <a:fontRef idx="major"/>
        </p:style>
        <p:txBody>
          <a:bodyPr>
            <a:normAutofit fontScale="85000" lnSpcReduction="20000"/>
          </a:bodyPr>
          <a:lstStyle/>
          <a:p>
            <a:pPr algn="ctr"/>
            <a:r>
              <a:rPr lang="en-GB" sz="4800" dirty="0" smtClean="0"/>
              <a:t>Basic Concepts (Equations)</a:t>
            </a:r>
          </a:p>
          <a:p>
            <a:pPr algn="ctr"/>
            <a:r>
              <a:rPr lang="en-GB" sz="3800" dirty="0" smtClean="0">
                <a:latin typeface="+mn-lt"/>
              </a:rPr>
              <a:t>algebraic expression</a:t>
            </a:r>
          </a:p>
          <a:p>
            <a:pPr algn="ctr"/>
            <a:r>
              <a:rPr lang="en-GB" sz="3800" dirty="0" smtClean="0">
                <a:latin typeface="+mn-lt"/>
              </a:rPr>
              <a:t>variable</a:t>
            </a:r>
          </a:p>
          <a:p>
            <a:pPr algn="ctr"/>
            <a:r>
              <a:rPr lang="en-GB" sz="3800" dirty="0" smtClean="0">
                <a:latin typeface="+mn-lt"/>
              </a:rPr>
              <a:t>equation</a:t>
            </a:r>
          </a:p>
          <a:p>
            <a:pPr algn="ctr"/>
            <a:r>
              <a:rPr lang="en-GB" sz="3800" dirty="0" smtClean="0">
                <a:latin typeface="+mn-lt"/>
              </a:rPr>
              <a:t>solution, solution set</a:t>
            </a:r>
          </a:p>
          <a:p>
            <a:pPr algn="ctr"/>
            <a:r>
              <a:rPr lang="en-GB" sz="3800" dirty="0" smtClean="0">
                <a:latin typeface="+mn-lt"/>
              </a:rPr>
              <a:t>types of equations</a:t>
            </a:r>
          </a:p>
          <a:p>
            <a:pPr algn="ctr"/>
            <a:r>
              <a:rPr lang="en-GB" sz="3800" dirty="0" smtClean="0">
                <a:latin typeface="+mn-lt"/>
              </a:rPr>
              <a:t>polynomial</a:t>
            </a:r>
          </a:p>
          <a:p>
            <a:pPr algn="ctr"/>
            <a:r>
              <a:rPr lang="en-GB" sz="3800" dirty="0" smtClean="0">
                <a:latin typeface="+mn-lt"/>
              </a:rPr>
              <a:t>equivalent equations</a:t>
            </a:r>
          </a:p>
          <a:p>
            <a:pPr algn="ctr"/>
            <a:endParaRPr lang="en-GB" sz="6000" dirty="0" smtClean="0"/>
          </a:p>
          <a:p>
            <a:pPr algn="ctr"/>
            <a:endParaRPr lang="en-GB" sz="4800"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par>
                          <p:cTn id="10" fill="hold">
                            <p:stCondLst>
                              <p:cond delay="1000"/>
                            </p:stCondLst>
                            <p:childTnLst>
                              <p:par>
                                <p:cTn id="11" presetID="5" presetClass="entr" presetSubtype="5" fill="hold" nodeType="after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Effect transition="in" filter="checkerboard(down)">
                                      <p:cBhvr>
                                        <p:cTn id="13" dur="2000"/>
                                        <p:tgtEl>
                                          <p:spTgt spid="14">
                                            <p:txEl>
                                              <p:pRg st="1" end="1"/>
                                            </p:txEl>
                                          </p:spTgt>
                                        </p:tgtEl>
                                      </p:cBhvr>
                                    </p:animEffect>
                                  </p:childTnLst>
                                </p:cTn>
                              </p:par>
                            </p:childTnLst>
                          </p:cTn>
                        </p:par>
                        <p:par>
                          <p:cTn id="14" fill="hold">
                            <p:stCondLst>
                              <p:cond delay="3000"/>
                            </p:stCondLst>
                            <p:childTnLst>
                              <p:par>
                                <p:cTn id="15" presetID="5" presetClass="entr" presetSubtype="5" fill="hold" nodeType="after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checkerboard(down)">
                                      <p:cBhvr>
                                        <p:cTn id="17" dur="2000"/>
                                        <p:tgtEl>
                                          <p:spTgt spid="14">
                                            <p:txEl>
                                              <p:pRg st="2" end="2"/>
                                            </p:txEl>
                                          </p:spTgt>
                                        </p:tgtEl>
                                      </p:cBhvr>
                                    </p:animEffect>
                                  </p:childTnLst>
                                </p:cTn>
                              </p:par>
                            </p:childTnLst>
                          </p:cTn>
                        </p:par>
                        <p:par>
                          <p:cTn id="18" fill="hold">
                            <p:stCondLst>
                              <p:cond delay="5000"/>
                            </p:stCondLst>
                            <p:childTnLst>
                              <p:par>
                                <p:cTn id="19" presetID="5" presetClass="entr" presetSubtype="5" fill="hold" nodeType="afterEffect">
                                  <p:stCondLst>
                                    <p:cond delay="0"/>
                                  </p:stCondLst>
                                  <p:childTnLst>
                                    <p:set>
                                      <p:cBhvr>
                                        <p:cTn id="20" dur="1" fill="hold">
                                          <p:stCondLst>
                                            <p:cond delay="0"/>
                                          </p:stCondLst>
                                        </p:cTn>
                                        <p:tgtEl>
                                          <p:spTgt spid="14">
                                            <p:txEl>
                                              <p:pRg st="3" end="3"/>
                                            </p:txEl>
                                          </p:spTgt>
                                        </p:tgtEl>
                                        <p:attrNameLst>
                                          <p:attrName>style.visibility</p:attrName>
                                        </p:attrNameLst>
                                      </p:cBhvr>
                                      <p:to>
                                        <p:strVal val="visible"/>
                                      </p:to>
                                    </p:set>
                                    <p:animEffect transition="in" filter="checkerboard(down)">
                                      <p:cBhvr>
                                        <p:cTn id="21" dur="2000"/>
                                        <p:tgtEl>
                                          <p:spTgt spid="14">
                                            <p:txEl>
                                              <p:pRg st="3" end="3"/>
                                            </p:txEl>
                                          </p:spTgt>
                                        </p:tgtEl>
                                      </p:cBhvr>
                                    </p:animEffect>
                                  </p:childTnLst>
                                </p:cTn>
                              </p:par>
                            </p:childTnLst>
                          </p:cTn>
                        </p:par>
                        <p:par>
                          <p:cTn id="22" fill="hold">
                            <p:stCondLst>
                              <p:cond delay="7000"/>
                            </p:stCondLst>
                            <p:childTnLst>
                              <p:par>
                                <p:cTn id="23" presetID="5" presetClass="entr" presetSubtype="5" fill="hold" nodeType="afterEffect">
                                  <p:stCondLst>
                                    <p:cond delay="0"/>
                                  </p:stCondLst>
                                  <p:childTnLst>
                                    <p:set>
                                      <p:cBhvr>
                                        <p:cTn id="24" dur="1" fill="hold">
                                          <p:stCondLst>
                                            <p:cond delay="0"/>
                                          </p:stCondLst>
                                        </p:cTn>
                                        <p:tgtEl>
                                          <p:spTgt spid="14">
                                            <p:txEl>
                                              <p:pRg st="4" end="4"/>
                                            </p:txEl>
                                          </p:spTgt>
                                        </p:tgtEl>
                                        <p:attrNameLst>
                                          <p:attrName>style.visibility</p:attrName>
                                        </p:attrNameLst>
                                      </p:cBhvr>
                                      <p:to>
                                        <p:strVal val="visible"/>
                                      </p:to>
                                    </p:set>
                                    <p:animEffect transition="in" filter="checkerboard(down)">
                                      <p:cBhvr>
                                        <p:cTn id="25" dur="2000"/>
                                        <p:tgtEl>
                                          <p:spTgt spid="14">
                                            <p:txEl>
                                              <p:pRg st="4" end="4"/>
                                            </p:txEl>
                                          </p:spTgt>
                                        </p:tgtEl>
                                      </p:cBhvr>
                                    </p:animEffect>
                                  </p:childTnLst>
                                </p:cTn>
                              </p:par>
                            </p:childTnLst>
                          </p:cTn>
                        </p:par>
                        <p:par>
                          <p:cTn id="26" fill="hold">
                            <p:stCondLst>
                              <p:cond delay="9000"/>
                            </p:stCondLst>
                            <p:childTnLst>
                              <p:par>
                                <p:cTn id="27" presetID="5" presetClass="entr" presetSubtype="5" fill="hold" nodeType="afterEffect">
                                  <p:stCondLst>
                                    <p:cond delay="0"/>
                                  </p:stCondLst>
                                  <p:childTnLst>
                                    <p:set>
                                      <p:cBhvr>
                                        <p:cTn id="28" dur="1" fill="hold">
                                          <p:stCondLst>
                                            <p:cond delay="0"/>
                                          </p:stCondLst>
                                        </p:cTn>
                                        <p:tgtEl>
                                          <p:spTgt spid="14">
                                            <p:txEl>
                                              <p:pRg st="5" end="5"/>
                                            </p:txEl>
                                          </p:spTgt>
                                        </p:tgtEl>
                                        <p:attrNameLst>
                                          <p:attrName>style.visibility</p:attrName>
                                        </p:attrNameLst>
                                      </p:cBhvr>
                                      <p:to>
                                        <p:strVal val="visible"/>
                                      </p:to>
                                    </p:set>
                                    <p:animEffect transition="in" filter="checkerboard(down)">
                                      <p:cBhvr>
                                        <p:cTn id="29" dur="2000"/>
                                        <p:tgtEl>
                                          <p:spTgt spid="14">
                                            <p:txEl>
                                              <p:pRg st="5" end="5"/>
                                            </p:txEl>
                                          </p:spTgt>
                                        </p:tgtEl>
                                      </p:cBhvr>
                                    </p:animEffect>
                                  </p:childTnLst>
                                </p:cTn>
                              </p:par>
                            </p:childTnLst>
                          </p:cTn>
                        </p:par>
                        <p:par>
                          <p:cTn id="30" fill="hold">
                            <p:stCondLst>
                              <p:cond delay="11000"/>
                            </p:stCondLst>
                            <p:childTnLst>
                              <p:par>
                                <p:cTn id="31" presetID="5" presetClass="entr" presetSubtype="5" fill="hold" nodeType="afterEffect">
                                  <p:stCondLst>
                                    <p:cond delay="0"/>
                                  </p:stCondLst>
                                  <p:childTnLst>
                                    <p:set>
                                      <p:cBhvr>
                                        <p:cTn id="32" dur="1" fill="hold">
                                          <p:stCondLst>
                                            <p:cond delay="0"/>
                                          </p:stCondLst>
                                        </p:cTn>
                                        <p:tgtEl>
                                          <p:spTgt spid="14">
                                            <p:txEl>
                                              <p:pRg st="6" end="6"/>
                                            </p:txEl>
                                          </p:spTgt>
                                        </p:tgtEl>
                                        <p:attrNameLst>
                                          <p:attrName>style.visibility</p:attrName>
                                        </p:attrNameLst>
                                      </p:cBhvr>
                                      <p:to>
                                        <p:strVal val="visible"/>
                                      </p:to>
                                    </p:set>
                                    <p:animEffect transition="in" filter="checkerboard(down)">
                                      <p:cBhvr>
                                        <p:cTn id="33" dur="2000"/>
                                        <p:tgtEl>
                                          <p:spTgt spid="14">
                                            <p:txEl>
                                              <p:pRg st="6" end="6"/>
                                            </p:txEl>
                                          </p:spTgt>
                                        </p:tgtEl>
                                      </p:cBhvr>
                                    </p:animEffect>
                                  </p:childTnLst>
                                </p:cTn>
                              </p:par>
                            </p:childTnLst>
                          </p:cTn>
                        </p:par>
                        <p:par>
                          <p:cTn id="34" fill="hold">
                            <p:stCondLst>
                              <p:cond delay="13000"/>
                            </p:stCondLst>
                            <p:childTnLst>
                              <p:par>
                                <p:cTn id="35" presetID="5" presetClass="entr" presetSubtype="5" fill="hold" nodeType="after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checkerboard(down)">
                                      <p:cBhvr>
                                        <p:cTn id="37" dur="20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500034" y="1481328"/>
            <a:ext cx="6043626" cy="4525963"/>
          </a:xfrm>
        </p:spPr>
        <p:style>
          <a:lnRef idx="0">
            <a:scrgbClr r="0" g="0" b="0"/>
          </a:lnRef>
          <a:fillRef idx="1002">
            <a:schemeClr val="lt1"/>
          </a:fillRef>
          <a:effectRef idx="0">
            <a:scrgbClr r="0" g="0" b="0"/>
          </a:effectRef>
          <a:fontRef idx="major"/>
        </p:style>
        <p:txBody>
          <a:bodyPr>
            <a:normAutofit fontScale="92500" lnSpcReduction="10000"/>
          </a:bodyPr>
          <a:lstStyle/>
          <a:p>
            <a:pPr algn="ctr"/>
            <a:r>
              <a:rPr lang="en-GB" sz="3600" dirty="0" smtClean="0"/>
              <a:t>Solving First Degree Equation in One Variable</a:t>
            </a:r>
          </a:p>
          <a:p>
            <a:pPr algn="ctr"/>
            <a:r>
              <a:rPr lang="en-GB" sz="3600" dirty="0" smtClean="0"/>
              <a:t>Solving Second Degree Equation in One Variable</a:t>
            </a:r>
          </a:p>
          <a:p>
            <a:pPr algn="ctr"/>
            <a:r>
              <a:rPr lang="en-GB" sz="3500" dirty="0" smtClean="0">
                <a:latin typeface="+mn-lt"/>
              </a:rPr>
              <a:t>by factorization</a:t>
            </a:r>
          </a:p>
          <a:p>
            <a:pPr algn="ctr"/>
            <a:r>
              <a:rPr lang="en-GB" sz="3500" dirty="0" smtClean="0">
                <a:latin typeface="+mn-lt"/>
              </a:rPr>
              <a:t>by quadratic formula</a:t>
            </a:r>
          </a:p>
          <a:p>
            <a:pPr marL="1024128" indent="-914400" algn="ctr">
              <a:buFont typeface="+mj-lt"/>
              <a:buAutoNum type="alphaLcParenR"/>
            </a:pPr>
            <a:r>
              <a:rPr lang="en-GB" sz="3500" dirty="0" smtClean="0">
                <a:latin typeface="+mn-lt"/>
              </a:rPr>
              <a:t>real, distinct roots</a:t>
            </a:r>
          </a:p>
          <a:p>
            <a:pPr marL="1024128" indent="-914400" algn="ctr">
              <a:buFont typeface="+mj-lt"/>
              <a:buAutoNum type="alphaLcParenR"/>
            </a:pPr>
            <a:r>
              <a:rPr lang="en-GB" sz="3500" dirty="0" smtClean="0">
                <a:latin typeface="+mn-lt"/>
              </a:rPr>
              <a:t>one real root</a:t>
            </a:r>
          </a:p>
          <a:p>
            <a:pPr marL="1024128" indent="-914400" algn="ctr">
              <a:buFont typeface="+mj-lt"/>
              <a:buAutoNum type="alphaLcParenR"/>
            </a:pPr>
            <a:r>
              <a:rPr lang="en-GB" sz="3500" dirty="0" smtClean="0">
                <a:latin typeface="+mn-lt"/>
              </a:rPr>
              <a:t>no real root</a:t>
            </a:r>
          </a:p>
          <a:p>
            <a:pPr algn="ctr"/>
            <a:endParaRPr lang="en-GB" sz="4800" dirty="0"/>
          </a:p>
        </p:txBody>
      </p:sp>
      <p:sp>
        <p:nvSpPr>
          <p:cNvPr id="13" name="Title 12"/>
          <p:cNvSpPr>
            <a:spLocks noGrp="1"/>
          </p:cNvSpPr>
          <p:nvPr>
            <p:ph type="title"/>
          </p:nvPr>
        </p:nvSpPr>
        <p:spPr>
          <a:xfrm>
            <a:off x="457200" y="274638"/>
            <a:ext cx="6043626" cy="1143000"/>
          </a:xfrm>
        </p:spPr>
        <p:txBody>
          <a:bodyPr>
            <a:normAutofit/>
          </a:bodyPr>
          <a:lstStyle/>
          <a:p>
            <a:r>
              <a:rPr lang="en-GB" sz="4300" u="sng" dirty="0" smtClean="0">
                <a:solidFill>
                  <a:schemeClr val="accent1">
                    <a:lumMod val="75000"/>
                  </a:schemeClr>
                </a:solidFill>
                <a:latin typeface="Cambria Math" pitchFamily="18" charset="0"/>
                <a:ea typeface="Cambria Math" pitchFamily="18" charset="0"/>
              </a:rPr>
              <a:t>Review</a:t>
            </a:r>
            <a:endParaRPr lang="en-GB" sz="4300" dirty="0">
              <a:solidFill>
                <a:schemeClr val="accent1">
                  <a:lumMod val="75000"/>
                </a:schemeClr>
              </a:solidFill>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5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481328"/>
          <a:ext cx="604362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itle 12"/>
          <p:cNvSpPr>
            <a:spLocks noGrp="1"/>
          </p:cNvSpPr>
          <p:nvPr>
            <p:ph type="title"/>
          </p:nvPr>
        </p:nvSpPr>
        <p:spPr>
          <a:xfrm>
            <a:off x="457200" y="274638"/>
            <a:ext cx="6043626" cy="1143000"/>
          </a:xfrm>
        </p:spPr>
        <p:txBody>
          <a:bodyPr>
            <a:normAutofit/>
          </a:bodyPr>
          <a:lstStyle/>
          <a:p>
            <a:r>
              <a:rPr lang="en-GB" sz="4300" dirty="0" smtClean="0">
                <a:solidFill>
                  <a:schemeClr val="accent1">
                    <a:lumMod val="75000"/>
                  </a:schemeClr>
                </a:solidFill>
                <a:effectLst/>
                <a:latin typeface="Cambria Math" pitchFamily="18" charset="0"/>
                <a:ea typeface="Cambria Math" pitchFamily="18" charset="0"/>
              </a:rPr>
              <a:t>Section 3</a:t>
            </a:r>
            <a:endParaRPr lang="en-GB" sz="4300" dirty="0">
              <a:solidFill>
                <a:schemeClr val="accent1">
                  <a:lumMod val="75000"/>
                </a:schemeClr>
              </a:solidFill>
              <a:effectLst/>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481328"/>
            <a:ext cx="6043626" cy="4525963"/>
          </a:xfrm>
        </p:spPr>
        <p:style>
          <a:lnRef idx="0">
            <a:scrgbClr r="0" g="0" b="0"/>
          </a:lnRef>
          <a:fillRef idx="1002">
            <a:schemeClr val="lt1"/>
          </a:fillRef>
          <a:effectRef idx="0">
            <a:scrgbClr r="0" g="0" b="0"/>
          </a:effectRef>
          <a:fontRef idx="major"/>
        </p:style>
        <p:txBody>
          <a:bodyPr>
            <a:normAutofit/>
          </a:bodyPr>
          <a:lstStyle/>
          <a:p>
            <a:pPr algn="just">
              <a:buNone/>
            </a:pPr>
            <a:r>
              <a:rPr lang="en-GB" sz="2800" dirty="0" smtClean="0"/>
              <a:t>1.3.1 </a:t>
            </a:r>
            <a:r>
              <a:rPr lang="en-GB" sz="2800" u="sng" dirty="0" smtClean="0"/>
              <a:t>Definition</a:t>
            </a:r>
            <a:r>
              <a:rPr lang="en-GB" sz="2800" dirty="0" smtClean="0"/>
              <a:t> </a:t>
            </a:r>
            <a:r>
              <a:rPr lang="en-GB" sz="2800" b="1" i="1" dirty="0" smtClean="0">
                <a:solidFill>
                  <a:schemeClr val="accent2">
                    <a:lumMod val="50000"/>
                  </a:schemeClr>
                </a:solidFill>
                <a:latin typeface="+mn-lt"/>
              </a:rPr>
              <a:t>Inequalities</a:t>
            </a:r>
            <a:r>
              <a:rPr lang="en-GB" sz="2800" dirty="0" smtClean="0">
                <a:latin typeface="+mn-lt"/>
              </a:rPr>
              <a:t> express the condition that two quantities are not equal. Inequalities are denoted by the symbols </a:t>
            </a:r>
            <a:r>
              <a:rPr lang="en-GB" sz="2800" b="1" dirty="0" smtClean="0">
                <a:solidFill>
                  <a:schemeClr val="accent1">
                    <a:lumMod val="50000"/>
                  </a:schemeClr>
                </a:solidFill>
                <a:latin typeface="+mn-lt"/>
              </a:rPr>
              <a:t>&lt;</a:t>
            </a:r>
            <a:r>
              <a:rPr lang="en-GB" sz="2800" dirty="0" smtClean="0">
                <a:latin typeface="+mn-lt"/>
              </a:rPr>
              <a:t> and </a:t>
            </a:r>
            <a:r>
              <a:rPr lang="en-GB" sz="2800" b="1" dirty="0" smtClean="0">
                <a:solidFill>
                  <a:schemeClr val="accent1">
                    <a:lumMod val="50000"/>
                  </a:schemeClr>
                </a:solidFill>
                <a:latin typeface="+mn-lt"/>
              </a:rPr>
              <a:t>&gt;</a:t>
            </a:r>
            <a:r>
              <a:rPr lang="en-GB" sz="2800" dirty="0" smtClean="0">
                <a:latin typeface="+mn-lt"/>
              </a:rPr>
              <a:t>.</a:t>
            </a:r>
          </a:p>
          <a:p>
            <a:pPr marL="681228" indent="-571500" algn="just">
              <a:buClr>
                <a:schemeClr val="tx1"/>
              </a:buClr>
              <a:buNone/>
            </a:pPr>
            <a:r>
              <a:rPr lang="en-GB" sz="2800" dirty="0" smtClean="0"/>
              <a:t>1.3.2 </a:t>
            </a:r>
            <a:r>
              <a:rPr lang="en-GB" sz="2800" u="sng" dirty="0" smtClean="0"/>
              <a:t>Examples</a:t>
            </a:r>
          </a:p>
          <a:p>
            <a:pPr marL="681228" indent="-571500" algn="just">
              <a:buClr>
                <a:schemeClr val="tx1"/>
              </a:buClr>
              <a:buFont typeface="+mj-lt"/>
              <a:buAutoNum type="romanLcPeriod"/>
            </a:pPr>
            <a:r>
              <a:rPr lang="en-GB" sz="2800" dirty="0" smtClean="0"/>
              <a:t>  3 &lt; 5	        3 is less than 5</a:t>
            </a:r>
          </a:p>
          <a:p>
            <a:pPr marL="681228" indent="-571500" algn="just">
              <a:buClr>
                <a:schemeClr val="tx1"/>
              </a:buClr>
              <a:buFont typeface="+mj-lt"/>
              <a:buAutoNum type="romanLcPeriod"/>
            </a:pPr>
            <a:r>
              <a:rPr lang="en-GB" sz="2800" dirty="0" smtClean="0">
                <a:latin typeface="MMa CenturyB" pitchFamily="18" charset="0"/>
                <a:cs typeface="Vijaya" pitchFamily="34" charset="0"/>
              </a:rPr>
              <a:t>x </a:t>
            </a:r>
            <a:r>
              <a:rPr lang="en-GB" sz="2800" dirty="0" smtClean="0">
                <a:latin typeface="+mn-lt"/>
                <a:cs typeface="Vijaya" pitchFamily="34" charset="0"/>
              </a:rPr>
              <a:t>&gt; 100	        </a:t>
            </a:r>
            <a:r>
              <a:rPr lang="en-GB" sz="2800" dirty="0" smtClean="0">
                <a:latin typeface="MMa CenturyB" pitchFamily="18" charset="0"/>
                <a:cs typeface="Vijaya" pitchFamily="34" charset="0"/>
              </a:rPr>
              <a:t>x</a:t>
            </a:r>
            <a:r>
              <a:rPr lang="en-GB" sz="2800" dirty="0" smtClean="0">
                <a:latin typeface="+mn-lt"/>
                <a:cs typeface="Vijaya" pitchFamily="34" charset="0"/>
              </a:rPr>
              <a:t> is greater than 100</a:t>
            </a:r>
          </a:p>
          <a:p>
            <a:pPr marL="681228" indent="-571500" algn="just">
              <a:buClr>
                <a:schemeClr val="tx1"/>
              </a:buClr>
              <a:buFont typeface="+mj-lt"/>
              <a:buAutoNum type="romanLcPeriod"/>
            </a:pPr>
            <a:r>
              <a:rPr lang="en-GB" sz="2800" dirty="0" smtClean="0">
                <a:latin typeface="+mn-lt"/>
                <a:cs typeface="Vijaya" pitchFamily="34" charset="0"/>
              </a:rPr>
              <a:t>0 &lt; </a:t>
            </a:r>
            <a:r>
              <a:rPr lang="en-GB" sz="2800" dirty="0" smtClean="0">
                <a:latin typeface="MMa CenturyB" pitchFamily="18" charset="0"/>
                <a:cs typeface="Vijaya" pitchFamily="34" charset="0"/>
              </a:rPr>
              <a:t>y</a:t>
            </a:r>
            <a:r>
              <a:rPr lang="en-GB" sz="2800" dirty="0" smtClean="0">
                <a:latin typeface="+mn-lt"/>
                <a:cs typeface="Vijaya" pitchFamily="34" charset="0"/>
              </a:rPr>
              <a:t> &lt; 50    </a:t>
            </a:r>
            <a:r>
              <a:rPr lang="en-GB" sz="2800" dirty="0" smtClean="0">
                <a:latin typeface="MMa CenturyB" pitchFamily="18" charset="0"/>
                <a:cs typeface="Vijaya" pitchFamily="34" charset="0"/>
              </a:rPr>
              <a:t>y</a:t>
            </a:r>
            <a:r>
              <a:rPr lang="en-GB" sz="2800" dirty="0" smtClean="0">
                <a:latin typeface="+mn-lt"/>
                <a:cs typeface="Vijaya" pitchFamily="34" charset="0"/>
              </a:rPr>
              <a:t> is greater than</a:t>
            </a:r>
          </a:p>
          <a:p>
            <a:pPr marL="681228" indent="-571500" algn="just">
              <a:buClr>
                <a:schemeClr val="tx1"/>
              </a:buClr>
              <a:buNone/>
            </a:pPr>
            <a:r>
              <a:rPr lang="en-GB" sz="2800" dirty="0" smtClean="0">
                <a:latin typeface="+mn-lt"/>
                <a:cs typeface="Vijaya" pitchFamily="34" charset="0"/>
              </a:rPr>
              <a:t>                           </a:t>
            </a:r>
            <a:r>
              <a:rPr lang="en-GB" sz="2800" dirty="0" smtClean="0">
                <a:cs typeface="Vijaya" pitchFamily="34" charset="0"/>
              </a:rPr>
              <a:t>zero and less than 50</a:t>
            </a:r>
            <a:endParaRPr lang="en-GB" sz="2800" dirty="0" smtClean="0">
              <a:latin typeface="+mn-lt"/>
              <a:cs typeface="Vijaya" pitchFamily="34" charset="0"/>
            </a:endParaRPr>
          </a:p>
          <a:p>
            <a:pPr marL="681228" indent="-571500">
              <a:buClr>
                <a:schemeClr val="tx1"/>
              </a:buClr>
              <a:buFont typeface="+mj-lt"/>
              <a:buAutoNum type="romanLcPeriod"/>
            </a:pPr>
            <a:endParaRPr lang="en-GB" sz="3000" dirty="0" smtClean="0">
              <a:latin typeface="+mn-lt"/>
              <a:cs typeface="Vijaya" pitchFamily="34" charset="0"/>
            </a:endParaRPr>
          </a:p>
          <a:p>
            <a:pPr algn="ctr">
              <a:buNone/>
            </a:pPr>
            <a:endParaRPr lang="en-GB" sz="3000" dirty="0"/>
          </a:p>
        </p:txBody>
      </p:sp>
      <p:sp>
        <p:nvSpPr>
          <p:cNvPr id="13" name="Title 12"/>
          <p:cNvSpPr>
            <a:spLocks noGrp="1"/>
          </p:cNvSpPr>
          <p:nvPr>
            <p:ph type="title"/>
          </p:nvPr>
        </p:nvSpPr>
        <p:spPr>
          <a:xfrm>
            <a:off x="457200" y="274638"/>
            <a:ext cx="6043626" cy="1143000"/>
          </a:xfrm>
        </p:spPr>
        <p:txBody>
          <a:bodyPr>
            <a:normAutofit/>
          </a:bodyPr>
          <a:lstStyle/>
          <a:p>
            <a:r>
              <a:rPr lang="en-GB" sz="4300" dirty="0" smtClean="0">
                <a:solidFill>
                  <a:schemeClr val="accent1">
                    <a:lumMod val="75000"/>
                  </a:schemeClr>
                </a:solidFill>
                <a:latin typeface="Cambria Math" pitchFamily="18" charset="0"/>
                <a:ea typeface="Cambria Math" pitchFamily="18" charset="0"/>
              </a:rPr>
              <a:t>1.3.1 Inequalities</a:t>
            </a:r>
            <a:endParaRPr lang="en-GB" sz="4300" dirty="0">
              <a:solidFill>
                <a:schemeClr val="accent1">
                  <a:lumMod val="75000"/>
                </a:schemeClr>
              </a:solidFill>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par>
                                <p:cTn id="8" presetID="4" presetClass="entr" presetSubtype="32"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box(out)">
                                      <p:cBhvr>
                                        <p:cTn id="10"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par>
                                <p:cTn id="11" presetID="4" presetClass="entr" presetSubtype="32"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box(out)">
                                      <p:cBhvr>
                                        <p:cTn id="13"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par>
                                <p:cTn id="14" presetID="4" presetClass="entr" presetSubtype="32" fill="hold"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box(out)">
                                      <p:cBhvr>
                                        <p:cTn id="16"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par>
                                <p:cTn id="17" presetID="4" presetClass="entr" presetSubtype="32" fill="hold"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box(out)">
                                      <p:cBhvr>
                                        <p:cTn id="19"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par>
                                <p:cTn id="20" presetID="4" presetClass="entr" presetSubtype="32" fill="hold" nodeType="with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box(out)">
                                      <p:cBhvr>
                                        <p:cTn id="22"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500034" y="214290"/>
            <a:ext cx="6043626" cy="5786478"/>
          </a:xfrm>
        </p:spPr>
        <p:style>
          <a:lnRef idx="0">
            <a:scrgbClr r="0" g="0" b="0"/>
          </a:lnRef>
          <a:fillRef idx="1002">
            <a:schemeClr val="lt1"/>
          </a:fillRef>
          <a:effectRef idx="0">
            <a:scrgbClr r="0" g="0" b="0"/>
          </a:effectRef>
          <a:fontRef idx="major"/>
        </p:style>
        <p:txBody>
          <a:bodyPr>
            <a:noAutofit/>
          </a:bodyPr>
          <a:lstStyle/>
          <a:p>
            <a:pPr algn="just"/>
            <a:r>
              <a:rPr lang="en-GB" sz="2600" dirty="0" smtClean="0">
                <a:latin typeface="+mn-lt"/>
              </a:rPr>
              <a:t>1.3.3 </a:t>
            </a:r>
            <a:r>
              <a:rPr lang="en-GB" sz="2600" u="sng" dirty="0" smtClean="0">
                <a:latin typeface="+mn-lt"/>
              </a:rPr>
              <a:t>Definition</a:t>
            </a:r>
            <a:r>
              <a:rPr lang="en-GB" sz="2600" dirty="0" smtClean="0">
                <a:latin typeface="+mn-lt"/>
              </a:rPr>
              <a:t> </a:t>
            </a:r>
            <a:r>
              <a:rPr lang="en-GB" sz="2600" b="1" i="1" dirty="0" smtClean="0">
                <a:solidFill>
                  <a:schemeClr val="accent2">
                    <a:lumMod val="50000"/>
                  </a:schemeClr>
                </a:solidFill>
                <a:latin typeface="+mn-lt"/>
              </a:rPr>
              <a:t>Strict inequalities</a:t>
            </a:r>
            <a:r>
              <a:rPr lang="en-GB" sz="2600" dirty="0" smtClean="0">
                <a:latin typeface="+mn-lt"/>
              </a:rPr>
              <a:t> are those statements in which items are never equal to one another.</a:t>
            </a:r>
          </a:p>
          <a:p>
            <a:pPr algn="just">
              <a:buNone/>
            </a:pPr>
            <a:r>
              <a:rPr lang="en-GB" sz="2600" dirty="0" smtClean="0">
                <a:latin typeface="+mn-lt"/>
              </a:rPr>
              <a:t>They are of three types.</a:t>
            </a:r>
          </a:p>
          <a:p>
            <a:pPr marL="1024128" indent="-914400" algn="just">
              <a:buFont typeface="+mj-lt"/>
              <a:buAutoNum type="alphaLcParenR"/>
            </a:pPr>
            <a:r>
              <a:rPr lang="en-GB" sz="2600" dirty="0" smtClean="0">
                <a:latin typeface="+mn-lt"/>
              </a:rPr>
              <a:t>   </a:t>
            </a:r>
            <a:r>
              <a:rPr lang="en-GB" sz="2600" u="sng" dirty="0" smtClean="0">
                <a:latin typeface="+mn-lt"/>
              </a:rPr>
              <a:t>Absolute inequality</a:t>
            </a:r>
            <a:r>
              <a:rPr lang="en-GB" sz="2600" dirty="0" smtClean="0">
                <a:latin typeface="+mn-lt"/>
              </a:rPr>
              <a:t>   which</a:t>
            </a:r>
          </a:p>
          <a:p>
            <a:pPr marL="1024128" indent="-914400" algn="just">
              <a:buNone/>
            </a:pPr>
            <a:r>
              <a:rPr lang="en-GB" sz="2600" dirty="0" smtClean="0">
                <a:latin typeface="+mn-lt"/>
              </a:rPr>
              <a:t>              are always true. </a:t>
            </a:r>
          </a:p>
          <a:p>
            <a:pPr marL="1024128" indent="-914400" algn="just">
              <a:buNone/>
            </a:pPr>
            <a:r>
              <a:rPr lang="en-GB" sz="2600" dirty="0" smtClean="0">
                <a:latin typeface="+mn-lt"/>
              </a:rPr>
              <a:t>              </a:t>
            </a:r>
            <a:r>
              <a:rPr lang="en-GB" sz="2600" b="1" dirty="0" smtClean="0">
                <a:solidFill>
                  <a:schemeClr val="accent2">
                    <a:lumMod val="50000"/>
                  </a:schemeClr>
                </a:solidFill>
                <a:latin typeface="+mn-lt"/>
              </a:rPr>
              <a:t>e.g. 3 &lt; 5.</a:t>
            </a:r>
          </a:p>
          <a:p>
            <a:pPr marL="1252728" indent="-1143000" algn="just">
              <a:buFont typeface="+mj-lt"/>
              <a:buAutoNum type="alphaLcParenR" startAt="2"/>
            </a:pPr>
            <a:r>
              <a:rPr lang="en-GB" sz="2600" u="sng" dirty="0" smtClean="0">
                <a:latin typeface="+mn-lt"/>
              </a:rPr>
              <a:t>Conditional inequality</a:t>
            </a:r>
            <a:r>
              <a:rPr lang="en-GB" sz="2600" dirty="0" smtClean="0">
                <a:latin typeface="+mn-lt"/>
              </a:rPr>
              <a:t>   true under certain conditions.        </a:t>
            </a:r>
            <a:r>
              <a:rPr lang="en-GB" sz="2600" b="1" dirty="0" smtClean="0">
                <a:solidFill>
                  <a:schemeClr val="accent2">
                    <a:lumMod val="50000"/>
                  </a:schemeClr>
                </a:solidFill>
                <a:latin typeface="+mn-lt"/>
              </a:rPr>
              <a:t>e.g. </a:t>
            </a:r>
            <a:r>
              <a:rPr lang="en-GB" sz="2600" b="1" dirty="0" smtClean="0">
                <a:solidFill>
                  <a:schemeClr val="accent2">
                    <a:lumMod val="50000"/>
                  </a:schemeClr>
                </a:solidFill>
                <a:latin typeface="MMa CenturyB" pitchFamily="18" charset="0"/>
                <a:cs typeface="Vijaya" pitchFamily="34" charset="0"/>
              </a:rPr>
              <a:t>x</a:t>
            </a:r>
            <a:r>
              <a:rPr lang="en-GB" sz="2600" b="1" dirty="0" smtClean="0">
                <a:solidFill>
                  <a:schemeClr val="accent2">
                    <a:lumMod val="50000"/>
                  </a:schemeClr>
                </a:solidFill>
                <a:latin typeface="+mn-lt"/>
                <a:cs typeface="Vijaya" pitchFamily="34" charset="0"/>
              </a:rPr>
              <a:t> &gt; 100.</a:t>
            </a:r>
          </a:p>
          <a:p>
            <a:pPr marL="1252728" indent="-1143000" algn="just">
              <a:buFont typeface="+mj-lt"/>
              <a:buAutoNum type="alphaLcParenR" startAt="3"/>
            </a:pPr>
            <a:r>
              <a:rPr lang="en-GB" sz="2600" u="sng" dirty="0" smtClean="0">
                <a:latin typeface="+mn-lt"/>
                <a:cs typeface="Vijaya" pitchFamily="34" charset="0"/>
              </a:rPr>
              <a:t>Double inequality</a:t>
            </a:r>
          </a:p>
          <a:p>
            <a:pPr marL="1024128" indent="-914400" algn="just">
              <a:buNone/>
            </a:pPr>
            <a:r>
              <a:rPr lang="en-GB" sz="2600" dirty="0" smtClean="0">
                <a:latin typeface="+mn-lt"/>
                <a:cs typeface="Vijaya" pitchFamily="34" charset="0"/>
              </a:rPr>
              <a:t>              involving two comparisons.</a:t>
            </a:r>
          </a:p>
          <a:p>
            <a:pPr marL="1024128" indent="-914400" algn="just">
              <a:buNone/>
            </a:pPr>
            <a:r>
              <a:rPr lang="en-GB" sz="2600" dirty="0" smtClean="0">
                <a:latin typeface="+mn-lt"/>
                <a:cs typeface="Vijaya" pitchFamily="34" charset="0"/>
              </a:rPr>
              <a:t>              </a:t>
            </a:r>
            <a:r>
              <a:rPr lang="en-GB" sz="2600" b="1" dirty="0" smtClean="0">
                <a:solidFill>
                  <a:schemeClr val="accent2">
                    <a:lumMod val="50000"/>
                  </a:schemeClr>
                </a:solidFill>
                <a:latin typeface="+mn-lt"/>
                <a:cs typeface="Vijaya" pitchFamily="34" charset="0"/>
              </a:rPr>
              <a:t>e.g. 0 &lt; </a:t>
            </a:r>
            <a:r>
              <a:rPr lang="en-GB" sz="2600" b="1" dirty="0" smtClean="0">
                <a:solidFill>
                  <a:schemeClr val="accent2">
                    <a:lumMod val="50000"/>
                  </a:schemeClr>
                </a:solidFill>
                <a:latin typeface="MMa CenturyB" pitchFamily="18" charset="0"/>
                <a:cs typeface="Vijaya" pitchFamily="34" charset="0"/>
              </a:rPr>
              <a:t>y</a:t>
            </a:r>
            <a:r>
              <a:rPr lang="en-GB" sz="2600" b="1" dirty="0" smtClean="0">
                <a:solidFill>
                  <a:schemeClr val="accent2">
                    <a:lumMod val="50000"/>
                  </a:schemeClr>
                </a:solidFill>
                <a:latin typeface="+mn-lt"/>
                <a:cs typeface="Vijaya" pitchFamily="34" charset="0"/>
              </a:rPr>
              <a:t> &lt; 50.</a:t>
            </a:r>
            <a:r>
              <a:rPr lang="en-GB" sz="2600" dirty="0" smtClean="0">
                <a:latin typeface="+mn-lt"/>
                <a:cs typeface="Vijaya" pitchFamily="34" charset="0"/>
              </a:rPr>
              <a:t> </a:t>
            </a:r>
            <a:r>
              <a:rPr lang="en-GB" sz="2600" dirty="0" smtClean="0">
                <a:latin typeface="+mn-lt"/>
              </a:rPr>
              <a:t> </a:t>
            </a:r>
            <a:endParaRPr lang="en-GB" sz="2600" u="sng" dirty="0" smtClean="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out)">
                                      <p:cBhvr>
                                        <p:cTn id="27"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ox(out)">
                                      <p:cBhvr>
                                        <p:cTn id="32"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box(out)">
                                      <p:cBhvr>
                                        <p:cTn id="37" dur="2000"/>
                                        <p:tgtEl>
                                          <p:spTgt spid="14">
                                            <p:txEl>
                                              <p:pRg st="6" end="6"/>
                                            </p:txEl>
                                          </p:spTgt>
                                        </p:tgtEl>
                                      </p:cBhvr>
                                    </p:animEffect>
                                  </p:childTnLst>
                                  <p:subTnLst>
                                    <p:animClr>
                                      <p:cBhvr override="childStyle">
                                        <p:cTn dur="1" fill="hold" display="0" masterRel="nextClick" afterEffect="1"/>
                                        <p:tgtEl>
                                          <p:spTgt spid="14">
                                            <p:txEl>
                                              <p:pRg st="6" end="6"/>
                                            </p:txEl>
                                          </p:spTgt>
                                        </p:tgtEl>
                                        <p:attrNameLst>
                                          <p:attrName>ppt_c</p:attrName>
                                        </p:attrNameLst>
                                      </p:cBhvr>
                                      <p:to>
                                        <a:schemeClr val="tx2"/>
                                      </p:to>
                                    </p:animClr>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box(out)">
                                      <p:cBhvr>
                                        <p:cTn id="42" dur="2000"/>
                                        <p:tgtEl>
                                          <p:spTgt spid="14">
                                            <p:txEl>
                                              <p:pRg st="7" end="7"/>
                                            </p:txEl>
                                          </p:spTgt>
                                        </p:tgtEl>
                                      </p:cBhvr>
                                    </p:animEffect>
                                  </p:childTnLst>
                                  <p:subTnLst>
                                    <p:animClr>
                                      <p:cBhvr override="childStyle">
                                        <p:cTn dur="1" fill="hold" display="0" masterRel="nextClick" afterEffect="1"/>
                                        <p:tgtEl>
                                          <p:spTgt spid="14">
                                            <p:txEl>
                                              <p:pRg st="7" end="7"/>
                                            </p:txEl>
                                          </p:spTgt>
                                        </p:tgtEl>
                                        <p:attrNameLst>
                                          <p:attrName>ppt_c</p:attrName>
                                        </p:attrNameLst>
                                      </p:cBhvr>
                                      <p:to>
                                        <a:schemeClr val="tx2"/>
                                      </p:to>
                                    </p:animClr>
                                  </p:subTnLst>
                                </p:cTn>
                              </p:par>
                            </p:childTnLst>
                          </p:cTn>
                        </p:par>
                      </p:childTnLst>
                    </p:cTn>
                  </p:par>
                  <p:par>
                    <p:cTn id="43" fill="hold">
                      <p:stCondLst>
                        <p:cond delay="indefinite"/>
                      </p:stCondLst>
                      <p:childTnLst>
                        <p:par>
                          <p:cTn id="44" fill="hold">
                            <p:stCondLst>
                              <p:cond delay="0"/>
                            </p:stCondLst>
                            <p:childTnLst>
                              <p:par>
                                <p:cTn id="45" presetID="4" presetClass="entr" presetSubtype="32"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box(out)">
                                      <p:cBhvr>
                                        <p:cTn id="47" dur="2000"/>
                                        <p:tgtEl>
                                          <p:spTgt spid="14">
                                            <p:txEl>
                                              <p:pRg st="8" end="8"/>
                                            </p:txEl>
                                          </p:spTgt>
                                        </p:tgtEl>
                                      </p:cBhvr>
                                    </p:animEffect>
                                  </p:childTnLst>
                                  <p:subTnLst>
                                    <p:animClr>
                                      <p:cBhvr override="childStyle">
                                        <p:cTn dur="1" fill="hold" display="0" masterRel="nextClick" afterEffect="1"/>
                                        <p:tgtEl>
                                          <p:spTgt spid="14">
                                            <p:txEl>
                                              <p:pRg st="8" end="8"/>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500034" y="571480"/>
            <a:ext cx="6043626" cy="5383219"/>
          </a:xfrm>
        </p:spPr>
        <p:style>
          <a:lnRef idx="0">
            <a:scrgbClr r="0" g="0" b="0"/>
          </a:lnRef>
          <a:fillRef idx="1002">
            <a:schemeClr val="lt1"/>
          </a:fillRef>
          <a:effectRef idx="0">
            <a:scrgbClr r="0" g="0" b="0"/>
          </a:effectRef>
          <a:fontRef idx="major"/>
        </p:style>
        <p:txBody>
          <a:bodyPr>
            <a:noAutofit/>
          </a:bodyPr>
          <a:lstStyle/>
          <a:p>
            <a:pPr algn="just"/>
            <a:r>
              <a:rPr lang="en-GB" sz="2800" u="sng" dirty="0" smtClean="0">
                <a:latin typeface="+mn-lt"/>
              </a:rPr>
              <a:t>Use</a:t>
            </a:r>
            <a:r>
              <a:rPr lang="en-GB" sz="2800" dirty="0" smtClean="0">
                <a:latin typeface="+mn-lt"/>
              </a:rPr>
              <a:t>: to compare quantities. </a:t>
            </a:r>
          </a:p>
          <a:p>
            <a:pPr algn="just">
              <a:buNone/>
            </a:pPr>
            <a:r>
              <a:rPr lang="en-GB" sz="2800" dirty="0" smtClean="0">
                <a:latin typeface="+mn-lt"/>
              </a:rPr>
              <a:t>This comparison can be represented on the real line.</a:t>
            </a:r>
          </a:p>
          <a:p>
            <a:pPr algn="just">
              <a:buNone/>
            </a:pPr>
            <a:r>
              <a:rPr lang="en-GB" sz="2800" u="sng" dirty="0" smtClean="0">
                <a:latin typeface="+mn-lt"/>
              </a:rPr>
              <a:t>Interpretation</a:t>
            </a:r>
            <a:r>
              <a:rPr lang="en-GB" sz="2800" dirty="0" smtClean="0">
                <a:latin typeface="+mn-lt"/>
              </a:rPr>
              <a:t> If a and b     </a:t>
            </a:r>
            <a:r>
              <a:rPr lang="en-GB" sz="2800" dirty="0" smtClean="0">
                <a:latin typeface="MMa Fermat" pitchFamily="50" charset="0"/>
              </a:rPr>
              <a:t>R,</a:t>
            </a:r>
            <a:r>
              <a:rPr lang="en-GB" sz="2800" dirty="0" smtClean="0">
                <a:latin typeface="+mn-lt"/>
              </a:rPr>
              <a:t> then there are three possibilities.</a:t>
            </a:r>
          </a:p>
          <a:p>
            <a:pPr algn="just">
              <a:buNone/>
            </a:pPr>
            <a:r>
              <a:rPr lang="en-GB" sz="2800" b="1" dirty="0" smtClean="0">
                <a:solidFill>
                  <a:schemeClr val="accent2">
                    <a:lumMod val="50000"/>
                  </a:schemeClr>
                </a:solidFill>
                <a:latin typeface="MMa CenturyB" pitchFamily="18" charset="0"/>
              </a:rPr>
              <a:t>a = b                      </a:t>
            </a:r>
            <a:r>
              <a:rPr lang="en-GB" sz="2400" b="1" dirty="0" smtClean="0">
                <a:latin typeface="MMa CenturyB" pitchFamily="18" charset="0"/>
              </a:rPr>
              <a:t>a</a:t>
            </a:r>
            <a:r>
              <a:rPr lang="en-GB" sz="2800" b="1" dirty="0" smtClean="0">
                <a:solidFill>
                  <a:schemeClr val="accent2">
                    <a:lumMod val="50000"/>
                  </a:schemeClr>
                </a:solidFill>
                <a:latin typeface="MMa CenturyB" pitchFamily="18" charset="0"/>
              </a:rPr>
              <a:t>                                  </a:t>
            </a:r>
          </a:p>
          <a:p>
            <a:pPr algn="just">
              <a:buNone/>
            </a:pPr>
            <a:r>
              <a:rPr lang="en-GB" sz="2800" b="1" dirty="0" smtClean="0">
                <a:solidFill>
                  <a:schemeClr val="accent2">
                    <a:lumMod val="50000"/>
                  </a:schemeClr>
                </a:solidFill>
                <a:latin typeface="MMa CenturyB" pitchFamily="18" charset="0"/>
              </a:rPr>
              <a:t>                                </a:t>
            </a:r>
            <a:r>
              <a:rPr lang="en-GB" sz="2400" b="1" dirty="0" smtClean="0">
                <a:latin typeface="MMa CenturyB" pitchFamily="18" charset="0"/>
              </a:rPr>
              <a:t>b</a:t>
            </a:r>
            <a:endParaRPr lang="en-GB" sz="2800" b="1" dirty="0" smtClean="0">
              <a:solidFill>
                <a:schemeClr val="accent2">
                  <a:lumMod val="50000"/>
                </a:schemeClr>
              </a:solidFill>
              <a:latin typeface="MMa CenturyB" pitchFamily="18" charset="0"/>
            </a:endParaRPr>
          </a:p>
          <a:p>
            <a:pPr algn="just">
              <a:buNone/>
            </a:pPr>
            <a:r>
              <a:rPr lang="en-GB" sz="2800" b="1" dirty="0" smtClean="0">
                <a:solidFill>
                  <a:schemeClr val="accent2">
                    <a:lumMod val="50000"/>
                  </a:schemeClr>
                </a:solidFill>
                <a:latin typeface="MMa CenturyB" pitchFamily="18" charset="0"/>
              </a:rPr>
              <a:t>a &lt; b             </a:t>
            </a:r>
            <a:r>
              <a:rPr lang="en-GB" sz="2400" b="1" dirty="0" smtClean="0">
                <a:latin typeface="MMa CenturyB" pitchFamily="18" charset="0"/>
              </a:rPr>
              <a:t>a</a:t>
            </a:r>
            <a:r>
              <a:rPr lang="en-GB" sz="2400" dirty="0" smtClean="0">
                <a:latin typeface="MMa CenturyB" pitchFamily="18" charset="0"/>
              </a:rPr>
              <a:t>                </a:t>
            </a:r>
            <a:r>
              <a:rPr lang="en-GB" sz="2400" b="1" dirty="0" smtClean="0">
                <a:latin typeface="MMa CenturyB" pitchFamily="18" charset="0"/>
              </a:rPr>
              <a:t>b</a:t>
            </a:r>
            <a:r>
              <a:rPr lang="en-GB" sz="2800" b="1" dirty="0" smtClean="0">
                <a:solidFill>
                  <a:schemeClr val="accent2">
                    <a:lumMod val="50000"/>
                  </a:schemeClr>
                </a:solidFill>
                <a:latin typeface="MMa CenturyB" pitchFamily="18" charset="0"/>
              </a:rPr>
              <a:t>                    </a:t>
            </a:r>
          </a:p>
          <a:p>
            <a:pPr algn="just">
              <a:buNone/>
            </a:pPr>
            <a:endParaRPr lang="en-GB" sz="2800" b="1" dirty="0" smtClean="0">
              <a:solidFill>
                <a:schemeClr val="accent2">
                  <a:lumMod val="50000"/>
                </a:schemeClr>
              </a:solidFill>
              <a:latin typeface="MMa CenturyB" pitchFamily="18" charset="0"/>
            </a:endParaRPr>
          </a:p>
          <a:p>
            <a:pPr algn="just">
              <a:buNone/>
            </a:pPr>
            <a:r>
              <a:rPr lang="en-GB" sz="2800" b="1" dirty="0" smtClean="0">
                <a:solidFill>
                  <a:schemeClr val="accent2">
                    <a:lumMod val="50000"/>
                  </a:schemeClr>
                </a:solidFill>
                <a:latin typeface="MMa CenturyB" pitchFamily="18" charset="0"/>
              </a:rPr>
              <a:t>a &gt; b </a:t>
            </a:r>
            <a:r>
              <a:rPr lang="en-GB" sz="2800" b="1" dirty="0" smtClean="0">
                <a:solidFill>
                  <a:schemeClr val="accent2">
                    <a:lumMod val="50000"/>
                  </a:schemeClr>
                </a:solidFill>
                <a:latin typeface="+mn-lt"/>
              </a:rPr>
              <a:t>               </a:t>
            </a:r>
            <a:r>
              <a:rPr lang="en-GB" sz="2400" b="1" dirty="0" err="1" smtClean="0">
                <a:latin typeface="MMa CenturyB" pitchFamily="18" charset="0"/>
              </a:rPr>
              <a:t>b</a:t>
            </a:r>
            <a:r>
              <a:rPr lang="en-GB" sz="2400" dirty="0" smtClean="0">
                <a:latin typeface="MMa CenturyB" pitchFamily="18" charset="0"/>
              </a:rPr>
              <a:t>               </a:t>
            </a:r>
            <a:r>
              <a:rPr lang="en-GB" sz="2400" b="1" dirty="0" smtClean="0">
                <a:latin typeface="MMa CenturyB" pitchFamily="18" charset="0"/>
              </a:rPr>
              <a:t>a</a:t>
            </a:r>
            <a:r>
              <a:rPr lang="en-GB" sz="2400" dirty="0" smtClean="0">
                <a:latin typeface="MMa CenturyB" pitchFamily="18" charset="0"/>
              </a:rPr>
              <a:t> </a:t>
            </a:r>
            <a:endParaRPr lang="en-GB" sz="2800" dirty="0" smtClean="0">
              <a:latin typeface="+mn-lt"/>
            </a:endParaRPr>
          </a:p>
          <a:p>
            <a:pPr>
              <a:buNone/>
            </a:pPr>
            <a:r>
              <a:rPr lang="en-GB" sz="2800" dirty="0" smtClean="0">
                <a:latin typeface="+mn-lt"/>
              </a:rPr>
              <a:t>                                                </a:t>
            </a:r>
          </a:p>
          <a:p>
            <a:pPr>
              <a:buNone/>
            </a:pPr>
            <a:r>
              <a:rPr lang="en-GB" sz="2800" dirty="0" smtClean="0">
                <a:latin typeface="+mn-lt"/>
              </a:rPr>
              <a:t>                                   </a:t>
            </a:r>
          </a:p>
        </p:txBody>
      </p:sp>
      <p:cxnSp>
        <p:nvCxnSpPr>
          <p:cNvPr id="5" name="Straight Arrow Connector 4"/>
          <p:cNvCxnSpPr/>
          <p:nvPr/>
        </p:nvCxnSpPr>
        <p:spPr>
          <a:xfrm>
            <a:off x="2143108" y="4357694"/>
            <a:ext cx="3714776"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3072596" y="4356900"/>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643438" y="4356900"/>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8" name="Object 7"/>
          <p:cNvGraphicFramePr>
            <a:graphicFrameLocks noChangeAspect="1"/>
          </p:cNvGraphicFramePr>
          <p:nvPr/>
        </p:nvGraphicFramePr>
        <p:xfrm>
          <a:off x="4714876" y="2000240"/>
          <a:ext cx="357190" cy="428628"/>
        </p:xfrm>
        <a:graphic>
          <a:graphicData uri="http://schemas.openxmlformats.org/presentationml/2006/ole">
            <p:oleObj spid="_x0000_s1026" name="Equation" r:id="rId3" imgW="126720" imgH="126720" progId="Equation.3">
              <p:embed/>
            </p:oleObj>
          </a:graphicData>
        </a:graphic>
      </p:graphicFrame>
      <p:cxnSp>
        <p:nvCxnSpPr>
          <p:cNvPr id="10" name="Straight Arrow Connector 9"/>
          <p:cNvCxnSpPr/>
          <p:nvPr/>
        </p:nvCxnSpPr>
        <p:spPr>
          <a:xfrm>
            <a:off x="2143108" y="3357562"/>
            <a:ext cx="3714776"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4071139" y="3356768"/>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143108" y="5286388"/>
            <a:ext cx="3714776"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3072596" y="5285594"/>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4643438" y="5285594"/>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out)">
                                      <p:cBhvr>
                                        <p:cTn id="27"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ox(out)">
                                      <p:cBhvr>
                                        <p:cTn id="32"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box(out)">
                                      <p:cBhvr>
                                        <p:cTn id="37" dur="2000"/>
                                        <p:tgtEl>
                                          <p:spTgt spid="14">
                                            <p:txEl>
                                              <p:pRg st="7" end="7"/>
                                            </p:txEl>
                                          </p:spTgt>
                                        </p:tgtEl>
                                      </p:cBhvr>
                                    </p:animEffect>
                                  </p:childTnLst>
                                  <p:subTnLst>
                                    <p:animClr>
                                      <p:cBhvr override="childStyle">
                                        <p:cTn dur="1" fill="hold" display="0" masterRel="nextClick" afterEffect="1"/>
                                        <p:tgtEl>
                                          <p:spTgt spid="14">
                                            <p:txEl>
                                              <p:pRg st="7" end="7"/>
                                            </p:txEl>
                                          </p:spTgt>
                                        </p:tgtEl>
                                        <p:attrNameLst>
                                          <p:attrName>ppt_c</p:attrName>
                                        </p:attrNameLst>
                                      </p:cBhvr>
                                      <p:to>
                                        <a:schemeClr val="tx2"/>
                                      </p:to>
                                    </p:animClr>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14">
                                            <p:txEl>
                                              <p:pRg st="8" end="8"/>
                                            </p:txEl>
                                          </p:spTgt>
                                        </p:tgtEl>
                                        <p:attrNameLst>
                                          <p:attrName>style.visibility</p:attrName>
                                        </p:attrNameLst>
                                      </p:cBhvr>
                                      <p:to>
                                        <p:strVal val="visible"/>
                                      </p:to>
                                    </p:set>
                                    <p:animEffect transition="in" filter="box(out)">
                                      <p:cBhvr>
                                        <p:cTn id="42" dur="2000"/>
                                        <p:tgtEl>
                                          <p:spTgt spid="14">
                                            <p:txEl>
                                              <p:pRg st="8" end="8"/>
                                            </p:txEl>
                                          </p:spTgt>
                                        </p:tgtEl>
                                      </p:cBhvr>
                                    </p:animEffect>
                                  </p:childTnLst>
                                  <p:subTnLst>
                                    <p:animClr>
                                      <p:cBhvr override="childStyle">
                                        <p:cTn dur="1" fill="hold" display="0" masterRel="nextClick" afterEffect="1"/>
                                        <p:tgtEl>
                                          <p:spTgt spid="14">
                                            <p:txEl>
                                              <p:pRg st="8" end="8"/>
                                            </p:txEl>
                                          </p:spTgt>
                                        </p:tgtEl>
                                        <p:attrNameLst>
                                          <p:attrName>ppt_c</p:attrName>
                                        </p:attrNameLst>
                                      </p:cBhvr>
                                      <p:to>
                                        <a:schemeClr val="tx2"/>
                                      </p:to>
                                    </p:animClr>
                                  </p:subTnLst>
                                </p:cTn>
                              </p:par>
                            </p:childTnLst>
                          </p:cTn>
                        </p:par>
                      </p:childTnLst>
                    </p:cTn>
                  </p:par>
                  <p:par>
                    <p:cTn id="43" fill="hold">
                      <p:stCondLst>
                        <p:cond delay="indefinite"/>
                      </p:stCondLst>
                      <p:childTnLst>
                        <p:par>
                          <p:cTn id="44" fill="hold">
                            <p:stCondLst>
                              <p:cond delay="0"/>
                            </p:stCondLst>
                            <p:childTnLst>
                              <p:par>
                                <p:cTn id="45" presetID="4" presetClass="entr" presetSubtype="32" fill="hold" nodeType="clickEffect">
                                  <p:stCondLst>
                                    <p:cond delay="0"/>
                                  </p:stCondLst>
                                  <p:childTnLst>
                                    <p:set>
                                      <p:cBhvr>
                                        <p:cTn id="46" dur="1" fill="hold">
                                          <p:stCondLst>
                                            <p:cond delay="0"/>
                                          </p:stCondLst>
                                        </p:cTn>
                                        <p:tgtEl>
                                          <p:spTgt spid="14">
                                            <p:txEl>
                                              <p:pRg st="9" end="9"/>
                                            </p:txEl>
                                          </p:spTgt>
                                        </p:tgtEl>
                                        <p:attrNameLst>
                                          <p:attrName>style.visibility</p:attrName>
                                        </p:attrNameLst>
                                      </p:cBhvr>
                                      <p:to>
                                        <p:strVal val="visible"/>
                                      </p:to>
                                    </p:set>
                                    <p:animEffect transition="in" filter="box(out)">
                                      <p:cBhvr>
                                        <p:cTn id="47" dur="2000"/>
                                        <p:tgtEl>
                                          <p:spTgt spid="14">
                                            <p:txEl>
                                              <p:pRg st="9" end="9"/>
                                            </p:txEl>
                                          </p:spTgt>
                                        </p:tgtEl>
                                      </p:cBhvr>
                                    </p:animEffect>
                                  </p:childTnLst>
                                  <p:subTnLst>
                                    <p:animClr>
                                      <p:cBhvr override="childStyle">
                                        <p:cTn dur="1" fill="hold" display="0" masterRel="nextClick" afterEffect="1"/>
                                        <p:tgtEl>
                                          <p:spTgt spid="14">
                                            <p:txEl>
                                              <p:pRg st="9" end="9"/>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642919"/>
            <a:ext cx="6043626" cy="5357850"/>
          </a:xfrm>
        </p:spPr>
        <p:style>
          <a:lnRef idx="0">
            <a:scrgbClr r="0" g="0" b="0"/>
          </a:lnRef>
          <a:fillRef idx="1002">
            <a:schemeClr val="lt1"/>
          </a:fillRef>
          <a:effectRef idx="0">
            <a:scrgbClr r="0" g="0" b="0"/>
          </a:effectRef>
          <a:fontRef idx="major"/>
        </p:style>
        <p:txBody>
          <a:bodyPr numCol="1">
            <a:normAutofit/>
          </a:bodyPr>
          <a:lstStyle/>
          <a:p>
            <a:pPr algn="just"/>
            <a:r>
              <a:rPr lang="en-GB" sz="2800" dirty="0" smtClean="0"/>
              <a:t>1.3.4 </a:t>
            </a:r>
            <a:r>
              <a:rPr lang="en-GB" sz="2800" u="sng" dirty="0" smtClean="0"/>
              <a:t>Definition</a:t>
            </a:r>
            <a:r>
              <a:rPr lang="en-GB" sz="2800" dirty="0" smtClean="0"/>
              <a:t> Statements in which one item can be equal to the other item are called </a:t>
            </a:r>
            <a:r>
              <a:rPr lang="en-GB" sz="2800" b="1" i="1" dirty="0" smtClean="0">
                <a:solidFill>
                  <a:schemeClr val="accent2">
                    <a:lumMod val="50000"/>
                  </a:schemeClr>
                </a:solidFill>
              </a:rPr>
              <a:t>non-strict inequalities.</a:t>
            </a:r>
            <a:r>
              <a:rPr lang="en-GB" sz="2800" dirty="0" smtClean="0"/>
              <a:t> They are denoted by the symbols </a:t>
            </a:r>
            <a:r>
              <a:rPr lang="en-GB" sz="2800" b="1" dirty="0" smtClean="0">
                <a:solidFill>
                  <a:schemeClr val="accent2">
                    <a:lumMod val="50000"/>
                  </a:schemeClr>
                </a:solidFill>
              </a:rPr>
              <a:t>≤</a:t>
            </a:r>
            <a:r>
              <a:rPr lang="en-GB" sz="2800" dirty="0" smtClean="0"/>
              <a:t> and </a:t>
            </a:r>
            <a:r>
              <a:rPr lang="en-GB" sz="2800" b="1" dirty="0" smtClean="0">
                <a:solidFill>
                  <a:schemeClr val="accent2">
                    <a:lumMod val="50000"/>
                  </a:schemeClr>
                </a:solidFill>
              </a:rPr>
              <a:t>≥</a:t>
            </a:r>
            <a:r>
              <a:rPr lang="en-GB" sz="2800" dirty="0" smtClean="0"/>
              <a:t> respectively.</a:t>
            </a:r>
            <a:r>
              <a:rPr lang="en-GB" sz="3200" dirty="0" smtClean="0"/>
              <a:t>                                                                                             </a:t>
            </a:r>
          </a:p>
          <a:p>
            <a:pPr algn="just"/>
            <a:endParaRPr lang="en-GB" sz="2800" dirty="0" smtClean="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642919"/>
            <a:ext cx="6043626" cy="5357850"/>
          </a:xfrm>
        </p:spPr>
        <p:style>
          <a:lnRef idx="0">
            <a:scrgbClr r="0" g="0" b="0"/>
          </a:lnRef>
          <a:fillRef idx="1002">
            <a:schemeClr val="lt1"/>
          </a:fillRef>
          <a:effectRef idx="0">
            <a:scrgbClr r="0" g="0" b="0"/>
          </a:effectRef>
          <a:fontRef idx="major"/>
        </p:style>
        <p:txBody>
          <a:bodyPr numCol="1">
            <a:normAutofit lnSpcReduction="10000"/>
          </a:bodyPr>
          <a:lstStyle/>
          <a:p>
            <a:pPr algn="just"/>
            <a:r>
              <a:rPr lang="en-GB" sz="2800" dirty="0" smtClean="0"/>
              <a:t>1.3.5 </a:t>
            </a:r>
            <a:r>
              <a:rPr lang="en-GB" sz="2800" u="sng" dirty="0" smtClean="0"/>
              <a:t>Examples</a:t>
            </a:r>
            <a:r>
              <a:rPr lang="en-GB" sz="2800" dirty="0" smtClean="0"/>
              <a:t>  </a:t>
            </a:r>
          </a:p>
          <a:p>
            <a:pPr marL="681228" indent="-571500" algn="just">
              <a:buFont typeface="+mj-lt"/>
              <a:buAutoNum type="romanLcPeriod"/>
            </a:pPr>
            <a:r>
              <a:rPr lang="en-GB" sz="2800" dirty="0" smtClean="0">
                <a:latin typeface="MMa CenturyB" pitchFamily="18" charset="0"/>
              </a:rPr>
              <a:t>x+3 ≥ 15</a:t>
            </a:r>
            <a:r>
              <a:rPr lang="en-GB" sz="2800" dirty="0" smtClean="0"/>
              <a:t>    </a:t>
            </a:r>
            <a:r>
              <a:rPr lang="en-GB" sz="2800" dirty="0" smtClean="0">
                <a:latin typeface="MMa CenturyB" pitchFamily="18" charset="0"/>
              </a:rPr>
              <a:t>x+3</a:t>
            </a:r>
            <a:r>
              <a:rPr lang="en-GB" sz="2800" dirty="0" smtClean="0"/>
              <a:t> is greater than</a:t>
            </a:r>
          </a:p>
          <a:p>
            <a:pPr marL="681228" indent="-571500" algn="just">
              <a:buNone/>
            </a:pPr>
            <a:r>
              <a:rPr lang="en-GB" sz="2800" i="1" dirty="0" smtClean="0"/>
              <a:t>                             </a:t>
            </a:r>
            <a:r>
              <a:rPr lang="en-GB" sz="2800" b="1" i="1" u="sng" dirty="0" smtClean="0">
                <a:solidFill>
                  <a:schemeClr val="accent2">
                    <a:lumMod val="50000"/>
                  </a:schemeClr>
                </a:solidFill>
              </a:rPr>
              <a:t>or</a:t>
            </a:r>
            <a:r>
              <a:rPr lang="en-GB" sz="2800" dirty="0" smtClean="0"/>
              <a:t> equal to 15.</a:t>
            </a:r>
          </a:p>
          <a:p>
            <a:pPr marL="681228" indent="-571500" algn="just">
              <a:buFont typeface="+mj-lt"/>
              <a:buAutoNum type="romanLcPeriod" startAt="2"/>
            </a:pPr>
            <a:r>
              <a:rPr lang="en-GB" sz="2800" dirty="0" smtClean="0">
                <a:latin typeface="MMa CenturyB" pitchFamily="18" charset="0"/>
              </a:rPr>
              <a:t>y ≤ x</a:t>
            </a:r>
            <a:r>
              <a:rPr lang="en-GB" sz="2800" dirty="0" smtClean="0"/>
              <a:t>            </a:t>
            </a:r>
            <a:r>
              <a:rPr lang="en-GB" sz="2800" dirty="0" smtClean="0">
                <a:latin typeface="MMa CenturyB" pitchFamily="18" charset="0"/>
              </a:rPr>
              <a:t>y</a:t>
            </a:r>
            <a:r>
              <a:rPr lang="en-GB" sz="2800" dirty="0" smtClean="0"/>
              <a:t> is less than </a:t>
            </a:r>
            <a:r>
              <a:rPr lang="en-GB" sz="2800" b="1" i="1" u="sng" dirty="0" smtClean="0">
                <a:solidFill>
                  <a:schemeClr val="accent2">
                    <a:lumMod val="50000"/>
                  </a:schemeClr>
                </a:solidFill>
              </a:rPr>
              <a:t>or</a:t>
            </a:r>
            <a:r>
              <a:rPr lang="en-GB" sz="2800" dirty="0" smtClean="0"/>
              <a:t> equal</a:t>
            </a:r>
          </a:p>
          <a:p>
            <a:pPr marL="681228" indent="-571500" algn="just">
              <a:buNone/>
            </a:pPr>
            <a:r>
              <a:rPr lang="en-GB" sz="2800" dirty="0" smtClean="0"/>
              <a:t>                           to </a:t>
            </a:r>
            <a:r>
              <a:rPr lang="en-GB" sz="2800" dirty="0" smtClean="0">
                <a:latin typeface="MMa CenturyB" pitchFamily="18" charset="0"/>
              </a:rPr>
              <a:t>x</a:t>
            </a:r>
            <a:r>
              <a:rPr lang="en-GB" sz="2800" dirty="0" smtClean="0"/>
              <a:t>.</a:t>
            </a:r>
          </a:p>
          <a:p>
            <a:pPr marL="681228" indent="-571500" algn="just">
              <a:buFont typeface="+mj-lt"/>
              <a:buAutoNum type="romanLcPeriod" startAt="3"/>
            </a:pPr>
            <a:r>
              <a:rPr lang="en-GB" sz="2800" dirty="0" smtClean="0">
                <a:latin typeface="MMa CenturyB" pitchFamily="18" charset="0"/>
              </a:rPr>
              <a:t>a ≤ x &lt;b</a:t>
            </a:r>
            <a:r>
              <a:rPr lang="en-GB" sz="2800" dirty="0" smtClean="0"/>
              <a:t>     </a:t>
            </a:r>
            <a:r>
              <a:rPr lang="en-GB" sz="2800" dirty="0" smtClean="0">
                <a:latin typeface="MMa CenturyB" pitchFamily="18" charset="0"/>
              </a:rPr>
              <a:t>x</a:t>
            </a:r>
            <a:r>
              <a:rPr lang="en-GB" sz="2800" dirty="0" smtClean="0"/>
              <a:t> is greater than </a:t>
            </a:r>
            <a:r>
              <a:rPr lang="en-GB" sz="2800" b="1" i="1" u="sng" dirty="0" smtClean="0">
                <a:solidFill>
                  <a:schemeClr val="accent2">
                    <a:lumMod val="50000"/>
                  </a:schemeClr>
                </a:solidFill>
              </a:rPr>
              <a:t>or</a:t>
            </a:r>
            <a:r>
              <a:rPr lang="en-GB" sz="2800" dirty="0" smtClean="0"/>
              <a:t> </a:t>
            </a:r>
          </a:p>
          <a:p>
            <a:pPr marL="681228" indent="-571500" algn="just">
              <a:buNone/>
            </a:pPr>
            <a:r>
              <a:rPr lang="en-GB" sz="2800" dirty="0" smtClean="0"/>
              <a:t>                           equal to </a:t>
            </a:r>
            <a:r>
              <a:rPr lang="en-GB" sz="2800" dirty="0" smtClean="0">
                <a:latin typeface="MMa CenturyB" pitchFamily="18" charset="0"/>
              </a:rPr>
              <a:t>a</a:t>
            </a:r>
            <a:r>
              <a:rPr lang="en-GB" sz="2800" dirty="0" smtClean="0"/>
              <a:t> </a:t>
            </a:r>
            <a:r>
              <a:rPr lang="en-GB" sz="2800" b="1" i="1" u="sng" dirty="0" smtClean="0">
                <a:solidFill>
                  <a:schemeClr val="accent2">
                    <a:lumMod val="50000"/>
                  </a:schemeClr>
                </a:solidFill>
              </a:rPr>
              <a:t>and</a:t>
            </a:r>
            <a:r>
              <a:rPr lang="en-GB" sz="2800" dirty="0" smtClean="0"/>
              <a:t> </a:t>
            </a:r>
            <a:r>
              <a:rPr lang="en-GB" sz="2800" dirty="0" smtClean="0">
                <a:latin typeface="MMa CenturyB" pitchFamily="18" charset="0"/>
              </a:rPr>
              <a:t>x</a:t>
            </a:r>
            <a:r>
              <a:rPr lang="en-GB" sz="2800" dirty="0" smtClean="0"/>
              <a:t> is     </a:t>
            </a:r>
          </a:p>
          <a:p>
            <a:pPr marL="681228" indent="-571500" algn="just">
              <a:buNone/>
            </a:pPr>
            <a:r>
              <a:rPr lang="en-GB" sz="2800" dirty="0" smtClean="0"/>
              <a:t>                           less than </a:t>
            </a:r>
            <a:r>
              <a:rPr lang="en-GB" sz="2800" dirty="0" smtClean="0">
                <a:latin typeface="MMa CenturyB" pitchFamily="18" charset="0"/>
              </a:rPr>
              <a:t>b</a:t>
            </a:r>
            <a:r>
              <a:rPr lang="en-GB" sz="2800" dirty="0" smtClean="0"/>
              <a:t>. </a:t>
            </a:r>
          </a:p>
          <a:p>
            <a:pPr marL="681228" indent="-571500" algn="just">
              <a:buNone/>
            </a:pPr>
            <a:r>
              <a:rPr lang="en-GB" sz="2800" dirty="0" smtClean="0"/>
              <a:t>                          </a:t>
            </a:r>
            <a:r>
              <a:rPr lang="en-GB" sz="2400" b="1" dirty="0" smtClean="0">
                <a:latin typeface="MMa CenturyB" pitchFamily="18" charset="0"/>
              </a:rPr>
              <a:t>a</a:t>
            </a:r>
            <a:r>
              <a:rPr lang="en-GB" sz="2400" dirty="0" smtClean="0">
                <a:latin typeface="MMa CenturyB" pitchFamily="18" charset="0"/>
              </a:rPr>
              <a:t>               </a:t>
            </a:r>
            <a:r>
              <a:rPr lang="en-GB" sz="2400" b="1" dirty="0" smtClean="0">
                <a:latin typeface="MMa CenturyB" pitchFamily="18" charset="0"/>
              </a:rPr>
              <a:t>b             </a:t>
            </a:r>
          </a:p>
          <a:p>
            <a:pPr marL="681228" indent="-571500" algn="just">
              <a:buNone/>
            </a:pPr>
            <a:r>
              <a:rPr lang="en-GB" sz="2400" b="1" dirty="0" smtClean="0">
                <a:latin typeface="MMa CenturyB" pitchFamily="18" charset="0"/>
              </a:rPr>
              <a:t>                          </a:t>
            </a:r>
            <a:r>
              <a:rPr lang="en-GB" sz="2400" dirty="0" smtClean="0">
                <a:latin typeface="MMa Fermat" pitchFamily="50" charset="0"/>
              </a:rPr>
              <a:t>[       </a:t>
            </a:r>
            <a:r>
              <a:rPr lang="en-GB" sz="2400" b="1" dirty="0" smtClean="0">
                <a:latin typeface="MMa CenturyB" pitchFamily="18" charset="0"/>
              </a:rPr>
              <a:t>x</a:t>
            </a:r>
            <a:r>
              <a:rPr lang="en-GB" sz="2400" dirty="0" smtClean="0">
                <a:latin typeface="MMa Fermat" pitchFamily="50" charset="0"/>
              </a:rPr>
              <a:t>       )                </a:t>
            </a:r>
          </a:p>
          <a:p>
            <a:pPr marL="681228" indent="-571500" algn="just">
              <a:buNone/>
            </a:pPr>
            <a:r>
              <a:rPr lang="en-GB" sz="2400" b="1" dirty="0" smtClean="0">
                <a:latin typeface="MMa Fermat" pitchFamily="50" charset="0"/>
              </a:rPr>
              <a:t>                           </a:t>
            </a:r>
          </a:p>
          <a:p>
            <a:pPr marL="681228" indent="-571500" algn="just">
              <a:buNone/>
            </a:pPr>
            <a:endParaRPr lang="en-GB" sz="2800" dirty="0" smtClean="0"/>
          </a:p>
          <a:p>
            <a:pPr algn="just">
              <a:buNone/>
            </a:pPr>
            <a:endParaRPr lang="en-GB" sz="2800" dirty="0" smtClean="0">
              <a:latin typeface="+mn-lt"/>
            </a:endParaRPr>
          </a:p>
        </p:txBody>
      </p:sp>
      <p:cxnSp>
        <p:nvCxnSpPr>
          <p:cNvPr id="3" name="Straight Arrow Connector 2"/>
          <p:cNvCxnSpPr/>
          <p:nvPr/>
        </p:nvCxnSpPr>
        <p:spPr>
          <a:xfrm>
            <a:off x="2071670" y="4929198"/>
            <a:ext cx="3714776"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rot="5400000">
            <a:off x="3001158" y="4928404"/>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5400000">
            <a:off x="4572000" y="4928404"/>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out)">
                                      <p:cBhvr>
                                        <p:cTn id="27"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ox(out)">
                                      <p:cBhvr>
                                        <p:cTn id="32"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box(out)">
                                      <p:cBhvr>
                                        <p:cTn id="37" dur="2000"/>
                                        <p:tgtEl>
                                          <p:spTgt spid="14">
                                            <p:txEl>
                                              <p:pRg st="6" end="6"/>
                                            </p:txEl>
                                          </p:spTgt>
                                        </p:tgtEl>
                                      </p:cBhvr>
                                    </p:animEffect>
                                  </p:childTnLst>
                                  <p:subTnLst>
                                    <p:animClr>
                                      <p:cBhvr override="childStyle">
                                        <p:cTn dur="1" fill="hold" display="0" masterRel="nextClick" afterEffect="1"/>
                                        <p:tgtEl>
                                          <p:spTgt spid="14">
                                            <p:txEl>
                                              <p:pRg st="6" end="6"/>
                                            </p:txEl>
                                          </p:spTgt>
                                        </p:tgtEl>
                                        <p:attrNameLst>
                                          <p:attrName>ppt_c</p:attrName>
                                        </p:attrNameLst>
                                      </p:cBhvr>
                                      <p:to>
                                        <a:schemeClr val="tx2"/>
                                      </p:to>
                                    </p:animClr>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box(out)">
                                      <p:cBhvr>
                                        <p:cTn id="42" dur="2000"/>
                                        <p:tgtEl>
                                          <p:spTgt spid="14">
                                            <p:txEl>
                                              <p:pRg st="7" end="7"/>
                                            </p:txEl>
                                          </p:spTgt>
                                        </p:tgtEl>
                                      </p:cBhvr>
                                    </p:animEffect>
                                  </p:childTnLst>
                                  <p:subTnLst>
                                    <p:animClr>
                                      <p:cBhvr override="childStyle">
                                        <p:cTn dur="1" fill="hold" display="0" masterRel="nextClick" afterEffect="1"/>
                                        <p:tgtEl>
                                          <p:spTgt spid="14">
                                            <p:txEl>
                                              <p:pRg st="7" end="7"/>
                                            </p:txEl>
                                          </p:spTgt>
                                        </p:tgtEl>
                                        <p:attrNameLst>
                                          <p:attrName>ppt_c</p:attrName>
                                        </p:attrNameLst>
                                      </p:cBhvr>
                                      <p:to>
                                        <a:schemeClr val="tx2"/>
                                      </p:to>
                                    </p:animClr>
                                  </p:subTnLst>
                                </p:cTn>
                              </p:par>
                            </p:childTnLst>
                          </p:cTn>
                        </p:par>
                      </p:childTnLst>
                    </p:cTn>
                  </p:par>
                  <p:par>
                    <p:cTn id="43" fill="hold">
                      <p:stCondLst>
                        <p:cond delay="indefinite"/>
                      </p:stCondLst>
                      <p:childTnLst>
                        <p:par>
                          <p:cTn id="44" fill="hold">
                            <p:stCondLst>
                              <p:cond delay="0"/>
                            </p:stCondLst>
                            <p:childTnLst>
                              <p:par>
                                <p:cTn id="45" presetID="4" presetClass="entr" presetSubtype="32"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box(out)">
                                      <p:cBhvr>
                                        <p:cTn id="47" dur="2000"/>
                                        <p:tgtEl>
                                          <p:spTgt spid="14">
                                            <p:txEl>
                                              <p:pRg st="8" end="8"/>
                                            </p:txEl>
                                          </p:spTgt>
                                        </p:tgtEl>
                                      </p:cBhvr>
                                    </p:animEffect>
                                  </p:childTnLst>
                                  <p:subTnLst>
                                    <p:animClr>
                                      <p:cBhvr override="childStyle">
                                        <p:cTn dur="1" fill="hold" display="0" masterRel="nextClick" afterEffect="1"/>
                                        <p:tgtEl>
                                          <p:spTgt spid="14">
                                            <p:txEl>
                                              <p:pRg st="8" end="8"/>
                                            </p:txEl>
                                          </p:spTgt>
                                        </p:tgtEl>
                                        <p:attrNameLst>
                                          <p:attrName>ppt_c</p:attrName>
                                        </p:attrNameLst>
                                      </p:cBhvr>
                                      <p:to>
                                        <a:schemeClr val="tx2"/>
                                      </p:to>
                                    </p:animClr>
                                  </p:subTnLst>
                                </p:cTn>
                              </p:par>
                            </p:childTnLst>
                          </p:cTn>
                        </p:par>
                      </p:childTnLst>
                    </p:cTn>
                  </p:par>
                  <p:par>
                    <p:cTn id="48" fill="hold">
                      <p:stCondLst>
                        <p:cond delay="indefinite"/>
                      </p:stCondLst>
                      <p:childTnLst>
                        <p:par>
                          <p:cTn id="49" fill="hold">
                            <p:stCondLst>
                              <p:cond delay="0"/>
                            </p:stCondLst>
                            <p:childTnLst>
                              <p:par>
                                <p:cTn id="50" presetID="4" presetClass="entr" presetSubtype="32"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box(out)">
                                      <p:cBhvr>
                                        <p:cTn id="52" dur="2000"/>
                                        <p:tgtEl>
                                          <p:spTgt spid="14">
                                            <p:txEl>
                                              <p:pRg st="9" end="9"/>
                                            </p:txEl>
                                          </p:spTgt>
                                        </p:tgtEl>
                                      </p:cBhvr>
                                    </p:animEffect>
                                  </p:childTnLst>
                                  <p:subTnLst>
                                    <p:animClr>
                                      <p:cBhvr override="childStyle">
                                        <p:cTn dur="1" fill="hold" display="0" masterRel="nextClick" afterEffect="1"/>
                                        <p:tgtEl>
                                          <p:spTgt spid="14">
                                            <p:txEl>
                                              <p:pRg st="9" end="9"/>
                                            </p:txEl>
                                          </p:spTgt>
                                        </p:tgtEl>
                                        <p:attrNameLst>
                                          <p:attrName>ppt_c</p:attrName>
                                        </p:attrNameLst>
                                      </p:cBhvr>
                                      <p:to>
                                        <a:schemeClr val="tx2"/>
                                      </p:to>
                                    </p:animClr>
                                  </p:subTnLst>
                                </p:cTn>
                              </p:par>
                            </p:childTnLst>
                          </p:cTn>
                        </p:par>
                      </p:childTnLst>
                    </p:cTn>
                  </p:par>
                  <p:par>
                    <p:cTn id="53" fill="hold">
                      <p:stCondLst>
                        <p:cond delay="indefinite"/>
                      </p:stCondLst>
                      <p:childTnLst>
                        <p:par>
                          <p:cTn id="54" fill="hold">
                            <p:stCondLst>
                              <p:cond delay="0"/>
                            </p:stCondLst>
                            <p:childTnLst>
                              <p:par>
                                <p:cTn id="55" presetID="4" presetClass="entr" presetSubtype="32" fill="hold" nodeType="clickEffect">
                                  <p:stCondLst>
                                    <p:cond delay="0"/>
                                  </p:stCondLst>
                                  <p:childTnLst>
                                    <p:set>
                                      <p:cBhvr>
                                        <p:cTn id="56" dur="1" fill="hold">
                                          <p:stCondLst>
                                            <p:cond delay="0"/>
                                          </p:stCondLst>
                                        </p:cTn>
                                        <p:tgtEl>
                                          <p:spTgt spid="14">
                                            <p:txEl>
                                              <p:pRg st="10" end="10"/>
                                            </p:txEl>
                                          </p:spTgt>
                                        </p:tgtEl>
                                        <p:attrNameLst>
                                          <p:attrName>style.visibility</p:attrName>
                                        </p:attrNameLst>
                                      </p:cBhvr>
                                      <p:to>
                                        <p:strVal val="visible"/>
                                      </p:to>
                                    </p:set>
                                    <p:animEffect transition="in" filter="box(out)">
                                      <p:cBhvr>
                                        <p:cTn id="57" dur="2000"/>
                                        <p:tgtEl>
                                          <p:spTgt spid="14">
                                            <p:txEl>
                                              <p:pRg st="10" end="10"/>
                                            </p:txEl>
                                          </p:spTgt>
                                        </p:tgtEl>
                                      </p:cBhvr>
                                    </p:animEffect>
                                  </p:childTnLst>
                                  <p:subTnLst>
                                    <p:animClr>
                                      <p:cBhvr override="childStyle">
                                        <p:cTn dur="1" fill="hold" display="0" masterRel="nextClick" afterEffect="1"/>
                                        <p:tgtEl>
                                          <p:spTgt spid="14">
                                            <p:txEl>
                                              <p:pRg st="10" end="10"/>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481328"/>
            <a:ext cx="6043626" cy="4525963"/>
          </a:xfrm>
        </p:spPr>
        <p:style>
          <a:lnRef idx="0">
            <a:scrgbClr r="0" g="0" b="0"/>
          </a:lnRef>
          <a:fillRef idx="1002">
            <a:schemeClr val="lt1"/>
          </a:fillRef>
          <a:effectRef idx="0">
            <a:scrgbClr r="0" g="0" b="0"/>
          </a:effectRef>
          <a:fontRef idx="major"/>
        </p:style>
        <p:txBody>
          <a:bodyPr>
            <a:normAutofit/>
          </a:bodyPr>
          <a:lstStyle/>
          <a:p>
            <a:pPr>
              <a:buNone/>
            </a:pPr>
            <a:r>
              <a:rPr lang="en-GB" sz="2800" dirty="0" smtClean="0">
                <a:latin typeface="+mn-lt"/>
              </a:rPr>
              <a:t>With the help of example 1.3.5(iii), we now define the interval notations and their meanings.</a:t>
            </a:r>
          </a:p>
          <a:p>
            <a:pPr>
              <a:buNone/>
            </a:pPr>
            <a:r>
              <a:rPr lang="en-GB" sz="2800" dirty="0" smtClean="0">
                <a:latin typeface="+mn-lt"/>
              </a:rPr>
              <a:t>1.3.6 </a:t>
            </a:r>
            <a:r>
              <a:rPr lang="en-GB" sz="2800" u="sng" dirty="0" smtClean="0">
                <a:latin typeface="+mn-lt"/>
              </a:rPr>
              <a:t>Definition</a:t>
            </a:r>
            <a:r>
              <a:rPr lang="en-GB" sz="2800" dirty="0" smtClean="0">
                <a:latin typeface="+mn-lt"/>
              </a:rPr>
              <a:t> An </a:t>
            </a:r>
            <a:r>
              <a:rPr lang="en-GB" sz="2800" b="1" i="1" dirty="0" smtClean="0">
                <a:solidFill>
                  <a:schemeClr val="accent2">
                    <a:lumMod val="50000"/>
                  </a:schemeClr>
                </a:solidFill>
                <a:latin typeface="+mn-lt"/>
              </a:rPr>
              <a:t>interval</a:t>
            </a:r>
            <a:r>
              <a:rPr lang="en-GB" sz="2800" dirty="0" smtClean="0">
                <a:latin typeface="+mn-lt"/>
              </a:rPr>
              <a:t> is the set of numbers that lies between two numbers </a:t>
            </a:r>
            <a:r>
              <a:rPr lang="en-GB" sz="2800" b="1" dirty="0" smtClean="0">
                <a:solidFill>
                  <a:schemeClr val="accent2">
                    <a:lumMod val="50000"/>
                  </a:schemeClr>
                </a:solidFill>
                <a:latin typeface="MMa CenturyB" pitchFamily="18" charset="0"/>
              </a:rPr>
              <a:t>a</a:t>
            </a:r>
            <a:r>
              <a:rPr lang="en-GB" sz="2800" dirty="0" smtClean="0">
                <a:latin typeface="+mn-lt"/>
              </a:rPr>
              <a:t> and </a:t>
            </a:r>
            <a:r>
              <a:rPr lang="en-GB" sz="2800" b="1" dirty="0" smtClean="0">
                <a:solidFill>
                  <a:schemeClr val="accent2">
                    <a:lumMod val="50000"/>
                  </a:schemeClr>
                </a:solidFill>
                <a:latin typeface="MMa CenturyB" pitchFamily="18" charset="0"/>
              </a:rPr>
              <a:t>b</a:t>
            </a:r>
            <a:r>
              <a:rPr lang="en-GB" sz="2800" dirty="0" smtClean="0">
                <a:latin typeface="+mn-lt"/>
              </a:rPr>
              <a:t>. They can be specified using the following notation:</a:t>
            </a:r>
          </a:p>
          <a:p>
            <a:pPr algn="ctr">
              <a:buNone/>
            </a:pPr>
            <a:r>
              <a:rPr lang="en-GB" sz="2800" b="1"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a, b</a:t>
            </a:r>
            <a:r>
              <a:rPr lang="en-GB" sz="2800" b="1"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 = </a:t>
            </a:r>
            <a:r>
              <a:rPr lang="en-GB" sz="2800" b="1"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x | a &lt; x &lt; b</a:t>
            </a:r>
            <a:r>
              <a:rPr lang="en-GB" sz="2800" b="1" dirty="0" smtClean="0">
                <a:solidFill>
                  <a:schemeClr val="accent2">
                    <a:lumMod val="50000"/>
                  </a:schemeClr>
                </a:solidFill>
                <a:latin typeface="+mn-lt"/>
              </a:rPr>
              <a:t>}</a:t>
            </a:r>
          </a:p>
          <a:p>
            <a:pPr>
              <a:buNone/>
            </a:pPr>
            <a:endParaRPr lang="en-GB" sz="2800" dirty="0">
              <a:latin typeface="+mn-lt"/>
            </a:endParaRPr>
          </a:p>
        </p:txBody>
      </p:sp>
      <p:sp>
        <p:nvSpPr>
          <p:cNvPr id="13" name="Title 12"/>
          <p:cNvSpPr>
            <a:spLocks noGrp="1"/>
          </p:cNvSpPr>
          <p:nvPr>
            <p:ph type="title"/>
          </p:nvPr>
        </p:nvSpPr>
        <p:spPr>
          <a:xfrm>
            <a:off x="457200" y="274638"/>
            <a:ext cx="6043626" cy="1143000"/>
          </a:xfrm>
        </p:spPr>
        <p:txBody>
          <a:bodyPr>
            <a:normAutofit/>
          </a:bodyPr>
          <a:lstStyle/>
          <a:p>
            <a:r>
              <a:rPr lang="en-GB" sz="4300" dirty="0" smtClean="0">
                <a:solidFill>
                  <a:schemeClr val="accent1">
                    <a:lumMod val="75000"/>
                  </a:schemeClr>
                </a:solidFill>
                <a:latin typeface="Cambria Math" pitchFamily="18" charset="0"/>
                <a:ea typeface="Cambria Math" pitchFamily="18" charset="0"/>
              </a:rPr>
              <a:t>1.3.2 Interval Notation</a:t>
            </a:r>
            <a:endParaRPr lang="en-GB" sz="4300" dirty="0">
              <a:solidFill>
                <a:schemeClr val="accent1">
                  <a:lumMod val="75000"/>
                </a:schemeClr>
              </a:solidFill>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642918"/>
            <a:ext cx="6043626" cy="5364373"/>
          </a:xfrm>
        </p:spPr>
        <p:style>
          <a:lnRef idx="0">
            <a:scrgbClr r="0" g="0" b="0"/>
          </a:lnRef>
          <a:fillRef idx="1002">
            <a:schemeClr val="lt1"/>
          </a:fillRef>
          <a:effectRef idx="0">
            <a:scrgbClr r="0" g="0" b="0"/>
          </a:effectRef>
          <a:fontRef idx="major"/>
        </p:style>
        <p:txBody>
          <a:bodyPr>
            <a:normAutofit/>
          </a:bodyPr>
          <a:lstStyle/>
          <a:p>
            <a:r>
              <a:rPr lang="en-GB" sz="2800" dirty="0" smtClean="0">
                <a:latin typeface="+mn-lt"/>
              </a:rPr>
              <a:t>The notation </a:t>
            </a:r>
            <a:r>
              <a:rPr lang="en-GB" sz="2800" b="1"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a, b</a:t>
            </a:r>
            <a:r>
              <a:rPr lang="en-GB" sz="2800" b="1" dirty="0" smtClean="0">
                <a:solidFill>
                  <a:schemeClr val="accent2">
                    <a:lumMod val="50000"/>
                  </a:schemeClr>
                </a:solidFill>
                <a:latin typeface="+mn-lt"/>
              </a:rPr>
              <a:t>)</a:t>
            </a:r>
            <a:r>
              <a:rPr lang="en-GB" sz="2800" dirty="0" smtClean="0">
                <a:latin typeface="+mn-lt"/>
              </a:rPr>
              <a:t> represents the </a:t>
            </a:r>
            <a:r>
              <a:rPr lang="en-GB" sz="2800" b="1" i="1" dirty="0" smtClean="0">
                <a:solidFill>
                  <a:schemeClr val="accent2">
                    <a:lumMod val="50000"/>
                  </a:schemeClr>
                </a:solidFill>
                <a:latin typeface="+mn-lt"/>
              </a:rPr>
              <a:t>open interval</a:t>
            </a:r>
            <a:r>
              <a:rPr lang="en-GB" sz="2800" dirty="0" smtClean="0">
                <a:latin typeface="+mn-lt"/>
              </a:rPr>
              <a:t> with endpoint values </a:t>
            </a:r>
            <a:r>
              <a:rPr lang="en-GB" sz="2800" b="1" dirty="0" smtClean="0">
                <a:solidFill>
                  <a:schemeClr val="accent2">
                    <a:lumMod val="50000"/>
                  </a:schemeClr>
                </a:solidFill>
                <a:latin typeface="MMa CenturyB" pitchFamily="18" charset="0"/>
              </a:rPr>
              <a:t>a</a:t>
            </a:r>
            <a:r>
              <a:rPr lang="en-GB" sz="2800" dirty="0" smtClean="0">
                <a:latin typeface="+mn-lt"/>
              </a:rPr>
              <a:t> and </a:t>
            </a:r>
            <a:r>
              <a:rPr lang="en-GB" sz="2800" b="1" dirty="0" smtClean="0">
                <a:solidFill>
                  <a:schemeClr val="accent2">
                    <a:lumMod val="50000"/>
                  </a:schemeClr>
                </a:solidFill>
                <a:latin typeface="MMa CenturyB" pitchFamily="18" charset="0"/>
              </a:rPr>
              <a:t>b</a:t>
            </a:r>
            <a:r>
              <a:rPr lang="en-GB" sz="2800" dirty="0" smtClean="0">
                <a:latin typeface="+mn-lt"/>
              </a:rPr>
              <a:t> not included in the interval.</a:t>
            </a:r>
          </a:p>
          <a:p>
            <a:r>
              <a:rPr lang="en-GB" sz="2800" dirty="0" smtClean="0">
                <a:latin typeface="+mn-lt"/>
              </a:rPr>
              <a:t>A closed interval </a:t>
            </a:r>
            <a:r>
              <a:rPr lang="en-GB" sz="2800"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a, b</a:t>
            </a:r>
            <a:r>
              <a:rPr lang="en-GB" sz="2800" dirty="0" smtClean="0">
                <a:solidFill>
                  <a:schemeClr val="accent2">
                    <a:lumMod val="50000"/>
                  </a:schemeClr>
                </a:solidFill>
                <a:latin typeface="+mn-lt"/>
              </a:rPr>
              <a:t>]</a:t>
            </a:r>
            <a:r>
              <a:rPr lang="en-GB" sz="2800" dirty="0" smtClean="0">
                <a:latin typeface="+mn-lt"/>
              </a:rPr>
              <a:t> includes the end points </a:t>
            </a:r>
            <a:r>
              <a:rPr lang="en-GB" sz="2800" b="1" dirty="0" smtClean="0">
                <a:solidFill>
                  <a:schemeClr val="accent2">
                    <a:lumMod val="50000"/>
                  </a:schemeClr>
                </a:solidFill>
                <a:latin typeface="MMa CenturyB" pitchFamily="18" charset="0"/>
              </a:rPr>
              <a:t>a</a:t>
            </a:r>
            <a:r>
              <a:rPr lang="en-GB" sz="2800" dirty="0" smtClean="0">
                <a:latin typeface="+mn-lt"/>
              </a:rPr>
              <a:t> and </a:t>
            </a:r>
            <a:r>
              <a:rPr lang="en-GB" sz="2800" b="1" dirty="0" smtClean="0">
                <a:solidFill>
                  <a:schemeClr val="accent2">
                    <a:lumMod val="50000"/>
                  </a:schemeClr>
                </a:solidFill>
                <a:latin typeface="MMa CenturyB" pitchFamily="18" charset="0"/>
              </a:rPr>
              <a:t>b</a:t>
            </a:r>
            <a:r>
              <a:rPr lang="en-GB" sz="2800" dirty="0" smtClean="0">
                <a:latin typeface="+mn-lt"/>
              </a:rPr>
              <a:t>. More precisely,</a:t>
            </a:r>
          </a:p>
          <a:p>
            <a:pPr algn="ctr">
              <a:buNone/>
            </a:pPr>
            <a:r>
              <a:rPr lang="en-GB" sz="2800"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a, b</a:t>
            </a:r>
            <a:r>
              <a:rPr lang="en-GB" sz="2800"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x| a ≤ x ≤ b</a:t>
            </a:r>
            <a:r>
              <a:rPr lang="en-GB" sz="2800" dirty="0" smtClean="0">
                <a:solidFill>
                  <a:schemeClr val="accent2">
                    <a:lumMod val="50000"/>
                  </a:schemeClr>
                </a:solidFill>
                <a:latin typeface="+mn-lt"/>
              </a:rPr>
              <a:t>}</a:t>
            </a:r>
          </a:p>
          <a:p>
            <a:r>
              <a:rPr lang="en-GB" sz="2800" b="1" i="1" dirty="0" smtClean="0">
                <a:solidFill>
                  <a:schemeClr val="accent2">
                    <a:lumMod val="50000"/>
                  </a:schemeClr>
                </a:solidFill>
                <a:latin typeface="+mn-lt"/>
              </a:rPr>
              <a:t>Half-open intervals</a:t>
            </a:r>
            <a:r>
              <a:rPr lang="en-GB" sz="2800" dirty="0" smtClean="0">
                <a:latin typeface="+mn-lt"/>
              </a:rPr>
              <a:t> include one endpoint but not the other.</a:t>
            </a:r>
          </a:p>
          <a:p>
            <a:pPr algn="ctr">
              <a:buNone/>
            </a:pPr>
            <a:r>
              <a:rPr lang="en-GB" sz="2800" b="1"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a, b</a:t>
            </a:r>
            <a:r>
              <a:rPr lang="en-GB" sz="2800" b="1" dirty="0" smtClean="0">
                <a:solidFill>
                  <a:schemeClr val="accent2">
                    <a:lumMod val="50000"/>
                  </a:schemeClr>
                </a:solidFill>
                <a:latin typeface="+mn-lt"/>
              </a:rPr>
              <a:t>] = {</a:t>
            </a:r>
            <a:r>
              <a:rPr lang="en-GB" sz="2800" b="1" dirty="0" smtClean="0">
                <a:solidFill>
                  <a:schemeClr val="accent2">
                    <a:lumMod val="50000"/>
                  </a:schemeClr>
                </a:solidFill>
                <a:latin typeface="MMa CenturyB" pitchFamily="18" charset="0"/>
              </a:rPr>
              <a:t>x| a &lt; x ≤ b </a:t>
            </a:r>
            <a:r>
              <a:rPr lang="en-GB" sz="2800" b="1" dirty="0" smtClean="0">
                <a:solidFill>
                  <a:schemeClr val="accent2">
                    <a:lumMod val="50000"/>
                  </a:schemeClr>
                </a:solidFill>
                <a:latin typeface="+mn-lt"/>
              </a:rPr>
              <a:t>}</a:t>
            </a:r>
          </a:p>
          <a:p>
            <a:pPr algn="ctr">
              <a:buNone/>
            </a:pPr>
            <a:r>
              <a:rPr lang="en-GB" sz="2800" b="1"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a, b</a:t>
            </a:r>
            <a:r>
              <a:rPr lang="en-GB" sz="2800" b="1" dirty="0" smtClean="0">
                <a:solidFill>
                  <a:schemeClr val="accent2">
                    <a:lumMod val="50000"/>
                  </a:schemeClr>
                </a:solidFill>
                <a:latin typeface="+mn-lt"/>
              </a:rPr>
              <a:t>) = {</a:t>
            </a:r>
            <a:r>
              <a:rPr lang="en-GB" sz="2800" b="1" dirty="0" smtClean="0">
                <a:solidFill>
                  <a:schemeClr val="accent2">
                    <a:lumMod val="50000"/>
                  </a:schemeClr>
                </a:solidFill>
                <a:latin typeface="MMa CenturyB" pitchFamily="18" charset="0"/>
              </a:rPr>
              <a:t>x| a ≤ x &lt; b </a:t>
            </a:r>
            <a:r>
              <a:rPr lang="en-GB" sz="2800" b="1" dirty="0" smtClean="0">
                <a:solidFill>
                  <a:schemeClr val="accent2">
                    <a:lumMod val="50000"/>
                  </a:schemeClr>
                </a:solidFill>
                <a:latin typeface="+mn-lt"/>
              </a:rPr>
              <a:t>}</a:t>
            </a:r>
          </a:p>
          <a:p>
            <a:pPr algn="ctr">
              <a:buNone/>
            </a:pPr>
            <a:endParaRPr lang="en-GB" sz="2800" dirty="0" smtClean="0">
              <a:solidFill>
                <a:schemeClr val="accent2">
                  <a:lumMod val="50000"/>
                </a:schemeClr>
              </a:solidFill>
              <a:latin typeface="+mn-lt"/>
            </a:endParaRPr>
          </a:p>
          <a:p>
            <a:pPr>
              <a:buNone/>
            </a:pPr>
            <a:endParaRPr lang="en-GB" sz="2800" dirty="0">
              <a:solidFill>
                <a:schemeClr val="accent2">
                  <a:lumMod val="50000"/>
                </a:schemeClr>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out)">
                                      <p:cBhvr>
                                        <p:cTn id="27"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ox(out)">
                                      <p:cBhvr>
                                        <p:cTn id="32"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481328"/>
            <a:ext cx="6043626" cy="4525963"/>
          </a:xfrm>
        </p:spPr>
        <p:style>
          <a:lnRef idx="0">
            <a:scrgbClr r="0" g="0" b="0"/>
          </a:lnRef>
          <a:fillRef idx="1002">
            <a:schemeClr val="lt1"/>
          </a:fillRef>
          <a:effectRef idx="0">
            <a:scrgbClr r="0" g="0" b="0"/>
          </a:effectRef>
          <a:fontRef idx="major"/>
        </p:style>
        <p:txBody>
          <a:bodyPr>
            <a:normAutofit/>
          </a:bodyPr>
          <a:lstStyle/>
          <a:p>
            <a:pPr marL="681228" indent="-571500" algn="just">
              <a:buNone/>
            </a:pPr>
            <a:r>
              <a:rPr lang="en-GB" sz="2800"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a, b</a:t>
            </a:r>
            <a:r>
              <a:rPr lang="en-GB" sz="2800" dirty="0" smtClean="0">
                <a:solidFill>
                  <a:schemeClr val="accent2">
                    <a:lumMod val="50000"/>
                  </a:schemeClr>
                </a:solidFill>
                <a:latin typeface="+mn-lt"/>
              </a:rPr>
              <a:t>)</a:t>
            </a:r>
            <a:r>
              <a:rPr lang="en-GB" sz="2800" dirty="0" smtClean="0">
                <a:latin typeface="+mn-lt"/>
              </a:rPr>
              <a:t>                </a:t>
            </a:r>
            <a:r>
              <a:rPr lang="en-GB" sz="2800" b="1" dirty="0" smtClean="0">
                <a:latin typeface="MMa CenturyB" pitchFamily="18" charset="0"/>
              </a:rPr>
              <a:t>a</a:t>
            </a:r>
            <a:r>
              <a:rPr lang="en-GB" sz="2800" dirty="0" smtClean="0">
                <a:latin typeface="MMa CenturyB" pitchFamily="18" charset="0"/>
              </a:rPr>
              <a:t>            </a:t>
            </a:r>
            <a:r>
              <a:rPr lang="en-GB" sz="2800" b="1" dirty="0" smtClean="0">
                <a:latin typeface="MMa CenturyB" pitchFamily="18" charset="0"/>
              </a:rPr>
              <a:t>b</a:t>
            </a:r>
            <a:r>
              <a:rPr lang="en-GB" sz="2800" b="1" dirty="0" smtClean="0">
                <a:latin typeface="+mn-lt"/>
              </a:rPr>
              <a:t>             </a:t>
            </a:r>
          </a:p>
          <a:p>
            <a:pPr marL="681228" indent="-571500" algn="just">
              <a:buNone/>
            </a:pPr>
            <a:r>
              <a:rPr lang="en-GB" sz="2800" b="1" dirty="0" smtClean="0">
                <a:latin typeface="+mn-lt"/>
              </a:rPr>
              <a:t>                           </a:t>
            </a:r>
            <a:r>
              <a:rPr lang="en-GB" sz="2800" dirty="0" smtClean="0">
                <a:latin typeface="+mn-lt"/>
              </a:rPr>
              <a:t>(       </a:t>
            </a:r>
            <a:r>
              <a:rPr lang="en-GB" sz="2800" b="1" dirty="0" smtClean="0">
                <a:latin typeface="MMa CenturyB" pitchFamily="18" charset="0"/>
              </a:rPr>
              <a:t>x</a:t>
            </a:r>
            <a:r>
              <a:rPr lang="en-GB" sz="2800" dirty="0" smtClean="0">
                <a:latin typeface="+mn-lt"/>
              </a:rPr>
              <a:t>       )           </a:t>
            </a:r>
          </a:p>
          <a:p>
            <a:pPr marL="681228" indent="-571500" algn="just">
              <a:buNone/>
            </a:pPr>
            <a:r>
              <a:rPr lang="en-GB" sz="2800" b="1"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a, b</a:t>
            </a:r>
            <a:r>
              <a:rPr lang="en-GB" sz="2800" b="1" dirty="0" smtClean="0">
                <a:solidFill>
                  <a:schemeClr val="accent2">
                    <a:lumMod val="50000"/>
                  </a:schemeClr>
                </a:solidFill>
                <a:latin typeface="+mn-lt"/>
              </a:rPr>
              <a:t>]                </a:t>
            </a:r>
            <a:r>
              <a:rPr lang="en-GB" sz="2800" b="1" dirty="0" smtClean="0">
                <a:latin typeface="MMa CenturyB" pitchFamily="18" charset="0"/>
              </a:rPr>
              <a:t>a</a:t>
            </a:r>
            <a:r>
              <a:rPr lang="en-GB" sz="2800" dirty="0" smtClean="0">
                <a:latin typeface="MMa CenturyB" pitchFamily="18" charset="0"/>
              </a:rPr>
              <a:t>             </a:t>
            </a:r>
            <a:r>
              <a:rPr lang="en-GB" sz="2800" b="1" dirty="0" smtClean="0">
                <a:latin typeface="MMa CenturyB" pitchFamily="18" charset="0"/>
              </a:rPr>
              <a:t>b</a:t>
            </a:r>
            <a:r>
              <a:rPr lang="en-GB" sz="2800" b="1" dirty="0" smtClean="0">
                <a:latin typeface="+mn-lt"/>
              </a:rPr>
              <a:t>             </a:t>
            </a:r>
          </a:p>
          <a:p>
            <a:pPr marL="681228" indent="-571500" algn="just">
              <a:buNone/>
            </a:pPr>
            <a:r>
              <a:rPr lang="en-GB" sz="2800" b="1" dirty="0" smtClean="0">
                <a:latin typeface="+mn-lt"/>
              </a:rPr>
              <a:t>                           </a:t>
            </a:r>
            <a:r>
              <a:rPr lang="en-GB" sz="2800" dirty="0" smtClean="0">
                <a:latin typeface="+mn-lt"/>
              </a:rPr>
              <a:t>[       </a:t>
            </a:r>
            <a:r>
              <a:rPr lang="en-GB" sz="2800" b="1" dirty="0" smtClean="0">
                <a:latin typeface="MMa CenturyB" pitchFamily="18" charset="0"/>
              </a:rPr>
              <a:t>x</a:t>
            </a:r>
            <a:r>
              <a:rPr lang="en-GB" sz="2800" dirty="0" smtClean="0">
                <a:latin typeface="+mn-lt"/>
              </a:rPr>
              <a:t>       ] </a:t>
            </a:r>
            <a:r>
              <a:rPr lang="en-GB" sz="2800" b="1" dirty="0" smtClean="0">
                <a:solidFill>
                  <a:schemeClr val="accent2">
                    <a:lumMod val="50000"/>
                  </a:schemeClr>
                </a:solidFill>
                <a:latin typeface="+mn-lt"/>
              </a:rPr>
              <a:t>             </a:t>
            </a:r>
          </a:p>
          <a:p>
            <a:pPr marL="681228" indent="-571500" algn="just">
              <a:buNone/>
            </a:pPr>
            <a:r>
              <a:rPr lang="en-GB" sz="2800" b="1" dirty="0" smtClean="0">
                <a:solidFill>
                  <a:schemeClr val="accent2">
                    <a:lumMod val="50000"/>
                  </a:schemeClr>
                </a:solidFill>
                <a:latin typeface="+mn-lt"/>
              </a:rPr>
              <a:t>(</a:t>
            </a:r>
            <a:r>
              <a:rPr lang="en-GB" sz="2800" b="1" dirty="0" smtClean="0">
                <a:solidFill>
                  <a:schemeClr val="accent2">
                    <a:lumMod val="50000"/>
                  </a:schemeClr>
                </a:solidFill>
                <a:latin typeface="MMa CenturyB" pitchFamily="18" charset="0"/>
              </a:rPr>
              <a:t>a, b</a:t>
            </a:r>
            <a:r>
              <a:rPr lang="en-GB" sz="2800" b="1" dirty="0" smtClean="0">
                <a:solidFill>
                  <a:schemeClr val="accent2">
                    <a:lumMod val="50000"/>
                  </a:schemeClr>
                </a:solidFill>
                <a:latin typeface="+mn-lt"/>
              </a:rPr>
              <a:t>]                </a:t>
            </a:r>
            <a:r>
              <a:rPr lang="en-GB" sz="2800" b="1" dirty="0" smtClean="0">
                <a:latin typeface="MMa CenturyB" pitchFamily="18" charset="0"/>
              </a:rPr>
              <a:t>a</a:t>
            </a:r>
            <a:r>
              <a:rPr lang="en-GB" sz="2800" dirty="0" smtClean="0">
                <a:latin typeface="MMa CenturyB" pitchFamily="18" charset="0"/>
              </a:rPr>
              <a:t>             </a:t>
            </a:r>
            <a:r>
              <a:rPr lang="en-GB" sz="2800" b="1" dirty="0" smtClean="0">
                <a:latin typeface="MMa CenturyB" pitchFamily="18" charset="0"/>
              </a:rPr>
              <a:t>b </a:t>
            </a:r>
            <a:r>
              <a:rPr lang="en-GB" sz="2800" b="1" dirty="0" smtClean="0">
                <a:latin typeface="+mn-lt"/>
              </a:rPr>
              <a:t>            </a:t>
            </a:r>
          </a:p>
          <a:p>
            <a:pPr marL="681228" indent="-571500" algn="just">
              <a:buNone/>
            </a:pPr>
            <a:r>
              <a:rPr lang="en-GB" sz="2800" b="1" dirty="0" smtClean="0">
                <a:latin typeface="+mn-lt"/>
              </a:rPr>
              <a:t>                           </a:t>
            </a:r>
            <a:r>
              <a:rPr lang="en-GB" sz="2800" dirty="0" smtClean="0">
                <a:latin typeface="+mn-lt"/>
              </a:rPr>
              <a:t>(       </a:t>
            </a:r>
            <a:r>
              <a:rPr lang="en-GB" sz="2800" b="1" dirty="0" smtClean="0">
                <a:latin typeface="MMa CenturyB" pitchFamily="18" charset="0"/>
              </a:rPr>
              <a:t>x</a:t>
            </a:r>
            <a:r>
              <a:rPr lang="en-GB" sz="2800" dirty="0" smtClean="0">
                <a:latin typeface="+mn-lt"/>
              </a:rPr>
              <a:t>       ] </a:t>
            </a:r>
            <a:r>
              <a:rPr lang="en-GB" sz="2800" b="1" dirty="0" smtClean="0">
                <a:solidFill>
                  <a:schemeClr val="accent2">
                    <a:lumMod val="50000"/>
                  </a:schemeClr>
                </a:solidFill>
                <a:latin typeface="+mn-lt"/>
              </a:rPr>
              <a:t>                                                          </a:t>
            </a:r>
          </a:p>
          <a:p>
            <a:pPr marL="681228" indent="-571500" algn="just">
              <a:buNone/>
            </a:pPr>
            <a:r>
              <a:rPr lang="en-GB" sz="2800" b="1" dirty="0" smtClean="0">
                <a:solidFill>
                  <a:schemeClr val="accent2">
                    <a:lumMod val="50000"/>
                  </a:schemeClr>
                </a:solidFill>
                <a:latin typeface="+mn-lt"/>
              </a:rPr>
              <a:t> [</a:t>
            </a:r>
            <a:r>
              <a:rPr lang="en-GB" sz="2800" b="1" dirty="0" smtClean="0">
                <a:solidFill>
                  <a:schemeClr val="accent2">
                    <a:lumMod val="50000"/>
                  </a:schemeClr>
                </a:solidFill>
                <a:latin typeface="MMa CenturyB" pitchFamily="18" charset="0"/>
              </a:rPr>
              <a:t>a, b</a:t>
            </a:r>
            <a:r>
              <a:rPr lang="en-GB" sz="2800" b="1" dirty="0" smtClean="0">
                <a:solidFill>
                  <a:schemeClr val="accent2">
                    <a:lumMod val="50000"/>
                  </a:schemeClr>
                </a:solidFill>
                <a:latin typeface="+mn-lt"/>
              </a:rPr>
              <a:t>)               </a:t>
            </a:r>
            <a:r>
              <a:rPr lang="en-GB" sz="2800" b="1" dirty="0" smtClean="0">
                <a:latin typeface="MMa CenturyB" pitchFamily="18" charset="0"/>
              </a:rPr>
              <a:t>a</a:t>
            </a:r>
            <a:r>
              <a:rPr lang="en-GB" sz="2800" dirty="0" smtClean="0">
                <a:latin typeface="MMa CenturyB" pitchFamily="18" charset="0"/>
              </a:rPr>
              <a:t>             </a:t>
            </a:r>
            <a:r>
              <a:rPr lang="en-GB" sz="2800" b="1" dirty="0" smtClean="0">
                <a:latin typeface="MMa CenturyB" pitchFamily="18" charset="0"/>
              </a:rPr>
              <a:t>b </a:t>
            </a:r>
            <a:r>
              <a:rPr lang="en-GB" sz="2800" b="1" dirty="0" smtClean="0">
                <a:latin typeface="+mn-lt"/>
              </a:rPr>
              <a:t>            </a:t>
            </a:r>
          </a:p>
          <a:p>
            <a:pPr marL="681228" indent="-571500" algn="just">
              <a:buNone/>
            </a:pPr>
            <a:r>
              <a:rPr lang="en-GB" sz="2800" b="1" dirty="0" smtClean="0">
                <a:latin typeface="+mn-lt"/>
              </a:rPr>
              <a:t>                           </a:t>
            </a:r>
            <a:r>
              <a:rPr lang="en-GB" sz="2800" dirty="0" smtClean="0">
                <a:latin typeface="+mn-lt"/>
              </a:rPr>
              <a:t>[       </a:t>
            </a:r>
            <a:r>
              <a:rPr lang="en-GB" sz="2800" b="1" dirty="0" smtClean="0">
                <a:latin typeface="MMa CenturyB" pitchFamily="18" charset="0"/>
              </a:rPr>
              <a:t>x</a:t>
            </a:r>
            <a:r>
              <a:rPr lang="en-GB" sz="2800" dirty="0" smtClean="0">
                <a:latin typeface="+mn-lt"/>
              </a:rPr>
              <a:t>       )          </a:t>
            </a:r>
          </a:p>
        </p:txBody>
      </p:sp>
      <p:sp>
        <p:nvSpPr>
          <p:cNvPr id="13" name="Title 12"/>
          <p:cNvSpPr>
            <a:spLocks noGrp="1"/>
          </p:cNvSpPr>
          <p:nvPr>
            <p:ph type="title"/>
          </p:nvPr>
        </p:nvSpPr>
        <p:spPr>
          <a:xfrm>
            <a:off x="457200" y="274638"/>
            <a:ext cx="6043626" cy="1143000"/>
          </a:xfrm>
        </p:spPr>
        <p:txBody>
          <a:bodyPr>
            <a:normAutofit/>
          </a:bodyPr>
          <a:lstStyle/>
          <a:p>
            <a:r>
              <a:rPr lang="en-GB" sz="3200" dirty="0" smtClean="0">
                <a:solidFill>
                  <a:schemeClr val="accent1">
                    <a:lumMod val="75000"/>
                  </a:schemeClr>
                </a:solidFill>
                <a:latin typeface="Cambria Math" pitchFamily="18" charset="0"/>
                <a:ea typeface="Cambria Math" pitchFamily="18" charset="0"/>
              </a:rPr>
              <a:t>Graphical representation of intervals</a:t>
            </a:r>
            <a:endParaRPr lang="en-GB" sz="3200" dirty="0">
              <a:solidFill>
                <a:schemeClr val="accent1">
                  <a:lumMod val="75000"/>
                </a:schemeClr>
              </a:solidFill>
              <a:latin typeface="Cambria Math" pitchFamily="18" charset="0"/>
              <a:ea typeface="Cambria Math" pitchFamily="18" charset="0"/>
            </a:endParaRPr>
          </a:p>
        </p:txBody>
      </p:sp>
      <p:cxnSp>
        <p:nvCxnSpPr>
          <p:cNvPr id="4" name="Straight Arrow Connector 3"/>
          <p:cNvCxnSpPr/>
          <p:nvPr/>
        </p:nvCxnSpPr>
        <p:spPr>
          <a:xfrm>
            <a:off x="2071670" y="2071678"/>
            <a:ext cx="3714776"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5400000">
            <a:off x="2929720" y="2070884"/>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a:off x="4501356" y="2070884"/>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000364" y="2071678"/>
            <a:ext cx="1571636" cy="1588"/>
          </a:xfrm>
          <a:prstGeom prst="line">
            <a:avLst/>
          </a:prstGeom>
          <a:ln w="19050">
            <a:solidFill>
              <a:srgbClr val="C00000">
                <a:alpha val="90000"/>
              </a:srgbClr>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071670" y="2928934"/>
            <a:ext cx="3714776"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2929720" y="2928140"/>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4501356" y="2928140"/>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000364" y="2928934"/>
            <a:ext cx="1571636" cy="1588"/>
          </a:xfrm>
          <a:prstGeom prst="line">
            <a:avLst/>
          </a:prstGeom>
          <a:ln w="19050">
            <a:solidFill>
              <a:srgbClr val="C00000">
                <a:alpha val="90000"/>
              </a:srgbClr>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071670" y="3929066"/>
            <a:ext cx="3714776"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2929720" y="3928272"/>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4501356" y="3928272"/>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000364" y="3929066"/>
            <a:ext cx="1571636" cy="1588"/>
          </a:xfrm>
          <a:prstGeom prst="line">
            <a:avLst/>
          </a:prstGeom>
          <a:ln w="19050">
            <a:solidFill>
              <a:srgbClr val="C00000">
                <a:alpha val="90000"/>
              </a:srgbClr>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071670" y="4784734"/>
            <a:ext cx="3714776"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2929720" y="4785528"/>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4501356" y="4785528"/>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000364" y="4784734"/>
            <a:ext cx="1571636" cy="1588"/>
          </a:xfrm>
          <a:prstGeom prst="line">
            <a:avLst/>
          </a:prstGeom>
          <a:ln w="19050">
            <a:solidFill>
              <a:srgbClr val="C00000">
                <a:alpha val="9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out)">
                                      <p:cBhvr>
                                        <p:cTn id="27"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ox(out)">
                                      <p:cBhvr>
                                        <p:cTn id="32"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box(out)">
                                      <p:cBhvr>
                                        <p:cTn id="37" dur="2000"/>
                                        <p:tgtEl>
                                          <p:spTgt spid="14">
                                            <p:txEl>
                                              <p:pRg st="6" end="6"/>
                                            </p:txEl>
                                          </p:spTgt>
                                        </p:tgtEl>
                                      </p:cBhvr>
                                    </p:animEffect>
                                  </p:childTnLst>
                                  <p:subTnLst>
                                    <p:animClr>
                                      <p:cBhvr override="childStyle">
                                        <p:cTn dur="1" fill="hold" display="0" masterRel="nextClick" afterEffect="1"/>
                                        <p:tgtEl>
                                          <p:spTgt spid="14">
                                            <p:txEl>
                                              <p:pRg st="6" end="6"/>
                                            </p:txEl>
                                          </p:spTgt>
                                        </p:tgtEl>
                                        <p:attrNameLst>
                                          <p:attrName>ppt_c</p:attrName>
                                        </p:attrNameLst>
                                      </p:cBhvr>
                                      <p:to>
                                        <a:schemeClr val="tx2"/>
                                      </p:to>
                                    </p:animClr>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box(out)">
                                      <p:cBhvr>
                                        <p:cTn id="42" dur="2000"/>
                                        <p:tgtEl>
                                          <p:spTgt spid="14">
                                            <p:txEl>
                                              <p:pRg st="7" end="7"/>
                                            </p:txEl>
                                          </p:spTgt>
                                        </p:tgtEl>
                                      </p:cBhvr>
                                    </p:animEffect>
                                  </p:childTnLst>
                                  <p:subTnLst>
                                    <p:animClr>
                                      <p:cBhvr override="childStyle">
                                        <p:cTn dur="1" fill="hold" display="0" masterRel="nextClick" afterEffect="1"/>
                                        <p:tgtEl>
                                          <p:spTgt spid="14">
                                            <p:txEl>
                                              <p:pRg st="7" end="7"/>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481328"/>
            <a:ext cx="6043626" cy="4525963"/>
          </a:xfrm>
        </p:spPr>
        <p:style>
          <a:lnRef idx="0">
            <a:scrgbClr r="0" g="0" b="0"/>
          </a:lnRef>
          <a:fillRef idx="1002">
            <a:schemeClr val="lt1"/>
          </a:fillRef>
          <a:effectRef idx="0">
            <a:scrgbClr r="0" g="0" b="0"/>
          </a:effectRef>
          <a:fontRef idx="major"/>
        </p:style>
        <p:txBody>
          <a:bodyPr>
            <a:normAutofit/>
          </a:bodyPr>
          <a:lstStyle/>
          <a:p>
            <a:r>
              <a:rPr lang="en-GB" sz="2800" dirty="0" smtClean="0">
                <a:latin typeface="+mn-lt"/>
              </a:rPr>
              <a:t> </a:t>
            </a:r>
            <a:r>
              <a:rPr lang="en-GB" sz="2800" dirty="0" smtClean="0"/>
              <a:t>(-2, 1)                                                     </a:t>
            </a:r>
          </a:p>
          <a:p>
            <a:pPr>
              <a:buNone/>
            </a:pPr>
            <a:r>
              <a:rPr lang="en-GB" sz="2800" dirty="0" smtClean="0"/>
              <a:t>                         -2   -1   0    1 </a:t>
            </a:r>
          </a:p>
          <a:p>
            <a:r>
              <a:rPr lang="en-GB" sz="2800" dirty="0" smtClean="0"/>
              <a:t>[1, 3]                                                    </a:t>
            </a:r>
          </a:p>
          <a:p>
            <a:pPr>
              <a:buNone/>
            </a:pPr>
            <a:r>
              <a:rPr lang="en-GB" sz="2800" dirty="0" smtClean="0"/>
              <a:t>                                1    2    3                        </a:t>
            </a:r>
          </a:p>
          <a:p>
            <a:r>
              <a:rPr lang="en-GB" sz="2800" dirty="0" smtClean="0"/>
              <a:t>[-3, -1)                                                   </a:t>
            </a:r>
          </a:p>
          <a:p>
            <a:pPr>
              <a:buNone/>
            </a:pPr>
            <a:r>
              <a:rPr lang="en-GB" sz="2800" dirty="0" smtClean="0"/>
              <a:t>                               -3  -2   -1</a:t>
            </a:r>
          </a:p>
          <a:p>
            <a:pPr>
              <a:buNone/>
            </a:pPr>
            <a:endParaRPr lang="en-GB" sz="2800" dirty="0" smtClean="0"/>
          </a:p>
          <a:p>
            <a:pPr>
              <a:buNone/>
            </a:pPr>
            <a:r>
              <a:rPr lang="en-GB" sz="2800" dirty="0" smtClean="0">
                <a:latin typeface="+mn-lt"/>
              </a:rPr>
              <a:t>                     </a:t>
            </a:r>
            <a:endParaRPr lang="en-GB" sz="2800" dirty="0">
              <a:latin typeface="+mn-lt"/>
            </a:endParaRPr>
          </a:p>
        </p:txBody>
      </p:sp>
      <p:sp>
        <p:nvSpPr>
          <p:cNvPr id="13" name="Title 12"/>
          <p:cNvSpPr>
            <a:spLocks noGrp="1"/>
          </p:cNvSpPr>
          <p:nvPr>
            <p:ph type="title"/>
          </p:nvPr>
        </p:nvSpPr>
        <p:spPr>
          <a:xfrm>
            <a:off x="457200" y="274638"/>
            <a:ext cx="6043626" cy="1143000"/>
          </a:xfrm>
        </p:spPr>
        <p:txBody>
          <a:bodyPr>
            <a:normAutofit fontScale="90000"/>
          </a:bodyPr>
          <a:lstStyle/>
          <a:p>
            <a:r>
              <a:rPr lang="en-GB" sz="3600" u="sng" dirty="0" smtClean="0">
                <a:solidFill>
                  <a:schemeClr val="accent1">
                    <a:lumMod val="75000"/>
                  </a:schemeClr>
                </a:solidFill>
                <a:latin typeface="Cambria Math" pitchFamily="18" charset="0"/>
                <a:ea typeface="Cambria Math" pitchFamily="18" charset="0"/>
              </a:rPr>
              <a:t>1.3.7 Exercise:</a:t>
            </a:r>
            <a:r>
              <a:rPr lang="en-GB" sz="4800" dirty="0" smtClean="0">
                <a:solidFill>
                  <a:schemeClr val="accent1">
                    <a:lumMod val="75000"/>
                  </a:schemeClr>
                </a:solidFill>
                <a:latin typeface="Cambria Math" pitchFamily="18" charset="0"/>
                <a:ea typeface="Cambria Math" pitchFamily="18" charset="0"/>
              </a:rPr>
              <a:t> </a:t>
            </a:r>
            <a:r>
              <a:rPr lang="en-GB" sz="3100" dirty="0" smtClean="0">
                <a:solidFill>
                  <a:schemeClr val="accent1">
                    <a:lumMod val="75000"/>
                  </a:schemeClr>
                </a:solidFill>
                <a:latin typeface="Cambria Math" pitchFamily="18" charset="0"/>
                <a:ea typeface="Cambria Math" pitchFamily="18" charset="0"/>
              </a:rPr>
              <a:t>Sketch the following intervals.</a:t>
            </a:r>
            <a:r>
              <a:rPr lang="en-GB" sz="4400" dirty="0" smtClean="0">
                <a:solidFill>
                  <a:schemeClr val="accent1">
                    <a:lumMod val="75000"/>
                  </a:schemeClr>
                </a:solidFill>
                <a:latin typeface="Cambria Math" pitchFamily="18" charset="0"/>
                <a:ea typeface="Cambria Math" pitchFamily="18" charset="0"/>
              </a:rPr>
              <a:t> </a:t>
            </a:r>
            <a:endParaRPr lang="en-GB" sz="4300" dirty="0">
              <a:solidFill>
                <a:schemeClr val="accent1">
                  <a:lumMod val="75000"/>
                </a:schemeClr>
              </a:solidFill>
              <a:latin typeface="Cambria Math" pitchFamily="18" charset="0"/>
              <a:ea typeface="Cambria Math" pitchFamily="18" charset="0"/>
            </a:endParaRPr>
          </a:p>
        </p:txBody>
      </p:sp>
      <p:cxnSp>
        <p:nvCxnSpPr>
          <p:cNvPr id="4" name="Straight Arrow Connector 3"/>
          <p:cNvCxnSpPr/>
          <p:nvPr/>
        </p:nvCxnSpPr>
        <p:spPr>
          <a:xfrm>
            <a:off x="2071670" y="2071678"/>
            <a:ext cx="3714776"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5400000">
            <a:off x="2929720" y="2070884"/>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000364" y="2071678"/>
            <a:ext cx="1571636" cy="1588"/>
          </a:xfrm>
          <a:prstGeom prst="line">
            <a:avLst/>
          </a:prstGeom>
          <a:ln w="19050">
            <a:solidFill>
              <a:srgbClr val="C00000">
                <a:alpha val="9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4501356" y="2070884"/>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3999702" y="2070884"/>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501224" y="2070884"/>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071670" y="2928934"/>
            <a:ext cx="3714776"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3999702" y="2928140"/>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4499768" y="2928140"/>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3501224" y="2928140"/>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571868" y="2928934"/>
            <a:ext cx="1000132" cy="1588"/>
          </a:xfrm>
          <a:prstGeom prst="line">
            <a:avLst/>
          </a:prstGeom>
          <a:ln w="19050">
            <a:solidFill>
              <a:srgbClr val="C00000"/>
            </a:solidFill>
            <a:prstDash val="lgDash"/>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071670" y="3786190"/>
            <a:ext cx="3714776" cy="1588"/>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3999702" y="3785396"/>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571868" y="3786190"/>
            <a:ext cx="1000132" cy="1588"/>
          </a:xfrm>
          <a:prstGeom prst="line">
            <a:avLst/>
          </a:prstGeom>
          <a:ln w="19050">
            <a:solidFill>
              <a:srgbClr val="C00000"/>
            </a:solidFill>
            <a:prstDash val="lg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4499768" y="3785396"/>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3501224" y="3785396"/>
            <a:ext cx="142876" cy="1588"/>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out)">
                                      <p:cBhvr>
                                        <p:cTn id="27"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ox(out)">
                                      <p:cBhvr>
                                        <p:cTn id="32"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box(out)">
                                      <p:cBhvr>
                                        <p:cTn id="37" dur="2000"/>
                                        <p:tgtEl>
                                          <p:spTgt spid="14">
                                            <p:txEl>
                                              <p:pRg st="7" end="7"/>
                                            </p:txEl>
                                          </p:spTgt>
                                        </p:tgtEl>
                                      </p:cBhvr>
                                    </p:animEffect>
                                  </p:childTnLst>
                                  <p:subTnLst>
                                    <p:animClr>
                                      <p:cBhvr override="childStyle">
                                        <p:cTn dur="1" fill="hold" display="0" masterRel="nextClick" afterEffect="1"/>
                                        <p:tgtEl>
                                          <p:spTgt spid="14">
                                            <p:txEl>
                                              <p:pRg st="7" end="7"/>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481328"/>
            <a:ext cx="6043626" cy="4525963"/>
          </a:xfrm>
        </p:spPr>
        <p:style>
          <a:lnRef idx="0">
            <a:scrgbClr r="0" g="0" b="0"/>
          </a:lnRef>
          <a:fillRef idx="1002">
            <a:schemeClr val="lt1"/>
          </a:fillRef>
          <a:effectRef idx="0">
            <a:scrgbClr r="0" g="0" b="0"/>
          </a:effectRef>
          <a:fontRef idx="major"/>
        </p:style>
        <p:txBody>
          <a:bodyPr>
            <a:normAutofit/>
          </a:bodyPr>
          <a:lstStyle/>
          <a:p>
            <a:r>
              <a:rPr lang="en-GB" sz="2800" dirty="0" smtClean="0"/>
              <a:t>Similar to solving equations</a:t>
            </a:r>
          </a:p>
          <a:p>
            <a:r>
              <a:rPr lang="en-GB" sz="2800" dirty="0" smtClean="0"/>
              <a:t>We attempt to determine the set values satisfying the inequality</a:t>
            </a:r>
          </a:p>
          <a:p>
            <a:r>
              <a:rPr lang="en-GB" sz="2800" dirty="0" smtClean="0"/>
              <a:t>Isolate the variable on one side of the inequality using algebraic operations</a:t>
            </a:r>
            <a:endParaRPr lang="en-GB" sz="2800" dirty="0"/>
          </a:p>
        </p:txBody>
      </p:sp>
      <p:sp>
        <p:nvSpPr>
          <p:cNvPr id="13" name="Title 12"/>
          <p:cNvSpPr>
            <a:spLocks noGrp="1"/>
          </p:cNvSpPr>
          <p:nvPr>
            <p:ph type="title"/>
          </p:nvPr>
        </p:nvSpPr>
        <p:spPr>
          <a:xfrm>
            <a:off x="457200" y="274638"/>
            <a:ext cx="6043626" cy="1143000"/>
          </a:xfrm>
        </p:spPr>
        <p:txBody>
          <a:bodyPr>
            <a:normAutofit/>
          </a:bodyPr>
          <a:lstStyle/>
          <a:p>
            <a:r>
              <a:rPr lang="en-GB" sz="4300" dirty="0" smtClean="0">
                <a:solidFill>
                  <a:schemeClr val="accent1">
                    <a:lumMod val="75000"/>
                  </a:schemeClr>
                </a:solidFill>
                <a:latin typeface="Cambria Math" pitchFamily="18" charset="0"/>
                <a:ea typeface="Cambria Math" pitchFamily="18" charset="0"/>
              </a:rPr>
              <a:t>1.3. 3 Solving Inequalities</a:t>
            </a:r>
            <a:endParaRPr lang="en-GB" sz="4300" dirty="0">
              <a:solidFill>
                <a:schemeClr val="accent1">
                  <a:lumMod val="75000"/>
                </a:schemeClr>
              </a:solidFill>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481328"/>
            <a:ext cx="6043626" cy="4525963"/>
          </a:xfrm>
        </p:spPr>
        <p:style>
          <a:lnRef idx="0">
            <a:scrgbClr r="0" g="0" b="0"/>
          </a:lnRef>
          <a:fillRef idx="1002">
            <a:schemeClr val="lt1"/>
          </a:fillRef>
          <a:effectRef idx="0">
            <a:scrgbClr r="0" g="0" b="0"/>
          </a:effectRef>
          <a:fontRef idx="major"/>
        </p:style>
        <p:txBody>
          <a:bodyPr>
            <a:normAutofit lnSpcReduction="10000"/>
          </a:bodyPr>
          <a:lstStyle/>
          <a:p>
            <a:pPr algn="just"/>
            <a:r>
              <a:rPr lang="en-GB" sz="3200" u="sng" dirty="0" smtClean="0">
                <a:solidFill>
                  <a:schemeClr val="accent2">
                    <a:lumMod val="50000"/>
                  </a:schemeClr>
                </a:solidFill>
                <a:latin typeface="+mn-lt"/>
              </a:rPr>
              <a:t>Rule 1</a:t>
            </a:r>
            <a:r>
              <a:rPr lang="en-GB" sz="2800" dirty="0" smtClean="0">
                <a:solidFill>
                  <a:schemeClr val="accent2">
                    <a:lumMod val="50000"/>
                  </a:schemeClr>
                </a:solidFill>
                <a:latin typeface="+mn-lt"/>
              </a:rPr>
              <a:t> </a:t>
            </a:r>
            <a:r>
              <a:rPr lang="en-GB" sz="2800" dirty="0" smtClean="0">
                <a:latin typeface="+mn-lt"/>
              </a:rPr>
              <a:t>If the same number is added or subtracted from both sides of an inequality, the resulting inequality has the </a:t>
            </a:r>
            <a:r>
              <a:rPr lang="en-GB" sz="2800" b="1" i="1" dirty="0" smtClean="0">
                <a:latin typeface="+mn-lt"/>
              </a:rPr>
              <a:t>same sense</a:t>
            </a:r>
            <a:r>
              <a:rPr lang="en-GB" sz="2800" dirty="0" smtClean="0">
                <a:latin typeface="+mn-lt"/>
              </a:rPr>
              <a:t> as the original inequality. Symbolically,</a:t>
            </a:r>
          </a:p>
          <a:p>
            <a:pPr algn="ctr">
              <a:buNone/>
            </a:pPr>
            <a:r>
              <a:rPr lang="en-GB" sz="2800" dirty="0" smtClean="0">
                <a:latin typeface="+mn-lt"/>
              </a:rPr>
              <a:t>If </a:t>
            </a:r>
            <a:r>
              <a:rPr lang="en-GB" sz="2800" b="1" dirty="0" smtClean="0">
                <a:solidFill>
                  <a:schemeClr val="accent2">
                    <a:lumMod val="50000"/>
                  </a:schemeClr>
                </a:solidFill>
                <a:latin typeface="MMa CenturyB" pitchFamily="18" charset="0"/>
              </a:rPr>
              <a:t>a &lt; b</a:t>
            </a:r>
            <a:r>
              <a:rPr lang="en-GB" sz="2800" dirty="0" smtClean="0">
                <a:latin typeface="+mn-lt"/>
              </a:rPr>
              <a:t>, then </a:t>
            </a:r>
            <a:r>
              <a:rPr lang="en-GB" sz="2800" b="1" dirty="0" err="1" smtClean="0">
                <a:solidFill>
                  <a:schemeClr val="accent2">
                    <a:lumMod val="50000"/>
                  </a:schemeClr>
                </a:solidFill>
                <a:latin typeface="MMa CenturyB" pitchFamily="18" charset="0"/>
              </a:rPr>
              <a:t>a+c</a:t>
            </a:r>
            <a:r>
              <a:rPr lang="en-GB" sz="2800" b="1" dirty="0" smtClean="0">
                <a:solidFill>
                  <a:schemeClr val="accent2">
                    <a:lumMod val="50000"/>
                  </a:schemeClr>
                </a:solidFill>
                <a:latin typeface="MMa CenturyB" pitchFamily="18" charset="0"/>
              </a:rPr>
              <a:t> &lt; </a:t>
            </a:r>
            <a:r>
              <a:rPr lang="en-GB" sz="2800" b="1" dirty="0" err="1" smtClean="0">
                <a:solidFill>
                  <a:schemeClr val="accent2">
                    <a:lumMod val="50000"/>
                  </a:schemeClr>
                </a:solidFill>
                <a:latin typeface="MMa CenturyB" pitchFamily="18" charset="0"/>
              </a:rPr>
              <a:t>b+c</a:t>
            </a:r>
            <a:r>
              <a:rPr lang="en-GB" sz="2800" dirty="0" smtClean="0">
                <a:latin typeface="+mn-lt"/>
              </a:rPr>
              <a:t> and </a:t>
            </a:r>
          </a:p>
          <a:p>
            <a:pPr algn="ctr">
              <a:buNone/>
            </a:pPr>
            <a:r>
              <a:rPr lang="en-GB" sz="2800" b="1" dirty="0" smtClean="0">
                <a:solidFill>
                  <a:schemeClr val="accent2">
                    <a:lumMod val="50000"/>
                  </a:schemeClr>
                </a:solidFill>
                <a:latin typeface="MMa CenturyB" pitchFamily="18" charset="0"/>
              </a:rPr>
              <a:t>a-c &lt; b-c</a:t>
            </a:r>
            <a:r>
              <a:rPr lang="en-GB" sz="2800" dirty="0" smtClean="0">
                <a:latin typeface="+mn-lt"/>
              </a:rPr>
              <a:t> </a:t>
            </a:r>
          </a:p>
          <a:p>
            <a:pPr algn="just"/>
            <a:r>
              <a:rPr lang="en-GB" sz="3200" u="sng" dirty="0" smtClean="0">
                <a:solidFill>
                  <a:schemeClr val="accent2">
                    <a:lumMod val="50000"/>
                  </a:schemeClr>
                </a:solidFill>
                <a:latin typeface="+mn-lt"/>
              </a:rPr>
              <a:t>Rule 2</a:t>
            </a:r>
            <a:r>
              <a:rPr lang="en-GB" sz="3200" dirty="0" smtClean="0">
                <a:latin typeface="+mn-lt"/>
              </a:rPr>
              <a:t> </a:t>
            </a:r>
            <a:r>
              <a:rPr lang="en-GB" sz="2800" dirty="0" smtClean="0">
                <a:latin typeface="+mn-lt"/>
              </a:rPr>
              <a:t>If both sides of an inequality are multiplied or divided by the same </a:t>
            </a:r>
            <a:r>
              <a:rPr lang="en-GB" sz="2800" b="1" i="1" dirty="0" smtClean="0">
                <a:solidFill>
                  <a:schemeClr val="accent2">
                    <a:lumMod val="50000"/>
                  </a:schemeClr>
                </a:solidFill>
                <a:latin typeface="+mn-lt"/>
              </a:rPr>
              <a:t>positive</a:t>
            </a:r>
            <a:r>
              <a:rPr lang="en-GB" sz="2800" dirty="0" smtClean="0">
                <a:latin typeface="+mn-lt"/>
              </a:rPr>
              <a:t> number, the </a:t>
            </a:r>
            <a:r>
              <a:rPr lang="en-GB" sz="3200" dirty="0" smtClean="0">
                <a:latin typeface="+mn-lt"/>
              </a:rPr>
              <a:t> </a:t>
            </a:r>
            <a:endParaRPr lang="en-GB" sz="3200" u="sng" dirty="0">
              <a:solidFill>
                <a:schemeClr val="accent2">
                  <a:lumMod val="50000"/>
                </a:schemeClr>
              </a:solidFill>
              <a:latin typeface="+mn-lt"/>
            </a:endParaRPr>
          </a:p>
        </p:txBody>
      </p:sp>
      <p:sp>
        <p:nvSpPr>
          <p:cNvPr id="13" name="Title 12"/>
          <p:cNvSpPr>
            <a:spLocks noGrp="1"/>
          </p:cNvSpPr>
          <p:nvPr>
            <p:ph type="title"/>
          </p:nvPr>
        </p:nvSpPr>
        <p:spPr>
          <a:xfrm>
            <a:off x="457200" y="285728"/>
            <a:ext cx="6043626" cy="1143000"/>
          </a:xfrm>
        </p:spPr>
        <p:txBody>
          <a:bodyPr>
            <a:normAutofit/>
          </a:bodyPr>
          <a:lstStyle/>
          <a:p>
            <a:r>
              <a:rPr lang="en-GB" sz="3200" u="sng" dirty="0" smtClean="0">
                <a:solidFill>
                  <a:schemeClr val="accent1">
                    <a:lumMod val="75000"/>
                  </a:schemeClr>
                </a:solidFill>
                <a:latin typeface="Cambria Math" pitchFamily="18" charset="0"/>
                <a:ea typeface="Cambria Math" pitchFamily="18" charset="0"/>
              </a:rPr>
              <a:t>1.3.8 Rules for Inequalities</a:t>
            </a:r>
            <a:endParaRPr lang="en-GB" sz="3200" u="sng" dirty="0">
              <a:solidFill>
                <a:schemeClr val="accent1">
                  <a:lumMod val="75000"/>
                </a:schemeClr>
              </a:solidFill>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642918"/>
            <a:ext cx="6043626" cy="5364373"/>
          </a:xfrm>
        </p:spPr>
        <p:style>
          <a:lnRef idx="0">
            <a:scrgbClr r="0" g="0" b="0"/>
          </a:lnRef>
          <a:fillRef idx="1002">
            <a:schemeClr val="lt1"/>
          </a:fillRef>
          <a:effectRef idx="0">
            <a:scrgbClr r="0" g="0" b="0"/>
          </a:effectRef>
          <a:fontRef idx="major"/>
        </p:style>
        <p:txBody>
          <a:bodyPr>
            <a:normAutofit/>
          </a:bodyPr>
          <a:lstStyle/>
          <a:p>
            <a:pPr algn="just">
              <a:buNone/>
            </a:pPr>
            <a:r>
              <a:rPr lang="en-GB" sz="2800" dirty="0" smtClean="0">
                <a:latin typeface="+mn-lt"/>
              </a:rPr>
              <a:t>resulting inequality has the </a:t>
            </a:r>
            <a:r>
              <a:rPr lang="en-GB" sz="2800" b="1" i="1" dirty="0" smtClean="0">
                <a:latin typeface="+mn-lt"/>
              </a:rPr>
              <a:t>same sense</a:t>
            </a:r>
            <a:r>
              <a:rPr lang="en-GB" sz="2800" dirty="0" smtClean="0">
                <a:latin typeface="+mn-lt"/>
              </a:rPr>
              <a:t> as the original one. Symbolically,</a:t>
            </a:r>
          </a:p>
          <a:p>
            <a:pPr algn="ctr">
              <a:buNone/>
            </a:pPr>
            <a:r>
              <a:rPr lang="en-GB" sz="2800" dirty="0" smtClean="0">
                <a:latin typeface="+mn-lt"/>
              </a:rPr>
              <a:t>if </a:t>
            </a:r>
            <a:r>
              <a:rPr lang="en-GB" sz="2800" b="1" dirty="0" smtClean="0">
                <a:solidFill>
                  <a:schemeClr val="accent2">
                    <a:lumMod val="50000"/>
                  </a:schemeClr>
                </a:solidFill>
                <a:latin typeface="MMa CenturyB" pitchFamily="18" charset="0"/>
              </a:rPr>
              <a:t>a &lt; b</a:t>
            </a:r>
            <a:r>
              <a:rPr lang="en-GB" sz="2800" dirty="0" smtClean="0">
                <a:latin typeface="+mn-lt"/>
              </a:rPr>
              <a:t> and </a:t>
            </a:r>
            <a:r>
              <a:rPr lang="en-GB" sz="2800" b="1" dirty="0" smtClean="0">
                <a:solidFill>
                  <a:schemeClr val="accent2">
                    <a:lumMod val="50000"/>
                  </a:schemeClr>
                </a:solidFill>
                <a:latin typeface="MMa CenturyB" pitchFamily="18" charset="0"/>
              </a:rPr>
              <a:t>c &gt; 0</a:t>
            </a:r>
            <a:r>
              <a:rPr lang="en-GB" sz="2800" dirty="0" smtClean="0">
                <a:latin typeface="+mn-lt"/>
              </a:rPr>
              <a:t>, then </a:t>
            </a:r>
            <a:r>
              <a:rPr lang="en-GB" sz="2800" b="1" dirty="0" smtClean="0">
                <a:solidFill>
                  <a:schemeClr val="accent2">
                    <a:lumMod val="50000"/>
                  </a:schemeClr>
                </a:solidFill>
                <a:latin typeface="MMa CenturyB" pitchFamily="18" charset="0"/>
              </a:rPr>
              <a:t>ac &lt; </a:t>
            </a:r>
            <a:r>
              <a:rPr lang="en-GB" sz="2800" b="1" dirty="0" err="1" smtClean="0">
                <a:solidFill>
                  <a:schemeClr val="accent2">
                    <a:lumMod val="50000"/>
                  </a:schemeClr>
                </a:solidFill>
                <a:latin typeface="MMa CenturyB" pitchFamily="18" charset="0"/>
              </a:rPr>
              <a:t>bc</a:t>
            </a:r>
            <a:r>
              <a:rPr lang="en-GB" sz="2800" dirty="0" smtClean="0">
                <a:latin typeface="+mn-lt"/>
              </a:rPr>
              <a:t> and </a:t>
            </a:r>
            <a:r>
              <a:rPr lang="en-GB" sz="2800" b="1" dirty="0" smtClean="0">
                <a:solidFill>
                  <a:schemeClr val="accent2">
                    <a:lumMod val="50000"/>
                  </a:schemeClr>
                </a:solidFill>
                <a:latin typeface="MMa CenturyB" pitchFamily="18" charset="0"/>
              </a:rPr>
              <a:t>a/c &lt; b/c</a:t>
            </a:r>
          </a:p>
          <a:p>
            <a:pPr algn="just"/>
            <a:r>
              <a:rPr lang="en-GB" sz="3200" u="sng" dirty="0" smtClean="0">
                <a:solidFill>
                  <a:schemeClr val="accent2">
                    <a:lumMod val="50000"/>
                  </a:schemeClr>
                </a:solidFill>
                <a:latin typeface="+mn-lt"/>
              </a:rPr>
              <a:t>Rule 3</a:t>
            </a:r>
            <a:r>
              <a:rPr lang="en-GB" sz="2800" dirty="0" smtClean="0">
                <a:latin typeface="+mn-lt"/>
              </a:rPr>
              <a:t> If both sides of an inequality are multiplied or divided by the same </a:t>
            </a:r>
            <a:r>
              <a:rPr lang="en-GB" sz="2800" b="1" i="1" dirty="0" smtClean="0">
                <a:solidFill>
                  <a:schemeClr val="accent2">
                    <a:lumMod val="50000"/>
                  </a:schemeClr>
                </a:solidFill>
                <a:latin typeface="+mn-lt"/>
              </a:rPr>
              <a:t>negative</a:t>
            </a:r>
            <a:r>
              <a:rPr lang="en-GB" sz="2800" dirty="0" smtClean="0">
                <a:latin typeface="+mn-lt"/>
              </a:rPr>
              <a:t> number, then the resulting inequality has the </a:t>
            </a:r>
            <a:r>
              <a:rPr lang="en-GB" sz="2800" b="1" i="1" dirty="0" smtClean="0">
                <a:latin typeface="+mn-lt"/>
              </a:rPr>
              <a:t>reverse sense</a:t>
            </a:r>
            <a:r>
              <a:rPr lang="en-GB" sz="2800" dirty="0" smtClean="0">
                <a:latin typeface="+mn-lt"/>
              </a:rPr>
              <a:t> of the original one. Symbolically,</a:t>
            </a:r>
            <a:endParaRPr lang="en-GB" sz="2800" b="1" i="1" u="sng" dirty="0">
              <a:solidFill>
                <a:schemeClr val="accent2">
                  <a:lumMod val="50000"/>
                </a:schemeClr>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642918"/>
            <a:ext cx="6043626" cy="5364373"/>
          </a:xfrm>
        </p:spPr>
        <p:style>
          <a:lnRef idx="0">
            <a:scrgbClr r="0" g="0" b="0"/>
          </a:lnRef>
          <a:fillRef idx="1002">
            <a:schemeClr val="lt1"/>
          </a:fillRef>
          <a:effectRef idx="0">
            <a:scrgbClr r="0" g="0" b="0"/>
          </a:effectRef>
          <a:fontRef idx="major"/>
        </p:style>
        <p:txBody>
          <a:bodyPr>
            <a:normAutofit/>
          </a:bodyPr>
          <a:lstStyle/>
          <a:p>
            <a:pPr algn="ctr">
              <a:buNone/>
            </a:pPr>
            <a:r>
              <a:rPr lang="en-GB" sz="2800" dirty="0" smtClean="0"/>
              <a:t>if </a:t>
            </a:r>
            <a:r>
              <a:rPr lang="en-GB" sz="2800" b="1" dirty="0" smtClean="0">
                <a:solidFill>
                  <a:schemeClr val="accent2">
                    <a:lumMod val="50000"/>
                  </a:schemeClr>
                </a:solidFill>
                <a:latin typeface="MMa CenturyB" pitchFamily="18" charset="0"/>
              </a:rPr>
              <a:t>a &lt; b</a:t>
            </a:r>
            <a:r>
              <a:rPr lang="en-GB" sz="2800" dirty="0" smtClean="0"/>
              <a:t> and </a:t>
            </a:r>
            <a:r>
              <a:rPr lang="en-GB" sz="2800" b="1" dirty="0" smtClean="0">
                <a:solidFill>
                  <a:schemeClr val="accent2">
                    <a:lumMod val="50000"/>
                  </a:schemeClr>
                </a:solidFill>
                <a:latin typeface="MMa CenturyB" pitchFamily="18" charset="0"/>
              </a:rPr>
              <a:t>c &lt; 0</a:t>
            </a:r>
            <a:r>
              <a:rPr lang="en-GB" sz="2800" dirty="0" smtClean="0"/>
              <a:t>, then </a:t>
            </a:r>
            <a:r>
              <a:rPr lang="en-GB" sz="2800" b="1" dirty="0" smtClean="0">
                <a:solidFill>
                  <a:schemeClr val="accent2">
                    <a:lumMod val="50000"/>
                  </a:schemeClr>
                </a:solidFill>
                <a:latin typeface="MMa CenturyB" pitchFamily="18" charset="0"/>
              </a:rPr>
              <a:t>ac &gt; </a:t>
            </a:r>
            <a:r>
              <a:rPr lang="en-GB" sz="2800" b="1" dirty="0" err="1" smtClean="0">
                <a:solidFill>
                  <a:schemeClr val="accent2">
                    <a:lumMod val="50000"/>
                  </a:schemeClr>
                </a:solidFill>
                <a:latin typeface="MMa CenturyB" pitchFamily="18" charset="0"/>
              </a:rPr>
              <a:t>bc</a:t>
            </a:r>
            <a:r>
              <a:rPr lang="en-GB" sz="2800" dirty="0" smtClean="0"/>
              <a:t> and </a:t>
            </a:r>
            <a:r>
              <a:rPr lang="en-GB" sz="2800" b="1" dirty="0" smtClean="0">
                <a:solidFill>
                  <a:schemeClr val="accent2">
                    <a:lumMod val="50000"/>
                  </a:schemeClr>
                </a:solidFill>
                <a:latin typeface="MMa CenturyB" pitchFamily="18" charset="0"/>
              </a:rPr>
              <a:t>a/c &gt; b/c</a:t>
            </a:r>
          </a:p>
          <a:p>
            <a:pPr algn="just">
              <a:buNone/>
            </a:pPr>
            <a:r>
              <a:rPr lang="en-GB" sz="3200" u="sng" dirty="0" smtClean="0">
                <a:solidFill>
                  <a:schemeClr val="accent2">
                    <a:lumMod val="50000"/>
                  </a:schemeClr>
                </a:solidFill>
                <a:latin typeface="+mn-lt"/>
              </a:rPr>
              <a:t>Rule 4</a:t>
            </a:r>
            <a:r>
              <a:rPr lang="en-GB" sz="2800" dirty="0" smtClean="0">
                <a:latin typeface="+mn-lt"/>
              </a:rPr>
              <a:t> Any side of an inequality can be replaced by an expression equal to it. Symbolically,</a:t>
            </a:r>
          </a:p>
          <a:p>
            <a:pPr algn="ctr">
              <a:buNone/>
            </a:pPr>
            <a:r>
              <a:rPr lang="en-GB" sz="2800" dirty="0" smtClean="0"/>
              <a:t>if </a:t>
            </a:r>
            <a:r>
              <a:rPr lang="en-GB" sz="2800" b="1" dirty="0" smtClean="0">
                <a:solidFill>
                  <a:schemeClr val="accent2">
                    <a:lumMod val="50000"/>
                  </a:schemeClr>
                </a:solidFill>
                <a:latin typeface="MMa CenturyB" pitchFamily="18" charset="0"/>
              </a:rPr>
              <a:t>a &lt; b</a:t>
            </a:r>
            <a:r>
              <a:rPr lang="en-GB" sz="2800" dirty="0" smtClean="0"/>
              <a:t> and </a:t>
            </a:r>
            <a:r>
              <a:rPr lang="en-GB" sz="2800" b="1" dirty="0" smtClean="0">
                <a:solidFill>
                  <a:schemeClr val="accent2">
                    <a:lumMod val="50000"/>
                  </a:schemeClr>
                </a:solidFill>
                <a:latin typeface="MMa CenturyB" pitchFamily="18" charset="0"/>
              </a:rPr>
              <a:t>a = c</a:t>
            </a:r>
            <a:r>
              <a:rPr lang="en-GB" sz="2800" dirty="0" smtClean="0"/>
              <a:t>, then </a:t>
            </a:r>
            <a:r>
              <a:rPr lang="en-GB" sz="2800" b="1" dirty="0" smtClean="0">
                <a:solidFill>
                  <a:schemeClr val="accent2">
                    <a:lumMod val="50000"/>
                  </a:schemeClr>
                </a:solidFill>
                <a:latin typeface="MMa CenturyB" pitchFamily="18" charset="0"/>
              </a:rPr>
              <a:t>c &lt; b</a:t>
            </a:r>
          </a:p>
          <a:p>
            <a:pPr algn="just">
              <a:buNone/>
            </a:pPr>
            <a:r>
              <a:rPr lang="en-GB" sz="2800" u="sng" dirty="0" smtClean="0">
                <a:solidFill>
                  <a:schemeClr val="accent2">
                    <a:lumMod val="50000"/>
                  </a:schemeClr>
                </a:solidFill>
                <a:latin typeface="+mn-lt"/>
              </a:rPr>
              <a:t>Rule 5</a:t>
            </a:r>
            <a:r>
              <a:rPr lang="en-GB" sz="2800" dirty="0" smtClean="0">
                <a:latin typeface="+mn-lt"/>
              </a:rPr>
              <a:t> If the sides of the inequality are both positive or both negative, then their reciprocals are unequal in the </a:t>
            </a:r>
            <a:r>
              <a:rPr lang="en-GB" sz="2800" b="1" i="1" dirty="0" smtClean="0">
                <a:latin typeface="+mn-lt"/>
              </a:rPr>
              <a:t>reverse sense</a:t>
            </a:r>
            <a:r>
              <a:rPr lang="en-GB" sz="2800" dirty="0" smtClean="0">
                <a:latin typeface="+mn-lt"/>
              </a:rPr>
              <a:t>, e.g.</a:t>
            </a:r>
          </a:p>
          <a:p>
            <a:pPr algn="ctr">
              <a:buNone/>
            </a:pPr>
            <a:r>
              <a:rPr lang="en-GB" sz="2800" b="1" dirty="0" smtClean="0">
                <a:solidFill>
                  <a:schemeClr val="accent2">
                    <a:lumMod val="50000"/>
                  </a:schemeClr>
                </a:solidFill>
                <a:latin typeface="MMa CenturyB" pitchFamily="18" charset="0"/>
              </a:rPr>
              <a:t>2 &lt; 4</a:t>
            </a:r>
            <a:r>
              <a:rPr lang="en-GB" sz="2800" dirty="0" smtClean="0">
                <a:solidFill>
                  <a:schemeClr val="accent2">
                    <a:lumMod val="50000"/>
                  </a:schemeClr>
                </a:solidFill>
                <a:latin typeface="+mn-lt"/>
              </a:rPr>
              <a:t> but </a:t>
            </a:r>
            <a:r>
              <a:rPr lang="en-GB" sz="2800" b="1" dirty="0" smtClean="0">
                <a:solidFill>
                  <a:schemeClr val="accent2">
                    <a:lumMod val="50000"/>
                  </a:schemeClr>
                </a:solidFill>
                <a:latin typeface="MMa CenturyB" pitchFamily="18" charset="0"/>
              </a:rPr>
              <a:t>½ &gt; 1/4</a:t>
            </a:r>
          </a:p>
          <a:p>
            <a:pPr algn="ctr">
              <a:buNone/>
            </a:pPr>
            <a:endParaRPr lang="en-GB" sz="2800" u="sng" dirty="0">
              <a:solidFill>
                <a:schemeClr val="accent2">
                  <a:lumMod val="50000"/>
                </a:schemeClr>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out)">
                                      <p:cBhvr>
                                        <p:cTn id="27"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642918"/>
            <a:ext cx="6043626" cy="5364373"/>
          </a:xfrm>
        </p:spPr>
        <p:style>
          <a:lnRef idx="0">
            <a:scrgbClr r="0" g="0" b="0"/>
          </a:lnRef>
          <a:fillRef idx="1002">
            <a:schemeClr val="lt1"/>
          </a:fillRef>
          <a:effectRef idx="0">
            <a:scrgbClr r="0" g="0" b="0"/>
          </a:effectRef>
          <a:fontRef idx="major"/>
        </p:style>
        <p:txBody>
          <a:bodyPr>
            <a:normAutofit/>
          </a:bodyPr>
          <a:lstStyle/>
          <a:p>
            <a:pPr algn="just">
              <a:buNone/>
            </a:pPr>
            <a:r>
              <a:rPr lang="en-GB" sz="3200" u="sng" dirty="0" smtClean="0">
                <a:solidFill>
                  <a:schemeClr val="accent2">
                    <a:lumMod val="50000"/>
                  </a:schemeClr>
                </a:solidFill>
                <a:latin typeface="+mn-lt"/>
              </a:rPr>
              <a:t>Rule 6</a:t>
            </a:r>
            <a:r>
              <a:rPr lang="en-GB" sz="2800" dirty="0" smtClean="0">
                <a:latin typeface="+mn-lt"/>
              </a:rPr>
              <a:t> If both sides of an inequality are positive and raised to the same positive power, then the resulting inequality has the </a:t>
            </a:r>
            <a:r>
              <a:rPr lang="en-GB" sz="2800" b="1" i="1" dirty="0" smtClean="0">
                <a:latin typeface="+mn-lt"/>
              </a:rPr>
              <a:t>same sense</a:t>
            </a:r>
            <a:r>
              <a:rPr lang="en-GB" sz="2800" dirty="0" smtClean="0">
                <a:latin typeface="+mn-lt"/>
              </a:rPr>
              <a:t> as the original one. Symbolically,</a:t>
            </a:r>
          </a:p>
          <a:p>
            <a:pPr algn="ctr">
              <a:buNone/>
            </a:pPr>
            <a:r>
              <a:rPr lang="en-GB" sz="2800" dirty="0" smtClean="0">
                <a:latin typeface="+mn-lt"/>
              </a:rPr>
              <a:t>If </a:t>
            </a:r>
            <a:r>
              <a:rPr lang="en-GB" sz="2800" b="1" dirty="0" smtClean="0">
                <a:solidFill>
                  <a:schemeClr val="accent2">
                    <a:lumMod val="50000"/>
                  </a:schemeClr>
                </a:solidFill>
                <a:latin typeface="MMa CenturyB" pitchFamily="18" charset="0"/>
              </a:rPr>
              <a:t>0 &lt; a &lt; b</a:t>
            </a:r>
            <a:r>
              <a:rPr lang="en-GB" sz="2800" dirty="0" smtClean="0">
                <a:latin typeface="+mn-lt"/>
              </a:rPr>
              <a:t> and </a:t>
            </a:r>
            <a:r>
              <a:rPr lang="en-GB" sz="2800" b="1" dirty="0" smtClean="0">
                <a:solidFill>
                  <a:schemeClr val="accent2">
                    <a:lumMod val="50000"/>
                  </a:schemeClr>
                </a:solidFill>
                <a:latin typeface="MMa CenturyB" pitchFamily="18" charset="0"/>
              </a:rPr>
              <a:t>n &gt; 0</a:t>
            </a:r>
            <a:r>
              <a:rPr lang="en-GB" sz="2800" dirty="0" smtClean="0">
                <a:latin typeface="+mn-lt"/>
              </a:rPr>
              <a:t>, then</a:t>
            </a:r>
          </a:p>
          <a:p>
            <a:pPr algn="ctr">
              <a:buNone/>
            </a:pPr>
            <a:r>
              <a:rPr lang="en-GB" sz="2800" dirty="0" smtClean="0">
                <a:latin typeface="+mn-lt"/>
              </a:rPr>
              <a:t>     </a:t>
            </a:r>
          </a:p>
          <a:p>
            <a:pPr algn="ctr">
              <a:buNone/>
            </a:pPr>
            <a:r>
              <a:rPr lang="en-GB" sz="2800" dirty="0" smtClean="0">
                <a:latin typeface="+mn-lt"/>
              </a:rPr>
              <a:t>and                </a:t>
            </a:r>
          </a:p>
          <a:p>
            <a:pPr algn="ctr">
              <a:buNone/>
            </a:pPr>
            <a:endParaRPr lang="en-GB" sz="2800" dirty="0" smtClean="0">
              <a:latin typeface="+mn-lt"/>
            </a:endParaRPr>
          </a:p>
          <a:p>
            <a:pPr algn="ctr">
              <a:buNone/>
            </a:pPr>
            <a:r>
              <a:rPr lang="en-GB" sz="2800" dirty="0" smtClean="0">
                <a:latin typeface="+mn-lt"/>
              </a:rPr>
              <a:t> </a:t>
            </a:r>
            <a:endParaRPr lang="en-GB" sz="2800" u="sng" dirty="0">
              <a:solidFill>
                <a:schemeClr val="accent2">
                  <a:lumMod val="50000"/>
                </a:schemeClr>
              </a:solidFill>
              <a:latin typeface="+mn-lt"/>
            </a:endParaRPr>
          </a:p>
        </p:txBody>
      </p:sp>
      <p:graphicFrame>
        <p:nvGraphicFramePr>
          <p:cNvPr id="4" name="Object 3"/>
          <p:cNvGraphicFramePr>
            <a:graphicFrameLocks noChangeAspect="1"/>
          </p:cNvGraphicFramePr>
          <p:nvPr/>
        </p:nvGraphicFramePr>
        <p:xfrm>
          <a:off x="1838325" y="3784600"/>
          <a:ext cx="1285875" cy="401638"/>
        </p:xfrm>
        <a:graphic>
          <a:graphicData uri="http://schemas.openxmlformats.org/presentationml/2006/ole">
            <p:oleObj spid="_x0000_s2050" name="Equation" r:id="rId3" imgW="469800" imgH="203040" progId="Equation.3">
              <p:embed/>
            </p:oleObj>
          </a:graphicData>
        </a:graphic>
      </p:graphicFrame>
      <p:graphicFrame>
        <p:nvGraphicFramePr>
          <p:cNvPr id="2053" name="Object 5"/>
          <p:cNvGraphicFramePr>
            <a:graphicFrameLocks noChangeAspect="1"/>
          </p:cNvGraphicFramePr>
          <p:nvPr/>
        </p:nvGraphicFramePr>
        <p:xfrm>
          <a:off x="3908422" y="3725865"/>
          <a:ext cx="1092206" cy="560391"/>
        </p:xfrm>
        <a:graphic>
          <a:graphicData uri="http://schemas.openxmlformats.org/presentationml/2006/ole">
            <p:oleObj spid="_x0000_s2053" name="Equation" r:id="rId4" imgW="469800" imgH="203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box(out)">
                                      <p:cBhvr>
                                        <p:cTn id="27"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481328"/>
            <a:ext cx="6043626" cy="4525963"/>
          </a:xfrm>
        </p:spPr>
        <p:style>
          <a:lnRef idx="0">
            <a:scrgbClr r="0" g="0" b="0"/>
          </a:lnRef>
          <a:fillRef idx="1002">
            <a:schemeClr val="lt1"/>
          </a:fillRef>
          <a:effectRef idx="0">
            <a:scrgbClr r="0" g="0" b="0"/>
          </a:effectRef>
          <a:fontRef idx="major"/>
        </p:style>
        <p:txBody>
          <a:bodyPr>
            <a:normAutofit fontScale="92500"/>
          </a:bodyPr>
          <a:lstStyle/>
          <a:p>
            <a:pPr marL="624078" indent="-514350">
              <a:buFont typeface="+mj-lt"/>
              <a:buAutoNum type="arabicPeriod"/>
            </a:pPr>
            <a:r>
              <a:rPr lang="en-GB" sz="2800" b="1" dirty="0" smtClean="0">
                <a:solidFill>
                  <a:schemeClr val="accent2">
                    <a:lumMod val="50000"/>
                  </a:schemeClr>
                </a:solidFill>
                <a:latin typeface="MMa CenturyB" pitchFamily="18" charset="0"/>
              </a:rPr>
              <a:t>3x + 10 ≤ 5x – 4</a:t>
            </a:r>
          </a:p>
          <a:p>
            <a:pPr marL="624078" indent="-514350">
              <a:buNone/>
            </a:pPr>
            <a:r>
              <a:rPr lang="en-GB" sz="2800" b="1" dirty="0" smtClean="0">
                <a:latin typeface="MMa CenturyB" pitchFamily="18" charset="0"/>
              </a:rPr>
              <a:t>3x + 10 +4 ≤ 5x -4 +4     </a:t>
            </a:r>
            <a:r>
              <a:rPr lang="en-GB" sz="2800" dirty="0" smtClean="0">
                <a:latin typeface="MMa CenturyB" pitchFamily="18" charset="0"/>
              </a:rPr>
              <a:t>rule 1</a:t>
            </a:r>
          </a:p>
          <a:p>
            <a:pPr marL="624078" indent="-514350">
              <a:buNone/>
            </a:pPr>
            <a:r>
              <a:rPr lang="en-GB" sz="2800" b="1" dirty="0" smtClean="0">
                <a:latin typeface="MMa CenturyB" pitchFamily="18" charset="0"/>
              </a:rPr>
              <a:t>3x+14 ≤ 5x                      </a:t>
            </a:r>
            <a:r>
              <a:rPr lang="en-GB" sz="2800" dirty="0" smtClean="0">
                <a:latin typeface="MMa CenturyB" pitchFamily="18" charset="0"/>
              </a:rPr>
              <a:t>simplify</a:t>
            </a:r>
          </a:p>
          <a:p>
            <a:pPr marL="624078" indent="-514350">
              <a:buNone/>
            </a:pPr>
            <a:r>
              <a:rPr lang="en-GB" sz="2800" b="1" dirty="0" smtClean="0">
                <a:latin typeface="MMa CenturyB" pitchFamily="18" charset="0"/>
              </a:rPr>
              <a:t>3x-3x +14 ≤ 5x-3x          </a:t>
            </a:r>
            <a:r>
              <a:rPr lang="en-GB" sz="2800" dirty="0" smtClean="0">
                <a:latin typeface="MMa CenturyB" pitchFamily="18" charset="0"/>
              </a:rPr>
              <a:t>rule 1</a:t>
            </a:r>
          </a:p>
          <a:p>
            <a:pPr marL="624078" indent="-514350">
              <a:buNone/>
            </a:pPr>
            <a:r>
              <a:rPr lang="en-GB" sz="2800" b="1" dirty="0" smtClean="0">
                <a:latin typeface="MMa CenturyB" pitchFamily="18" charset="0"/>
              </a:rPr>
              <a:t>14 ≤ 2x                             </a:t>
            </a:r>
            <a:r>
              <a:rPr lang="en-GB" sz="2800" dirty="0" smtClean="0">
                <a:latin typeface="MMa CenturyB" pitchFamily="18" charset="0"/>
              </a:rPr>
              <a:t>simplify</a:t>
            </a:r>
          </a:p>
          <a:p>
            <a:pPr marL="624078" indent="-514350">
              <a:buNone/>
            </a:pPr>
            <a:r>
              <a:rPr lang="en-GB" sz="2800" b="1" dirty="0" smtClean="0">
                <a:latin typeface="MMa CenturyB" pitchFamily="18" charset="0"/>
              </a:rPr>
              <a:t>14/2 ≤ 2x/2                          </a:t>
            </a:r>
            <a:r>
              <a:rPr lang="en-GB" sz="2800" dirty="0" smtClean="0">
                <a:latin typeface="MMa CenturyB" pitchFamily="18" charset="0"/>
              </a:rPr>
              <a:t>rule 2</a:t>
            </a:r>
          </a:p>
          <a:p>
            <a:pPr marL="624078" indent="-514350">
              <a:buNone/>
            </a:pPr>
            <a:r>
              <a:rPr lang="en-GB" sz="2800" b="1" dirty="0" smtClean="0">
                <a:latin typeface="MMa CenturyB" pitchFamily="18" charset="0"/>
              </a:rPr>
              <a:t>7 ≤ x                                 </a:t>
            </a:r>
            <a:r>
              <a:rPr lang="en-GB" sz="2800" dirty="0" smtClean="0">
                <a:latin typeface="MMa CenturyB" pitchFamily="18" charset="0"/>
              </a:rPr>
              <a:t>simplify</a:t>
            </a:r>
          </a:p>
          <a:p>
            <a:pPr marL="624078" indent="-514350">
              <a:buNone/>
            </a:pPr>
            <a:r>
              <a:rPr lang="en-GB" sz="2800" dirty="0" smtClean="0">
                <a:latin typeface="+mn-lt"/>
              </a:rPr>
              <a:t>Values of </a:t>
            </a:r>
            <a:r>
              <a:rPr lang="en-GB" sz="2800" b="1" dirty="0" smtClean="0">
                <a:latin typeface="MMa CenturyB" pitchFamily="18" charset="0"/>
              </a:rPr>
              <a:t>x</a:t>
            </a:r>
            <a:r>
              <a:rPr lang="en-GB" sz="2800" dirty="0" smtClean="0">
                <a:latin typeface="+mn-lt"/>
              </a:rPr>
              <a:t> which are greater than or equal to 7 satisfy the inequality, i.e. [7, ∞).(conditional inequality)</a:t>
            </a:r>
          </a:p>
          <a:p>
            <a:pPr marL="624078" indent="-514350">
              <a:buNone/>
            </a:pPr>
            <a:endParaRPr lang="en-GB" sz="2800" dirty="0">
              <a:latin typeface="+mn-lt"/>
            </a:endParaRPr>
          </a:p>
        </p:txBody>
      </p:sp>
      <p:sp>
        <p:nvSpPr>
          <p:cNvPr id="13" name="Title 12"/>
          <p:cNvSpPr>
            <a:spLocks noGrp="1"/>
          </p:cNvSpPr>
          <p:nvPr>
            <p:ph type="title"/>
          </p:nvPr>
        </p:nvSpPr>
        <p:spPr>
          <a:xfrm>
            <a:off x="457200" y="285728"/>
            <a:ext cx="6043626" cy="1143000"/>
          </a:xfrm>
        </p:spPr>
        <p:txBody>
          <a:bodyPr>
            <a:normAutofit/>
          </a:bodyPr>
          <a:lstStyle/>
          <a:p>
            <a:r>
              <a:rPr lang="en-GB" sz="3200" u="sng" dirty="0" smtClean="0">
                <a:solidFill>
                  <a:schemeClr val="accent1">
                    <a:lumMod val="75000"/>
                  </a:schemeClr>
                </a:solidFill>
                <a:latin typeface="Cambria Math" pitchFamily="18" charset="0"/>
                <a:ea typeface="Cambria Math" pitchFamily="18" charset="0"/>
              </a:rPr>
              <a:t>1.3.9 Examples</a:t>
            </a:r>
            <a:endParaRPr lang="en-GB" sz="3200" u="sng" dirty="0">
              <a:solidFill>
                <a:schemeClr val="accent1">
                  <a:lumMod val="75000"/>
                </a:schemeClr>
              </a:solidFill>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out)">
                                      <p:cBhvr>
                                        <p:cTn id="27"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ox(out)">
                                      <p:cBhvr>
                                        <p:cTn id="32"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box(out)">
                                      <p:cBhvr>
                                        <p:cTn id="37" dur="2000"/>
                                        <p:tgtEl>
                                          <p:spTgt spid="14">
                                            <p:txEl>
                                              <p:pRg st="6" end="6"/>
                                            </p:txEl>
                                          </p:spTgt>
                                        </p:tgtEl>
                                      </p:cBhvr>
                                    </p:animEffect>
                                  </p:childTnLst>
                                  <p:subTnLst>
                                    <p:animClr>
                                      <p:cBhvr override="childStyle">
                                        <p:cTn dur="1" fill="hold" display="0" masterRel="nextClick" afterEffect="1"/>
                                        <p:tgtEl>
                                          <p:spTgt spid="14">
                                            <p:txEl>
                                              <p:pRg st="6" end="6"/>
                                            </p:txEl>
                                          </p:spTgt>
                                        </p:tgtEl>
                                        <p:attrNameLst>
                                          <p:attrName>ppt_c</p:attrName>
                                        </p:attrNameLst>
                                      </p:cBhvr>
                                      <p:to>
                                        <a:schemeClr val="tx2"/>
                                      </p:to>
                                    </p:animClr>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box(out)">
                                      <p:cBhvr>
                                        <p:cTn id="42" dur="2000"/>
                                        <p:tgtEl>
                                          <p:spTgt spid="14">
                                            <p:txEl>
                                              <p:pRg st="7" end="7"/>
                                            </p:txEl>
                                          </p:spTgt>
                                        </p:tgtEl>
                                      </p:cBhvr>
                                    </p:animEffect>
                                  </p:childTnLst>
                                  <p:subTnLst>
                                    <p:animClr>
                                      <p:cBhvr override="childStyle">
                                        <p:cTn dur="1" fill="hold" display="0" masterRel="nextClick" afterEffect="1"/>
                                        <p:tgtEl>
                                          <p:spTgt spid="14">
                                            <p:txEl>
                                              <p:pRg st="7" end="7"/>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642918"/>
            <a:ext cx="6043626" cy="5364373"/>
          </a:xfrm>
        </p:spPr>
        <p:style>
          <a:lnRef idx="0">
            <a:scrgbClr r="0" g="0" b="0"/>
          </a:lnRef>
          <a:fillRef idx="1002">
            <a:schemeClr val="lt1"/>
          </a:fillRef>
          <a:effectRef idx="0">
            <a:scrgbClr r="0" g="0" b="0"/>
          </a:effectRef>
          <a:fontRef idx="major"/>
        </p:style>
        <p:txBody>
          <a:bodyPr>
            <a:normAutofit fontScale="92500"/>
          </a:bodyPr>
          <a:lstStyle/>
          <a:p>
            <a:pPr marL="624078" indent="-514350">
              <a:buFont typeface="+mj-lt"/>
              <a:buAutoNum type="arabicPeriod" startAt="2"/>
            </a:pPr>
            <a:r>
              <a:rPr lang="en-GB" sz="2800" b="1" dirty="0" smtClean="0">
                <a:solidFill>
                  <a:schemeClr val="accent2">
                    <a:lumMod val="50000"/>
                  </a:schemeClr>
                </a:solidFill>
                <a:latin typeface="MMa CenturyB" pitchFamily="18" charset="0"/>
              </a:rPr>
              <a:t>6x -10 ≥ 6x+4</a:t>
            </a:r>
          </a:p>
          <a:p>
            <a:pPr marL="624078" indent="-514350">
              <a:buNone/>
            </a:pPr>
            <a:r>
              <a:rPr lang="en-GB" sz="2800" b="1" dirty="0" smtClean="0">
                <a:latin typeface="MMa CenturyB" pitchFamily="18" charset="0"/>
              </a:rPr>
              <a:t>6x -10+10≥ 6x+4+10 </a:t>
            </a:r>
            <a:r>
              <a:rPr lang="en-GB" sz="2800" dirty="0" smtClean="0">
                <a:latin typeface="+mn-lt"/>
              </a:rPr>
              <a:t>        rule 1</a:t>
            </a:r>
            <a:endParaRPr lang="en-GB" sz="2800" b="1" dirty="0" smtClean="0">
              <a:latin typeface="MMa CenturyB" pitchFamily="18" charset="0"/>
            </a:endParaRPr>
          </a:p>
          <a:p>
            <a:pPr marL="624078" indent="-514350">
              <a:buNone/>
            </a:pPr>
            <a:r>
              <a:rPr lang="en-GB" sz="2800" b="1" dirty="0" smtClean="0">
                <a:latin typeface="MMa CenturyB" pitchFamily="18" charset="0"/>
              </a:rPr>
              <a:t>6x ≥ 6x+14                </a:t>
            </a:r>
            <a:r>
              <a:rPr lang="en-GB" sz="2800" dirty="0" smtClean="0">
                <a:latin typeface="+mn-lt"/>
              </a:rPr>
              <a:t>         simplify</a:t>
            </a:r>
            <a:endParaRPr lang="en-GB" sz="2800" b="1" dirty="0" smtClean="0">
              <a:latin typeface="MMa CenturyB" pitchFamily="18" charset="0"/>
            </a:endParaRPr>
          </a:p>
          <a:p>
            <a:pPr marL="624078" indent="-514350">
              <a:buNone/>
            </a:pPr>
            <a:r>
              <a:rPr lang="en-GB" sz="2800" b="1" dirty="0" smtClean="0">
                <a:latin typeface="MMa CenturyB" pitchFamily="18" charset="0"/>
              </a:rPr>
              <a:t>6x-6x ≥6x-6x+14</a:t>
            </a:r>
            <a:r>
              <a:rPr lang="en-GB" sz="2800" dirty="0" smtClean="0">
                <a:latin typeface="+mn-lt"/>
              </a:rPr>
              <a:t>                rule 1</a:t>
            </a:r>
            <a:endParaRPr lang="en-GB" sz="2800" b="1" dirty="0" smtClean="0">
              <a:latin typeface="MMa CenturyB" pitchFamily="18" charset="0"/>
            </a:endParaRPr>
          </a:p>
          <a:p>
            <a:pPr marL="624078" indent="-514350">
              <a:buNone/>
            </a:pPr>
            <a:r>
              <a:rPr lang="en-GB" sz="2800" b="1" dirty="0" smtClean="0">
                <a:latin typeface="MMa CenturyB" pitchFamily="18" charset="0"/>
              </a:rPr>
              <a:t>0 ≥ 14</a:t>
            </a:r>
            <a:r>
              <a:rPr lang="en-GB" sz="2800" dirty="0" smtClean="0">
                <a:latin typeface="+mn-lt"/>
              </a:rPr>
              <a:t>                                       simplify</a:t>
            </a:r>
          </a:p>
          <a:p>
            <a:pPr marL="624078" indent="-514350">
              <a:buNone/>
            </a:pPr>
            <a:r>
              <a:rPr lang="en-GB" sz="2800" dirty="0" smtClean="0">
                <a:latin typeface="+mn-lt"/>
              </a:rPr>
              <a:t>False inequality</a:t>
            </a:r>
          </a:p>
          <a:p>
            <a:pPr marL="624078" indent="-514350">
              <a:buFont typeface="+mj-lt"/>
              <a:buAutoNum type="arabicPeriod" startAt="3"/>
            </a:pPr>
            <a:r>
              <a:rPr lang="en-GB" sz="2800" b="1" dirty="0" smtClean="0">
                <a:solidFill>
                  <a:schemeClr val="accent2">
                    <a:lumMod val="50000"/>
                  </a:schemeClr>
                </a:solidFill>
                <a:latin typeface="MMa CenturyB" pitchFamily="18" charset="0"/>
              </a:rPr>
              <a:t>4x+6 ≥ 4x-3</a:t>
            </a:r>
          </a:p>
          <a:p>
            <a:pPr marL="624078" indent="-514350">
              <a:buNone/>
            </a:pPr>
            <a:r>
              <a:rPr lang="en-GB" sz="2800" b="1" dirty="0" smtClean="0">
                <a:latin typeface="MMa CenturyB" pitchFamily="18" charset="0"/>
              </a:rPr>
              <a:t>4x+9 ≥ 4x</a:t>
            </a:r>
            <a:r>
              <a:rPr lang="en-GB" sz="2800" dirty="0" smtClean="0">
                <a:latin typeface="+mn-lt"/>
              </a:rPr>
              <a:t>                    rule1, simplify</a:t>
            </a:r>
            <a:endParaRPr lang="en-GB" sz="2800" b="1" dirty="0" smtClean="0">
              <a:latin typeface="MMa CenturyB" pitchFamily="18" charset="0"/>
            </a:endParaRPr>
          </a:p>
          <a:p>
            <a:pPr marL="624078" indent="-514350">
              <a:buNone/>
            </a:pPr>
            <a:r>
              <a:rPr lang="en-GB" sz="2800" b="1" dirty="0" smtClean="0">
                <a:latin typeface="MMa CenturyB" pitchFamily="18" charset="0"/>
              </a:rPr>
              <a:t>9 ≥ 0</a:t>
            </a:r>
            <a:r>
              <a:rPr lang="en-GB" sz="2800" dirty="0" smtClean="0">
                <a:latin typeface="+mn-lt"/>
              </a:rPr>
              <a:t>                               rule1, simplify</a:t>
            </a:r>
          </a:p>
          <a:p>
            <a:pPr marL="624078" indent="-514350">
              <a:buNone/>
            </a:pPr>
            <a:r>
              <a:rPr lang="en-GB" sz="2800" dirty="0" smtClean="0">
                <a:latin typeface="+mn-lt"/>
              </a:rPr>
              <a:t>absolute inequality</a:t>
            </a:r>
            <a:endParaRPr lang="en-GB" sz="2800" dirty="0" smtClean="0">
              <a:latin typeface="MMa CenturyB" pitchFamily="18" charset="0"/>
            </a:endParaRPr>
          </a:p>
          <a:p>
            <a:pPr marL="624078" indent="-514350">
              <a:buNone/>
            </a:pPr>
            <a:endParaRPr lang="en-GB" sz="2800" dirty="0" smtClean="0">
              <a:latin typeface="+mn-lt"/>
            </a:endParaRPr>
          </a:p>
          <a:p>
            <a:pPr marL="624078" indent="-514350">
              <a:buNone/>
            </a:pPr>
            <a:endParaRPr lang="en-GB" sz="2800" dirty="0" smtClean="0">
              <a:latin typeface="+mn-lt"/>
            </a:endParaRPr>
          </a:p>
          <a:p>
            <a:pPr marL="624078" indent="-514350">
              <a:buNone/>
            </a:pPr>
            <a:endParaRPr lang="en-GB" sz="2800" dirty="0" smtClean="0">
              <a:latin typeface="+mn-lt"/>
            </a:endParaRPr>
          </a:p>
          <a:p>
            <a:pPr marL="624078" indent="-514350">
              <a:buNone/>
            </a:pPr>
            <a:endParaRPr lang="en-GB" sz="2800" b="1" dirty="0">
              <a:latin typeface="MMa CenturyB"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out)">
                                      <p:cBhvr>
                                        <p:cTn id="27"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ox(out)">
                                      <p:cBhvr>
                                        <p:cTn id="32"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box(out)">
                                      <p:cBhvr>
                                        <p:cTn id="37" dur="2000"/>
                                        <p:tgtEl>
                                          <p:spTgt spid="14">
                                            <p:txEl>
                                              <p:pRg st="6" end="6"/>
                                            </p:txEl>
                                          </p:spTgt>
                                        </p:tgtEl>
                                      </p:cBhvr>
                                    </p:animEffect>
                                  </p:childTnLst>
                                  <p:subTnLst>
                                    <p:animClr>
                                      <p:cBhvr override="childStyle">
                                        <p:cTn dur="1" fill="hold" display="0" masterRel="nextClick" afterEffect="1"/>
                                        <p:tgtEl>
                                          <p:spTgt spid="14">
                                            <p:txEl>
                                              <p:pRg st="6" end="6"/>
                                            </p:txEl>
                                          </p:spTgt>
                                        </p:tgtEl>
                                        <p:attrNameLst>
                                          <p:attrName>ppt_c</p:attrName>
                                        </p:attrNameLst>
                                      </p:cBhvr>
                                      <p:to>
                                        <a:schemeClr val="tx2"/>
                                      </p:to>
                                    </p:animClr>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box(out)">
                                      <p:cBhvr>
                                        <p:cTn id="42" dur="2000"/>
                                        <p:tgtEl>
                                          <p:spTgt spid="14">
                                            <p:txEl>
                                              <p:pRg st="7" end="7"/>
                                            </p:txEl>
                                          </p:spTgt>
                                        </p:tgtEl>
                                      </p:cBhvr>
                                    </p:animEffect>
                                  </p:childTnLst>
                                  <p:subTnLst>
                                    <p:animClr>
                                      <p:cBhvr override="childStyle">
                                        <p:cTn dur="1" fill="hold" display="0" masterRel="nextClick" afterEffect="1"/>
                                        <p:tgtEl>
                                          <p:spTgt spid="14">
                                            <p:txEl>
                                              <p:pRg st="7" end="7"/>
                                            </p:txEl>
                                          </p:spTgt>
                                        </p:tgtEl>
                                        <p:attrNameLst>
                                          <p:attrName>ppt_c</p:attrName>
                                        </p:attrNameLst>
                                      </p:cBhvr>
                                      <p:to>
                                        <a:schemeClr val="tx2"/>
                                      </p:to>
                                    </p:animClr>
                                  </p:subTnLst>
                                </p:cTn>
                              </p:par>
                            </p:childTnLst>
                          </p:cTn>
                        </p:par>
                      </p:childTnLst>
                    </p:cTn>
                  </p:par>
                  <p:par>
                    <p:cTn id="43" fill="hold">
                      <p:stCondLst>
                        <p:cond delay="indefinite"/>
                      </p:stCondLst>
                      <p:childTnLst>
                        <p:par>
                          <p:cTn id="44" fill="hold">
                            <p:stCondLst>
                              <p:cond delay="0"/>
                            </p:stCondLst>
                            <p:childTnLst>
                              <p:par>
                                <p:cTn id="45" presetID="4" presetClass="entr" presetSubtype="32"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box(out)">
                                      <p:cBhvr>
                                        <p:cTn id="47" dur="2000"/>
                                        <p:tgtEl>
                                          <p:spTgt spid="14">
                                            <p:txEl>
                                              <p:pRg st="8" end="8"/>
                                            </p:txEl>
                                          </p:spTgt>
                                        </p:tgtEl>
                                      </p:cBhvr>
                                    </p:animEffect>
                                  </p:childTnLst>
                                  <p:subTnLst>
                                    <p:animClr>
                                      <p:cBhvr override="childStyle">
                                        <p:cTn dur="1" fill="hold" display="0" masterRel="nextClick" afterEffect="1"/>
                                        <p:tgtEl>
                                          <p:spTgt spid="14">
                                            <p:txEl>
                                              <p:pRg st="8" end="8"/>
                                            </p:txEl>
                                          </p:spTgt>
                                        </p:tgtEl>
                                        <p:attrNameLst>
                                          <p:attrName>ppt_c</p:attrName>
                                        </p:attrNameLst>
                                      </p:cBhvr>
                                      <p:to>
                                        <a:schemeClr val="tx2"/>
                                      </p:to>
                                    </p:animClr>
                                  </p:subTnLst>
                                </p:cTn>
                              </p:par>
                            </p:childTnLst>
                          </p:cTn>
                        </p:par>
                      </p:childTnLst>
                    </p:cTn>
                  </p:par>
                  <p:par>
                    <p:cTn id="48" fill="hold">
                      <p:stCondLst>
                        <p:cond delay="indefinite"/>
                      </p:stCondLst>
                      <p:childTnLst>
                        <p:par>
                          <p:cTn id="49" fill="hold">
                            <p:stCondLst>
                              <p:cond delay="0"/>
                            </p:stCondLst>
                            <p:childTnLst>
                              <p:par>
                                <p:cTn id="50" presetID="4" presetClass="entr" presetSubtype="32"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box(out)">
                                      <p:cBhvr>
                                        <p:cTn id="52" dur="2000"/>
                                        <p:tgtEl>
                                          <p:spTgt spid="14">
                                            <p:txEl>
                                              <p:pRg st="9" end="9"/>
                                            </p:txEl>
                                          </p:spTgt>
                                        </p:tgtEl>
                                      </p:cBhvr>
                                    </p:animEffect>
                                  </p:childTnLst>
                                  <p:subTnLst>
                                    <p:animClr>
                                      <p:cBhvr override="childStyle">
                                        <p:cTn dur="1" fill="hold" display="0" masterRel="nextClick" afterEffect="1"/>
                                        <p:tgtEl>
                                          <p:spTgt spid="14">
                                            <p:txEl>
                                              <p:pRg st="9" end="9"/>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571480"/>
            <a:ext cx="6043626" cy="5435811"/>
          </a:xfrm>
        </p:spPr>
        <p:style>
          <a:lnRef idx="0">
            <a:scrgbClr r="0" g="0" b="0"/>
          </a:lnRef>
          <a:fillRef idx="1002">
            <a:schemeClr val="lt1"/>
          </a:fillRef>
          <a:effectRef idx="0">
            <a:scrgbClr r="0" g="0" b="0"/>
          </a:effectRef>
          <a:fontRef idx="major"/>
        </p:style>
        <p:txBody>
          <a:bodyPr>
            <a:normAutofit fontScale="92500"/>
          </a:bodyPr>
          <a:lstStyle/>
          <a:p>
            <a:pPr marL="624078" indent="-514350">
              <a:buFont typeface="+mj-lt"/>
              <a:buAutoNum type="arabicPeriod" startAt="4"/>
            </a:pPr>
            <a:r>
              <a:rPr lang="en-GB" sz="2800" b="1" dirty="0" smtClean="0">
                <a:solidFill>
                  <a:schemeClr val="accent2">
                    <a:lumMod val="50000"/>
                  </a:schemeClr>
                </a:solidFill>
                <a:latin typeface="MMa CenturyB" pitchFamily="18" charset="0"/>
              </a:rPr>
              <a:t>-2x+1 ≤ x ≤ 6-x</a:t>
            </a:r>
          </a:p>
          <a:p>
            <a:pPr marL="624078" indent="-514350">
              <a:buNone/>
            </a:pPr>
            <a:r>
              <a:rPr lang="en-GB" sz="2800" b="1" dirty="0" smtClean="0">
                <a:solidFill>
                  <a:schemeClr val="accent1">
                    <a:lumMod val="50000"/>
                  </a:schemeClr>
                </a:solidFill>
                <a:latin typeface="MMa CenturyB" pitchFamily="18" charset="0"/>
              </a:rPr>
              <a:t>-2x+1 ≤ x</a:t>
            </a:r>
            <a:r>
              <a:rPr lang="en-GB" sz="2800" dirty="0" smtClean="0">
                <a:latin typeface="+mn-lt"/>
              </a:rPr>
              <a:t>                   left </a:t>
            </a:r>
            <a:r>
              <a:rPr lang="en-GB" sz="2800" dirty="0" err="1" smtClean="0">
                <a:latin typeface="+mn-lt"/>
              </a:rPr>
              <a:t>ineq</a:t>
            </a:r>
            <a:r>
              <a:rPr lang="en-GB" sz="2800" dirty="0" smtClean="0">
                <a:latin typeface="+mn-lt"/>
              </a:rPr>
              <a:t>. first</a:t>
            </a:r>
            <a:endParaRPr lang="en-GB" sz="2800" b="1" dirty="0" smtClean="0">
              <a:latin typeface="MMa CenturyB" pitchFamily="18" charset="0"/>
            </a:endParaRPr>
          </a:p>
          <a:p>
            <a:pPr marL="624078" indent="-514350">
              <a:buNone/>
            </a:pPr>
            <a:r>
              <a:rPr lang="en-GB" sz="2800" b="1" dirty="0" smtClean="0">
                <a:latin typeface="MMa CenturyB" pitchFamily="18" charset="0"/>
              </a:rPr>
              <a:t>1 ≤ 3x                       </a:t>
            </a:r>
            <a:r>
              <a:rPr lang="en-GB" sz="2800" dirty="0" smtClean="0"/>
              <a:t>rule 1</a:t>
            </a:r>
            <a:r>
              <a:rPr lang="en-GB" sz="2800" b="1" dirty="0" smtClean="0">
                <a:latin typeface="MMa CenturyB" pitchFamily="18" charset="0"/>
              </a:rPr>
              <a:t>, </a:t>
            </a:r>
            <a:r>
              <a:rPr lang="en-GB" sz="2800" dirty="0" smtClean="0">
                <a:latin typeface="+mn-lt"/>
              </a:rPr>
              <a:t>simplify</a:t>
            </a:r>
          </a:p>
          <a:p>
            <a:pPr marL="624078" indent="-514350">
              <a:buNone/>
            </a:pPr>
            <a:r>
              <a:rPr lang="en-GB" sz="2800" b="1" dirty="0" smtClean="0">
                <a:latin typeface="MMa CenturyB" pitchFamily="18" charset="0"/>
              </a:rPr>
              <a:t>1/3 ≤ x</a:t>
            </a:r>
            <a:r>
              <a:rPr lang="en-GB" sz="2800" dirty="0" smtClean="0">
                <a:latin typeface="+mn-lt"/>
              </a:rPr>
              <a:t>                                         rule 2</a:t>
            </a:r>
            <a:endParaRPr lang="en-GB" sz="2800" b="1" dirty="0" smtClean="0">
              <a:latin typeface="MMa CenturyB" pitchFamily="18" charset="0"/>
            </a:endParaRPr>
          </a:p>
          <a:p>
            <a:pPr marL="624078" indent="-514350">
              <a:buNone/>
            </a:pPr>
            <a:r>
              <a:rPr lang="en-GB" sz="2800" b="1" dirty="0" smtClean="0">
                <a:solidFill>
                  <a:schemeClr val="accent1">
                    <a:lumMod val="50000"/>
                  </a:schemeClr>
                </a:solidFill>
                <a:latin typeface="MMa CenturyB" pitchFamily="18" charset="0"/>
              </a:rPr>
              <a:t>x ≤ 6-x</a:t>
            </a:r>
            <a:r>
              <a:rPr lang="en-GB" sz="2800" dirty="0" smtClean="0">
                <a:latin typeface="+mn-lt"/>
              </a:rPr>
              <a:t>                  solving right </a:t>
            </a:r>
            <a:r>
              <a:rPr lang="en-GB" sz="2800" dirty="0" err="1" smtClean="0">
                <a:latin typeface="+mn-lt"/>
              </a:rPr>
              <a:t>ineq</a:t>
            </a:r>
            <a:r>
              <a:rPr lang="en-GB" sz="2800" dirty="0" smtClean="0">
                <a:latin typeface="+mn-lt"/>
              </a:rPr>
              <a:t>. </a:t>
            </a:r>
            <a:endParaRPr lang="en-GB" sz="2800" b="1" dirty="0" smtClean="0">
              <a:latin typeface="MMa CenturyB" pitchFamily="18" charset="0"/>
            </a:endParaRPr>
          </a:p>
          <a:p>
            <a:pPr marL="624078" indent="-514350">
              <a:buNone/>
            </a:pPr>
            <a:r>
              <a:rPr lang="en-GB" sz="2800" b="1" dirty="0" smtClean="0">
                <a:latin typeface="MMa CenturyB" pitchFamily="18" charset="0"/>
              </a:rPr>
              <a:t>2x ≤ 6</a:t>
            </a:r>
            <a:r>
              <a:rPr lang="en-GB" sz="2800" dirty="0" smtClean="0">
                <a:latin typeface="+mn-lt"/>
              </a:rPr>
              <a:t>                             rule1, simplify</a:t>
            </a:r>
            <a:endParaRPr lang="en-GB" sz="2800" b="1" dirty="0" smtClean="0">
              <a:latin typeface="MMa CenturyB" pitchFamily="18" charset="0"/>
            </a:endParaRPr>
          </a:p>
          <a:p>
            <a:pPr marL="624078" indent="-514350">
              <a:buNone/>
            </a:pPr>
            <a:r>
              <a:rPr lang="en-GB" sz="2800" b="1" dirty="0" smtClean="0">
                <a:latin typeface="MMa CenturyB" pitchFamily="18" charset="0"/>
              </a:rPr>
              <a:t>2x/2 ≤ 3</a:t>
            </a:r>
            <a:r>
              <a:rPr lang="en-GB" sz="2800" dirty="0" smtClean="0">
                <a:latin typeface="+mn-lt"/>
              </a:rPr>
              <a:t>                                      rule 2</a:t>
            </a:r>
            <a:endParaRPr lang="en-GB" sz="2800" b="1" dirty="0" smtClean="0">
              <a:latin typeface="MMa CenturyB" pitchFamily="18" charset="0"/>
            </a:endParaRPr>
          </a:p>
          <a:p>
            <a:pPr marL="624078" indent="-514350">
              <a:buNone/>
            </a:pPr>
            <a:r>
              <a:rPr lang="en-GB" sz="2800" b="1" dirty="0" smtClean="0">
                <a:latin typeface="MMa CenturyB" pitchFamily="18" charset="0"/>
              </a:rPr>
              <a:t>x ≤ 3</a:t>
            </a:r>
            <a:r>
              <a:rPr lang="en-GB" sz="2800" dirty="0" smtClean="0">
                <a:latin typeface="+mn-lt"/>
              </a:rPr>
              <a:t>                                         </a:t>
            </a:r>
            <a:r>
              <a:rPr lang="en-GB" sz="2800" dirty="0" smtClean="0"/>
              <a:t>simplify</a:t>
            </a:r>
            <a:endParaRPr lang="en-GB" sz="2800" b="1" dirty="0" smtClean="0">
              <a:latin typeface="MMa CenturyB" pitchFamily="18" charset="0"/>
            </a:endParaRPr>
          </a:p>
          <a:p>
            <a:pPr marL="624078" indent="-514350">
              <a:buNone/>
            </a:pPr>
            <a:r>
              <a:rPr lang="en-GB" sz="2800" b="1" dirty="0" smtClean="0">
                <a:latin typeface="MMa CenturyB" pitchFamily="18" charset="0"/>
              </a:rPr>
              <a:t>1/3 ≤ x ≤ 3</a:t>
            </a:r>
            <a:r>
              <a:rPr lang="en-GB" sz="2800" dirty="0" smtClean="0">
                <a:latin typeface="+mn-lt"/>
              </a:rPr>
              <a:t> </a:t>
            </a:r>
            <a:r>
              <a:rPr lang="en-GB" sz="2800" b="1" dirty="0" smtClean="0">
                <a:latin typeface="+mn-lt"/>
              </a:rPr>
              <a:t>      </a:t>
            </a:r>
            <a:r>
              <a:rPr lang="en-GB" sz="2800" dirty="0" smtClean="0">
                <a:latin typeface="+mn-lt"/>
              </a:rPr>
              <a:t>combining both </a:t>
            </a:r>
            <a:r>
              <a:rPr lang="en-GB" sz="2800" dirty="0" err="1" smtClean="0">
                <a:latin typeface="+mn-lt"/>
              </a:rPr>
              <a:t>ineq</a:t>
            </a:r>
            <a:r>
              <a:rPr lang="en-GB" sz="2800" dirty="0" smtClean="0">
                <a:latin typeface="+mn-lt"/>
              </a:rPr>
              <a:t>.</a:t>
            </a:r>
          </a:p>
          <a:p>
            <a:pPr marL="624078" indent="-514350">
              <a:buNone/>
            </a:pPr>
            <a:r>
              <a:rPr lang="en-GB" sz="2800" dirty="0" smtClean="0">
                <a:latin typeface="+mn-lt"/>
              </a:rPr>
              <a:t>The interval satisfying this double inequality is [1/3, 3].</a:t>
            </a:r>
            <a:endParaRPr lang="en-GB" sz="28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out)">
                                      <p:cBhvr>
                                        <p:cTn id="27"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ox(out)">
                                      <p:cBhvr>
                                        <p:cTn id="32"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box(out)">
                                      <p:cBhvr>
                                        <p:cTn id="37" dur="2000"/>
                                        <p:tgtEl>
                                          <p:spTgt spid="14">
                                            <p:txEl>
                                              <p:pRg st="6" end="6"/>
                                            </p:txEl>
                                          </p:spTgt>
                                        </p:tgtEl>
                                      </p:cBhvr>
                                    </p:animEffect>
                                  </p:childTnLst>
                                  <p:subTnLst>
                                    <p:animClr>
                                      <p:cBhvr override="childStyle">
                                        <p:cTn dur="1" fill="hold" display="0" masterRel="nextClick" afterEffect="1"/>
                                        <p:tgtEl>
                                          <p:spTgt spid="14">
                                            <p:txEl>
                                              <p:pRg st="6" end="6"/>
                                            </p:txEl>
                                          </p:spTgt>
                                        </p:tgtEl>
                                        <p:attrNameLst>
                                          <p:attrName>ppt_c</p:attrName>
                                        </p:attrNameLst>
                                      </p:cBhvr>
                                      <p:to>
                                        <a:schemeClr val="tx2"/>
                                      </p:to>
                                    </p:animClr>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box(out)">
                                      <p:cBhvr>
                                        <p:cTn id="42" dur="2000"/>
                                        <p:tgtEl>
                                          <p:spTgt spid="14">
                                            <p:txEl>
                                              <p:pRg st="7" end="7"/>
                                            </p:txEl>
                                          </p:spTgt>
                                        </p:tgtEl>
                                      </p:cBhvr>
                                    </p:animEffect>
                                  </p:childTnLst>
                                  <p:subTnLst>
                                    <p:animClr>
                                      <p:cBhvr override="childStyle">
                                        <p:cTn dur="1" fill="hold" display="0" masterRel="nextClick" afterEffect="1"/>
                                        <p:tgtEl>
                                          <p:spTgt spid="14">
                                            <p:txEl>
                                              <p:pRg st="7" end="7"/>
                                            </p:txEl>
                                          </p:spTgt>
                                        </p:tgtEl>
                                        <p:attrNameLst>
                                          <p:attrName>ppt_c</p:attrName>
                                        </p:attrNameLst>
                                      </p:cBhvr>
                                      <p:to>
                                        <a:schemeClr val="tx2"/>
                                      </p:to>
                                    </p:animClr>
                                  </p:subTnLst>
                                </p:cTn>
                              </p:par>
                            </p:childTnLst>
                          </p:cTn>
                        </p:par>
                      </p:childTnLst>
                    </p:cTn>
                  </p:par>
                  <p:par>
                    <p:cTn id="43" fill="hold">
                      <p:stCondLst>
                        <p:cond delay="indefinite"/>
                      </p:stCondLst>
                      <p:childTnLst>
                        <p:par>
                          <p:cTn id="44" fill="hold">
                            <p:stCondLst>
                              <p:cond delay="0"/>
                            </p:stCondLst>
                            <p:childTnLst>
                              <p:par>
                                <p:cTn id="45" presetID="4" presetClass="entr" presetSubtype="32" fill="hold"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box(out)">
                                      <p:cBhvr>
                                        <p:cTn id="47" dur="2000"/>
                                        <p:tgtEl>
                                          <p:spTgt spid="14">
                                            <p:txEl>
                                              <p:pRg st="8" end="8"/>
                                            </p:txEl>
                                          </p:spTgt>
                                        </p:tgtEl>
                                      </p:cBhvr>
                                    </p:animEffect>
                                  </p:childTnLst>
                                  <p:subTnLst>
                                    <p:animClr>
                                      <p:cBhvr override="childStyle">
                                        <p:cTn dur="1" fill="hold" display="0" masterRel="nextClick" afterEffect="1"/>
                                        <p:tgtEl>
                                          <p:spTgt spid="14">
                                            <p:txEl>
                                              <p:pRg st="8" end="8"/>
                                            </p:txEl>
                                          </p:spTgt>
                                        </p:tgtEl>
                                        <p:attrNameLst>
                                          <p:attrName>ppt_c</p:attrName>
                                        </p:attrNameLst>
                                      </p:cBhvr>
                                      <p:to>
                                        <a:schemeClr val="tx2"/>
                                      </p:to>
                                    </p:animClr>
                                  </p:subTnLst>
                                </p:cTn>
                              </p:par>
                            </p:childTnLst>
                          </p:cTn>
                        </p:par>
                      </p:childTnLst>
                    </p:cTn>
                  </p:par>
                  <p:par>
                    <p:cTn id="48" fill="hold">
                      <p:stCondLst>
                        <p:cond delay="indefinite"/>
                      </p:stCondLst>
                      <p:childTnLst>
                        <p:par>
                          <p:cTn id="49" fill="hold">
                            <p:stCondLst>
                              <p:cond delay="0"/>
                            </p:stCondLst>
                            <p:childTnLst>
                              <p:par>
                                <p:cTn id="50" presetID="4" presetClass="entr" presetSubtype="32" fill="hold"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box(out)">
                                      <p:cBhvr>
                                        <p:cTn id="52" dur="2000"/>
                                        <p:tgtEl>
                                          <p:spTgt spid="14">
                                            <p:txEl>
                                              <p:pRg st="9" end="9"/>
                                            </p:txEl>
                                          </p:spTgt>
                                        </p:tgtEl>
                                      </p:cBhvr>
                                    </p:animEffect>
                                  </p:childTnLst>
                                  <p:subTnLst>
                                    <p:animClr>
                                      <p:cBhvr override="childStyle">
                                        <p:cTn dur="1" fill="hold" display="0" masterRel="nextClick" afterEffect="1"/>
                                        <p:tgtEl>
                                          <p:spTgt spid="14">
                                            <p:txEl>
                                              <p:pRg st="9" end="9"/>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481328"/>
            <a:ext cx="6043626" cy="4525963"/>
          </a:xfrm>
        </p:spPr>
        <p:style>
          <a:lnRef idx="0">
            <a:scrgbClr r="0" g="0" b="0"/>
          </a:lnRef>
          <a:fillRef idx="1002">
            <a:schemeClr val="lt1"/>
          </a:fillRef>
          <a:effectRef idx="0">
            <a:scrgbClr r="0" g="0" b="0"/>
          </a:effectRef>
          <a:fontRef idx="major"/>
        </p:style>
        <p:txBody>
          <a:bodyPr>
            <a:normAutofit/>
          </a:bodyPr>
          <a:lstStyle/>
          <a:p>
            <a:pPr>
              <a:buNone/>
            </a:pPr>
            <a:r>
              <a:rPr lang="en-GB" sz="2800" dirty="0" smtClean="0">
                <a:latin typeface="+mn-lt"/>
              </a:rPr>
              <a:t>If an inequality involves a higher-order algebraic expression, we can solve the inequality by factorising it. For example, the simplest is to understand the second degree inequality.  The solution of the inequality or the interval where the inequality holds will be determined by considering different cases.</a:t>
            </a:r>
            <a:endParaRPr lang="en-GB" sz="2800" dirty="0">
              <a:latin typeface="+mn-lt"/>
            </a:endParaRPr>
          </a:p>
        </p:txBody>
      </p:sp>
      <p:sp>
        <p:nvSpPr>
          <p:cNvPr id="13" name="Title 12"/>
          <p:cNvSpPr>
            <a:spLocks noGrp="1"/>
          </p:cNvSpPr>
          <p:nvPr>
            <p:ph type="title"/>
          </p:nvPr>
        </p:nvSpPr>
        <p:spPr>
          <a:xfrm>
            <a:off x="457200" y="285728"/>
            <a:ext cx="6043626" cy="1143000"/>
          </a:xfrm>
        </p:spPr>
        <p:txBody>
          <a:bodyPr>
            <a:normAutofit/>
          </a:bodyPr>
          <a:lstStyle/>
          <a:p>
            <a:r>
              <a:rPr lang="en-GB" sz="3200" u="sng" dirty="0" smtClean="0">
                <a:solidFill>
                  <a:schemeClr val="accent1">
                    <a:lumMod val="75000"/>
                  </a:schemeClr>
                </a:solidFill>
                <a:latin typeface="Cambria Math" pitchFamily="18" charset="0"/>
                <a:ea typeface="Cambria Math" pitchFamily="18" charset="0"/>
              </a:rPr>
              <a:t>1.3.10 Second Degree Inequalities</a:t>
            </a:r>
            <a:endParaRPr lang="en-GB" sz="2800" u="sng" dirty="0">
              <a:solidFill>
                <a:schemeClr val="accent1">
                  <a:lumMod val="75000"/>
                </a:schemeClr>
              </a:solidFill>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481328"/>
            <a:ext cx="6043626" cy="4525963"/>
          </a:xfrm>
        </p:spPr>
        <p:style>
          <a:lnRef idx="0">
            <a:scrgbClr r="0" g="0" b="0"/>
          </a:lnRef>
          <a:fillRef idx="1002">
            <a:schemeClr val="lt1"/>
          </a:fillRef>
          <a:effectRef idx="0">
            <a:scrgbClr r="0" g="0" b="0"/>
          </a:effectRef>
          <a:fontRef idx="major"/>
        </p:style>
        <p:txBody>
          <a:bodyPr>
            <a:normAutofit fontScale="92500" lnSpcReduction="10000"/>
          </a:bodyPr>
          <a:lstStyle/>
          <a:p>
            <a:pPr>
              <a:buNone/>
            </a:pPr>
            <a:r>
              <a:rPr lang="en-GB" sz="2800" dirty="0" smtClean="0">
                <a:latin typeface="+mn-lt"/>
              </a:rPr>
              <a:t>1)                          </a:t>
            </a:r>
          </a:p>
          <a:p>
            <a:pPr>
              <a:buNone/>
            </a:pPr>
            <a:r>
              <a:rPr lang="en-GB" sz="3200" u="sng" baseline="-25000" dirty="0" smtClean="0">
                <a:latin typeface="+mn-lt"/>
              </a:rPr>
              <a:t>Soln. </a:t>
            </a:r>
            <a:r>
              <a:rPr lang="en-GB" sz="3200" baseline="-25000" dirty="0" smtClean="0">
                <a:latin typeface="+mn-lt"/>
              </a:rPr>
              <a:t> </a:t>
            </a:r>
            <a:r>
              <a:rPr lang="en-GB" sz="3200" baseline="-25000" dirty="0" smtClean="0">
                <a:latin typeface="MMa CenturyB" pitchFamily="18" charset="0"/>
              </a:rPr>
              <a:t>(x-3)(x-2) ≤ 0         </a:t>
            </a:r>
            <a:r>
              <a:rPr lang="en-GB" sz="3200" baseline="-25000" dirty="0" smtClean="0">
                <a:latin typeface="+mn-lt"/>
              </a:rPr>
              <a:t>factorising</a:t>
            </a:r>
          </a:p>
          <a:p>
            <a:pPr>
              <a:buNone/>
            </a:pPr>
            <a:r>
              <a:rPr lang="en-GB" sz="3200" baseline="-25000" dirty="0" smtClean="0">
                <a:latin typeface="+mn-lt"/>
              </a:rPr>
              <a:t>Now we have two possibilities;</a:t>
            </a:r>
          </a:p>
          <a:p>
            <a:pPr>
              <a:buNone/>
            </a:pPr>
            <a:r>
              <a:rPr lang="en-GB" sz="3200" baseline="-25000" dirty="0" smtClean="0">
                <a:latin typeface="MMa CenturyB" pitchFamily="18" charset="0"/>
              </a:rPr>
              <a:t>(x-3) </a:t>
            </a:r>
            <a:r>
              <a:rPr lang="en-GB" sz="3600" baseline="-25000" dirty="0" smtClean="0">
                <a:latin typeface="MMa CenturyB" pitchFamily="18" charset="0"/>
              </a:rPr>
              <a:t>≤ 0</a:t>
            </a:r>
            <a:r>
              <a:rPr lang="en-GB" sz="3600" baseline="-25000" dirty="0" smtClean="0">
                <a:latin typeface="+mn-lt"/>
              </a:rPr>
              <a:t> and </a:t>
            </a:r>
            <a:r>
              <a:rPr lang="en-GB" sz="3600" baseline="-25000" dirty="0" smtClean="0">
                <a:latin typeface="MMa CenturyB" pitchFamily="18" charset="0"/>
              </a:rPr>
              <a:t>(x-2) ≤ 0</a:t>
            </a:r>
          </a:p>
          <a:p>
            <a:pPr>
              <a:buNone/>
            </a:pPr>
            <a:r>
              <a:rPr lang="en-GB" sz="3600" baseline="-25000" dirty="0" smtClean="0">
                <a:latin typeface="+mn-lt"/>
              </a:rPr>
              <a:t>First condition: </a:t>
            </a:r>
            <a:r>
              <a:rPr lang="en-GB" sz="3200" baseline="-25000" dirty="0" smtClean="0">
                <a:latin typeface="MMa CenturyB" pitchFamily="18" charset="0"/>
              </a:rPr>
              <a:t>x-3 </a:t>
            </a:r>
            <a:r>
              <a:rPr lang="en-GB" sz="3600" baseline="-25000" dirty="0" smtClean="0">
                <a:latin typeface="MMa CenturyB" pitchFamily="18" charset="0"/>
              </a:rPr>
              <a:t>≤ 0 </a:t>
            </a:r>
            <a:r>
              <a:rPr lang="en-GB" sz="3600" baseline="-25000" dirty="0" smtClean="0"/>
              <a:t>gives</a:t>
            </a:r>
            <a:endParaRPr lang="en-GB" sz="3600" baseline="-25000" dirty="0" smtClean="0">
              <a:latin typeface="+mn-lt"/>
            </a:endParaRPr>
          </a:p>
          <a:p>
            <a:pPr>
              <a:buNone/>
            </a:pPr>
            <a:r>
              <a:rPr lang="en-GB" sz="4000" baseline="-25000" dirty="0" smtClean="0">
                <a:latin typeface="+mn-lt"/>
              </a:rPr>
              <a:t> </a:t>
            </a:r>
            <a:r>
              <a:rPr lang="en-GB" sz="3600" baseline="-25000" dirty="0" smtClean="0">
                <a:latin typeface="MMa CenturyB" pitchFamily="18" charset="0"/>
              </a:rPr>
              <a:t>x-3 </a:t>
            </a:r>
            <a:r>
              <a:rPr lang="en-GB" sz="4000" baseline="-25000" dirty="0" smtClean="0">
                <a:latin typeface="MMa CenturyB" pitchFamily="18" charset="0"/>
              </a:rPr>
              <a:t>= 0</a:t>
            </a:r>
            <a:r>
              <a:rPr lang="en-GB" sz="4000" baseline="-25000" dirty="0" smtClean="0">
                <a:latin typeface="+mn-lt"/>
              </a:rPr>
              <a:t> and </a:t>
            </a:r>
            <a:r>
              <a:rPr lang="en-GB" sz="3600" baseline="-25000" dirty="0" smtClean="0">
                <a:latin typeface="MMa CenturyB" pitchFamily="18" charset="0"/>
              </a:rPr>
              <a:t>x-3 </a:t>
            </a:r>
            <a:r>
              <a:rPr lang="en-GB" sz="4000" baseline="-25000" dirty="0" smtClean="0">
                <a:latin typeface="MMa CenturyB" pitchFamily="18" charset="0"/>
              </a:rPr>
              <a:t>&lt; 0</a:t>
            </a:r>
          </a:p>
          <a:p>
            <a:pPr>
              <a:buNone/>
            </a:pPr>
            <a:r>
              <a:rPr lang="en-GB" sz="3600" baseline="-25000" dirty="0" smtClean="0">
                <a:latin typeface="MMa CenturyB" pitchFamily="18" charset="0"/>
              </a:rPr>
              <a:t>x=3         </a:t>
            </a:r>
            <a:r>
              <a:rPr lang="en-GB" sz="3600" baseline="-25000" dirty="0" smtClean="0">
                <a:latin typeface="+mn-lt"/>
              </a:rPr>
              <a:t>and </a:t>
            </a:r>
            <a:r>
              <a:rPr lang="en-GB" sz="3600" baseline="-25000" dirty="0" smtClean="0">
                <a:latin typeface="MMa CenturyB" pitchFamily="18" charset="0"/>
              </a:rPr>
              <a:t>  x &lt; 3   </a:t>
            </a:r>
          </a:p>
          <a:p>
            <a:pPr>
              <a:buNone/>
            </a:pPr>
            <a:r>
              <a:rPr lang="en-GB" sz="3600" baseline="-25000" dirty="0" smtClean="0">
                <a:latin typeface="MMa CenturyB" pitchFamily="18" charset="0"/>
              </a:rPr>
              <a:t>  </a:t>
            </a:r>
            <a:endParaRPr lang="en-GB" sz="3600" baseline="-25000" dirty="0" smtClean="0">
              <a:latin typeface="+mn-lt"/>
            </a:endParaRPr>
          </a:p>
          <a:p>
            <a:pPr>
              <a:buNone/>
            </a:pPr>
            <a:r>
              <a:rPr lang="en-GB" sz="3600" baseline="-25000" dirty="0" smtClean="0"/>
              <a:t>Second condition: </a:t>
            </a:r>
            <a:r>
              <a:rPr lang="en-GB" sz="3200" baseline="-25000" dirty="0" smtClean="0">
                <a:latin typeface="MMa CenturyB" pitchFamily="18" charset="0"/>
              </a:rPr>
              <a:t>x-2</a:t>
            </a:r>
            <a:r>
              <a:rPr lang="en-GB" sz="3600" baseline="-25000" dirty="0" smtClean="0">
                <a:latin typeface="MMa CenturyB" pitchFamily="18" charset="0"/>
              </a:rPr>
              <a:t>≤ 0 </a:t>
            </a:r>
            <a:r>
              <a:rPr lang="en-GB" sz="3600" baseline="-25000" dirty="0" smtClean="0"/>
              <a:t>gives</a:t>
            </a:r>
          </a:p>
          <a:p>
            <a:pPr>
              <a:buNone/>
            </a:pPr>
            <a:r>
              <a:rPr lang="en-GB" sz="4000" baseline="-25000" dirty="0" smtClean="0"/>
              <a:t> </a:t>
            </a:r>
            <a:r>
              <a:rPr lang="en-GB" sz="3600" baseline="-25000" dirty="0" smtClean="0">
                <a:latin typeface="MMa CenturyB" pitchFamily="18" charset="0"/>
              </a:rPr>
              <a:t>x-2 </a:t>
            </a:r>
            <a:r>
              <a:rPr lang="en-GB" sz="4000" baseline="-25000" dirty="0" smtClean="0">
                <a:latin typeface="MMa CenturyB" pitchFamily="18" charset="0"/>
              </a:rPr>
              <a:t>= 0</a:t>
            </a:r>
            <a:r>
              <a:rPr lang="en-GB" sz="4000" baseline="-25000" dirty="0" smtClean="0"/>
              <a:t> and </a:t>
            </a:r>
            <a:r>
              <a:rPr lang="en-GB" sz="3600" baseline="-25000" dirty="0" smtClean="0">
                <a:latin typeface="MMa CenturyB" pitchFamily="18" charset="0"/>
              </a:rPr>
              <a:t>x-2 </a:t>
            </a:r>
            <a:r>
              <a:rPr lang="en-GB" sz="4000" baseline="-25000" dirty="0" smtClean="0">
                <a:latin typeface="MMa CenturyB" pitchFamily="18" charset="0"/>
              </a:rPr>
              <a:t>&lt; 0</a:t>
            </a:r>
          </a:p>
          <a:p>
            <a:pPr>
              <a:buNone/>
            </a:pPr>
            <a:r>
              <a:rPr lang="en-GB" sz="3600" baseline="-25000" dirty="0" smtClean="0">
                <a:latin typeface="MMa CenturyB" pitchFamily="18" charset="0"/>
              </a:rPr>
              <a:t>x=2         </a:t>
            </a:r>
            <a:r>
              <a:rPr lang="en-GB" sz="3600" baseline="-25000" dirty="0" smtClean="0"/>
              <a:t>and </a:t>
            </a:r>
            <a:r>
              <a:rPr lang="en-GB" sz="3600" baseline="-25000" dirty="0" smtClean="0">
                <a:latin typeface="MMa CenturyB" pitchFamily="18" charset="0"/>
              </a:rPr>
              <a:t>  x &lt; 2     </a:t>
            </a:r>
            <a:endParaRPr lang="en-GB" sz="3600" baseline="-25000" dirty="0" smtClean="0"/>
          </a:p>
          <a:p>
            <a:pPr>
              <a:buNone/>
            </a:pPr>
            <a:r>
              <a:rPr lang="en-GB" sz="3600" baseline="-25000" dirty="0" smtClean="0">
                <a:latin typeface="MMa CenturyB" pitchFamily="18" charset="0"/>
              </a:rPr>
              <a:t>   </a:t>
            </a:r>
          </a:p>
          <a:p>
            <a:pPr>
              <a:buNone/>
            </a:pPr>
            <a:endParaRPr lang="en-GB" sz="3600" baseline="-25000" dirty="0" smtClean="0">
              <a:latin typeface="MMa CenturyB" pitchFamily="18" charset="0"/>
            </a:endParaRPr>
          </a:p>
          <a:p>
            <a:pPr>
              <a:buNone/>
            </a:pPr>
            <a:endParaRPr lang="en-GB" sz="3600" baseline="-25000" dirty="0">
              <a:latin typeface="+mn-lt"/>
            </a:endParaRPr>
          </a:p>
        </p:txBody>
      </p:sp>
      <p:sp>
        <p:nvSpPr>
          <p:cNvPr id="13" name="Title 12"/>
          <p:cNvSpPr>
            <a:spLocks noGrp="1"/>
          </p:cNvSpPr>
          <p:nvPr>
            <p:ph type="title"/>
          </p:nvPr>
        </p:nvSpPr>
        <p:spPr>
          <a:xfrm>
            <a:off x="457200" y="285728"/>
            <a:ext cx="6043626" cy="1143000"/>
          </a:xfrm>
        </p:spPr>
        <p:txBody>
          <a:bodyPr>
            <a:normAutofit/>
          </a:bodyPr>
          <a:lstStyle/>
          <a:p>
            <a:r>
              <a:rPr lang="en-GB" sz="3200" u="sng" dirty="0" smtClean="0">
                <a:solidFill>
                  <a:schemeClr val="accent1">
                    <a:lumMod val="75000"/>
                  </a:schemeClr>
                </a:solidFill>
                <a:latin typeface="Cambria Math" pitchFamily="18" charset="0"/>
                <a:ea typeface="Cambria Math" pitchFamily="18" charset="0"/>
              </a:rPr>
              <a:t>Examples </a:t>
            </a:r>
            <a:endParaRPr lang="en-GB" sz="2800" u="sng" dirty="0">
              <a:solidFill>
                <a:schemeClr val="accent1">
                  <a:lumMod val="75000"/>
                </a:schemeClr>
              </a:solidFill>
              <a:latin typeface="Cambria Math" pitchFamily="18" charset="0"/>
              <a:ea typeface="Cambria Math" pitchFamily="18" charset="0"/>
            </a:endParaRPr>
          </a:p>
        </p:txBody>
      </p:sp>
      <p:graphicFrame>
        <p:nvGraphicFramePr>
          <p:cNvPr id="4" name="Object 3"/>
          <p:cNvGraphicFramePr>
            <a:graphicFrameLocks noChangeAspect="1"/>
          </p:cNvGraphicFramePr>
          <p:nvPr/>
        </p:nvGraphicFramePr>
        <p:xfrm>
          <a:off x="1000100" y="1500174"/>
          <a:ext cx="2243150" cy="1121575"/>
        </p:xfrm>
        <a:graphic>
          <a:graphicData uri="http://schemas.openxmlformats.org/presentationml/2006/ole">
            <p:oleObj spid="_x0000_s31746" name="Equation" r:id="rId3" imgW="914400" imgH="4572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out)">
                                      <p:cBhvr>
                                        <p:cTn id="7" dur="2000"/>
                                        <p:tgtEl>
                                          <p:spTgt spid="14">
                                            <p:txEl>
                                              <p:pRg st="0" end="0"/>
                                            </p:txEl>
                                          </p:spTgt>
                                        </p:tgtEl>
                                      </p:cBhvr>
                                    </p:animEffect>
                                  </p:childTnLst>
                                  <p:subTnLst>
                                    <p:animClr>
                                      <p:cBhvr override="childStyle">
                                        <p:cTn dur="1" fill="hold" display="0" masterRel="nextClick" afterEffect="1"/>
                                        <p:tgtEl>
                                          <p:spTgt spid="14">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out)">
                                      <p:cBhvr>
                                        <p:cTn id="12" dur="2000"/>
                                        <p:tgtEl>
                                          <p:spTgt spid="14">
                                            <p:txEl>
                                              <p:pRg st="1" end="1"/>
                                            </p:txEl>
                                          </p:spTgt>
                                        </p:tgtEl>
                                      </p:cBhvr>
                                    </p:animEffect>
                                  </p:childTnLst>
                                  <p:subTnLst>
                                    <p:animClr>
                                      <p:cBhvr override="childStyle">
                                        <p:cTn dur="1" fill="hold" display="0" masterRel="nextClick" afterEffect="1"/>
                                        <p:tgtEl>
                                          <p:spTgt spid="14">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out)">
                                      <p:cBhvr>
                                        <p:cTn id="17" dur="2000"/>
                                        <p:tgtEl>
                                          <p:spTgt spid="14">
                                            <p:txEl>
                                              <p:pRg st="2" end="2"/>
                                            </p:txEl>
                                          </p:spTgt>
                                        </p:tgtEl>
                                      </p:cBhvr>
                                    </p:animEffect>
                                  </p:childTnLst>
                                  <p:subTnLst>
                                    <p:animClr>
                                      <p:cBhvr override="childStyle">
                                        <p:cTn dur="1" fill="hold" display="0" masterRel="nextClick" afterEffect="1"/>
                                        <p:tgtEl>
                                          <p:spTgt spid="14">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out)">
                                      <p:cBhvr>
                                        <p:cTn id="22" dur="2000"/>
                                        <p:tgtEl>
                                          <p:spTgt spid="14">
                                            <p:txEl>
                                              <p:pRg st="3" end="3"/>
                                            </p:txEl>
                                          </p:spTgt>
                                        </p:tgtEl>
                                      </p:cBhvr>
                                    </p:animEffect>
                                  </p:childTnLst>
                                  <p:subTnLst>
                                    <p:animClr>
                                      <p:cBhvr override="childStyle">
                                        <p:cTn dur="1" fill="hold" display="0" masterRel="nextClick" afterEffect="1"/>
                                        <p:tgtEl>
                                          <p:spTgt spid="14">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out)">
                                      <p:cBhvr>
                                        <p:cTn id="27" dur="2000"/>
                                        <p:tgtEl>
                                          <p:spTgt spid="14">
                                            <p:txEl>
                                              <p:pRg st="4" end="4"/>
                                            </p:txEl>
                                          </p:spTgt>
                                        </p:tgtEl>
                                      </p:cBhvr>
                                    </p:animEffect>
                                  </p:childTnLst>
                                  <p:subTnLst>
                                    <p:animClr>
                                      <p:cBhvr override="childStyle">
                                        <p:cTn dur="1" fill="hold" display="0" masterRel="nextClick" afterEffect="1"/>
                                        <p:tgtEl>
                                          <p:spTgt spid="14">
                                            <p:txEl>
                                              <p:pRg st="4" end="4"/>
                                            </p:txEl>
                                          </p:spTgt>
                                        </p:tgtEl>
                                        <p:attrNameLst>
                                          <p:attrName>ppt_c</p:attrName>
                                        </p:attrNameLst>
                                      </p:cBhvr>
                                      <p:to>
                                        <a:schemeClr val="tx2"/>
                                      </p:to>
                                    </p:animClr>
                                  </p:subTnLst>
                                </p:cTn>
                              </p:par>
                            </p:childTnLst>
                          </p:cTn>
                        </p:par>
                      </p:childTnLst>
                    </p:cTn>
                  </p:par>
                  <p:par>
                    <p:cTn id="28" fill="hold">
                      <p:stCondLst>
                        <p:cond delay="indefinite"/>
                      </p:stCondLst>
                      <p:childTnLst>
                        <p:par>
                          <p:cTn id="29" fill="hold">
                            <p:stCondLst>
                              <p:cond delay="0"/>
                            </p:stCondLst>
                            <p:childTnLst>
                              <p:par>
                                <p:cTn id="30" presetID="4" presetClass="entr" presetSubtype="32" fill="hold"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ox(out)">
                                      <p:cBhvr>
                                        <p:cTn id="32" dur="2000"/>
                                        <p:tgtEl>
                                          <p:spTgt spid="14">
                                            <p:txEl>
                                              <p:pRg st="5" end="5"/>
                                            </p:txEl>
                                          </p:spTgt>
                                        </p:tgtEl>
                                      </p:cBhvr>
                                    </p:animEffect>
                                  </p:childTnLst>
                                  <p:subTnLst>
                                    <p:animClr>
                                      <p:cBhvr override="childStyle">
                                        <p:cTn dur="1" fill="hold" display="0" masterRel="nextClick" afterEffect="1"/>
                                        <p:tgtEl>
                                          <p:spTgt spid="14">
                                            <p:txEl>
                                              <p:pRg st="5" end="5"/>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4" presetClass="entr" presetSubtype="32" fill="hold"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box(out)">
                                      <p:cBhvr>
                                        <p:cTn id="37" dur="2000"/>
                                        <p:tgtEl>
                                          <p:spTgt spid="14">
                                            <p:txEl>
                                              <p:pRg st="6" end="6"/>
                                            </p:txEl>
                                          </p:spTgt>
                                        </p:tgtEl>
                                      </p:cBhvr>
                                    </p:animEffect>
                                  </p:childTnLst>
                                  <p:subTnLst>
                                    <p:animClr>
                                      <p:cBhvr override="childStyle">
                                        <p:cTn dur="1" fill="hold" display="0" masterRel="nextClick" afterEffect="1"/>
                                        <p:tgtEl>
                                          <p:spTgt spid="14">
                                            <p:txEl>
                                              <p:pRg st="6" end="6"/>
                                            </p:txEl>
                                          </p:spTgt>
                                        </p:tgtEl>
                                        <p:attrNameLst>
                                          <p:attrName>ppt_c</p:attrName>
                                        </p:attrNameLst>
                                      </p:cBhvr>
                                      <p:to>
                                        <a:schemeClr val="tx2"/>
                                      </p:to>
                                    </p:animClr>
                                  </p:subTnLst>
                                </p:cTn>
                              </p:par>
                            </p:childTnLst>
                          </p:cTn>
                        </p:par>
                      </p:childTnLst>
                    </p:cTn>
                  </p:par>
                  <p:par>
                    <p:cTn id="38" fill="hold">
                      <p:stCondLst>
                        <p:cond delay="indefinite"/>
                      </p:stCondLst>
                      <p:childTnLst>
                        <p:par>
                          <p:cTn id="39" fill="hold">
                            <p:stCondLst>
                              <p:cond delay="0"/>
                            </p:stCondLst>
                            <p:childTnLst>
                              <p:par>
                                <p:cTn id="40" presetID="4" presetClass="entr" presetSubtype="32" fill="hold"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box(out)">
                                      <p:cBhvr>
                                        <p:cTn id="42" dur="2000"/>
                                        <p:tgtEl>
                                          <p:spTgt spid="14">
                                            <p:txEl>
                                              <p:pRg st="7" end="7"/>
                                            </p:txEl>
                                          </p:spTgt>
                                        </p:tgtEl>
                                      </p:cBhvr>
                                    </p:animEffect>
                                  </p:childTnLst>
                                  <p:subTnLst>
                                    <p:animClr>
                                      <p:cBhvr override="childStyle">
                                        <p:cTn dur="1" fill="hold" display="0" masterRel="nextClick" afterEffect="1"/>
                                        <p:tgtEl>
                                          <p:spTgt spid="14">
                                            <p:txEl>
                                              <p:pRg st="7" end="7"/>
                                            </p:txEl>
                                          </p:spTgt>
                                        </p:tgtEl>
                                        <p:attrNameLst>
                                          <p:attrName>ppt_c</p:attrName>
                                        </p:attrNameLst>
                                      </p:cBhvr>
                                      <p:to>
                                        <a:schemeClr val="tx2"/>
                                      </p:to>
                                    </p:animClr>
                                  </p:subTnLst>
                                </p:cTn>
                              </p:par>
                            </p:childTnLst>
                          </p:cTn>
                        </p:par>
                      </p:childTnLst>
                    </p:cTn>
                  </p:par>
                  <p:par>
                    <p:cTn id="43" fill="hold">
                      <p:stCondLst>
                        <p:cond delay="indefinite"/>
                      </p:stCondLst>
                      <p:childTnLst>
                        <p:par>
                          <p:cTn id="44" fill="hold">
                            <p:stCondLst>
                              <p:cond delay="0"/>
                            </p:stCondLst>
                            <p:childTnLst>
                              <p:par>
                                <p:cTn id="45" presetID="4" presetClass="entr" presetSubtype="32" fill="hold" nodeType="clickEffect">
                                  <p:stCondLst>
                                    <p:cond delay="0"/>
                                  </p:stCondLst>
                                  <p:childTnLst>
                                    <p:set>
                                      <p:cBhvr>
                                        <p:cTn id="46" dur="1" fill="hold">
                                          <p:stCondLst>
                                            <p:cond delay="0"/>
                                          </p:stCondLst>
                                        </p:cTn>
                                        <p:tgtEl>
                                          <p:spTgt spid="14">
                                            <p:txEl>
                                              <p:pRg st="11" end="11"/>
                                            </p:txEl>
                                          </p:spTgt>
                                        </p:tgtEl>
                                        <p:attrNameLst>
                                          <p:attrName>style.visibility</p:attrName>
                                        </p:attrNameLst>
                                      </p:cBhvr>
                                      <p:to>
                                        <p:strVal val="visible"/>
                                      </p:to>
                                    </p:set>
                                    <p:animEffect transition="in" filter="box(out)">
                                      <p:cBhvr>
                                        <p:cTn id="47" dur="2000"/>
                                        <p:tgtEl>
                                          <p:spTgt spid="14">
                                            <p:txEl>
                                              <p:pRg st="11" end="11"/>
                                            </p:txEl>
                                          </p:spTgt>
                                        </p:tgtEl>
                                      </p:cBhvr>
                                    </p:animEffect>
                                  </p:childTnLst>
                                  <p:subTnLst>
                                    <p:animClr>
                                      <p:cBhvr override="childStyle">
                                        <p:cTn dur="1" fill="hold" display="0" masterRel="nextClick" afterEffect="1"/>
                                        <p:tgtEl>
                                          <p:spTgt spid="14">
                                            <p:txEl>
                                              <p:pRg st="11" end="11"/>
                                            </p:txEl>
                                          </p:spTgt>
                                        </p:tgtEl>
                                        <p:attrNameLst>
                                          <p:attrName>ppt_c</p:attrName>
                                        </p:attrNameLst>
                                      </p:cBhvr>
                                      <p:to>
                                        <a:schemeClr val="tx2"/>
                                      </p:to>
                                    </p:animClr>
                                  </p:subTnLst>
                                </p:cTn>
                              </p:par>
                            </p:childTnLst>
                          </p:cTn>
                        </p:par>
                      </p:childTnLst>
                    </p:cTn>
                  </p:par>
                  <p:par>
                    <p:cTn id="48" fill="hold">
                      <p:stCondLst>
                        <p:cond delay="indefinite"/>
                      </p:stCondLst>
                      <p:childTnLst>
                        <p:par>
                          <p:cTn id="49" fill="hold">
                            <p:stCondLst>
                              <p:cond delay="0"/>
                            </p:stCondLst>
                            <p:childTnLst>
                              <p:par>
                                <p:cTn id="50" presetID="4" presetClass="entr" presetSubtype="32" fill="hold" nodeType="clickEffect">
                                  <p:stCondLst>
                                    <p:cond delay="0"/>
                                  </p:stCondLst>
                                  <p:childTnLst>
                                    <p:set>
                                      <p:cBhvr>
                                        <p:cTn id="51" dur="1" fill="hold">
                                          <p:stCondLst>
                                            <p:cond delay="0"/>
                                          </p:stCondLst>
                                        </p:cTn>
                                        <p:tgtEl>
                                          <p:spTgt spid="14">
                                            <p:txEl>
                                              <p:pRg st="8" end="8"/>
                                            </p:txEl>
                                          </p:spTgt>
                                        </p:tgtEl>
                                        <p:attrNameLst>
                                          <p:attrName>style.visibility</p:attrName>
                                        </p:attrNameLst>
                                      </p:cBhvr>
                                      <p:to>
                                        <p:strVal val="visible"/>
                                      </p:to>
                                    </p:set>
                                    <p:animEffect transition="in" filter="box(out)">
                                      <p:cBhvr>
                                        <p:cTn id="52" dur="2000"/>
                                        <p:tgtEl>
                                          <p:spTgt spid="14">
                                            <p:txEl>
                                              <p:pRg st="8" end="8"/>
                                            </p:txEl>
                                          </p:spTgt>
                                        </p:tgtEl>
                                      </p:cBhvr>
                                    </p:animEffect>
                                  </p:childTnLst>
                                  <p:subTnLst>
                                    <p:animClr>
                                      <p:cBhvr override="childStyle">
                                        <p:cTn dur="1" fill="hold" display="0" masterRel="nextClick" afterEffect="1"/>
                                        <p:tgtEl>
                                          <p:spTgt spid="14">
                                            <p:txEl>
                                              <p:pRg st="8" end="8"/>
                                            </p:txEl>
                                          </p:spTgt>
                                        </p:tgtEl>
                                        <p:attrNameLst>
                                          <p:attrName>ppt_c</p:attrName>
                                        </p:attrNameLst>
                                      </p:cBhvr>
                                      <p:to>
                                        <a:schemeClr val="tx2"/>
                                      </p:to>
                                    </p:animClr>
                                  </p:subTnLst>
                                </p:cTn>
                              </p:par>
                            </p:childTnLst>
                          </p:cTn>
                        </p:par>
                      </p:childTnLst>
                    </p:cTn>
                  </p:par>
                  <p:par>
                    <p:cTn id="53" fill="hold">
                      <p:stCondLst>
                        <p:cond delay="indefinite"/>
                      </p:stCondLst>
                      <p:childTnLst>
                        <p:par>
                          <p:cTn id="54" fill="hold">
                            <p:stCondLst>
                              <p:cond delay="0"/>
                            </p:stCondLst>
                            <p:childTnLst>
                              <p:par>
                                <p:cTn id="55" presetID="4" presetClass="entr" presetSubtype="32" fill="hold" nodeType="clickEffect">
                                  <p:stCondLst>
                                    <p:cond delay="0"/>
                                  </p:stCondLst>
                                  <p:childTnLst>
                                    <p:set>
                                      <p:cBhvr>
                                        <p:cTn id="56" dur="1" fill="hold">
                                          <p:stCondLst>
                                            <p:cond delay="0"/>
                                          </p:stCondLst>
                                        </p:cTn>
                                        <p:tgtEl>
                                          <p:spTgt spid="14">
                                            <p:txEl>
                                              <p:pRg st="9" end="9"/>
                                            </p:txEl>
                                          </p:spTgt>
                                        </p:tgtEl>
                                        <p:attrNameLst>
                                          <p:attrName>style.visibility</p:attrName>
                                        </p:attrNameLst>
                                      </p:cBhvr>
                                      <p:to>
                                        <p:strVal val="visible"/>
                                      </p:to>
                                    </p:set>
                                    <p:animEffect transition="in" filter="box(out)">
                                      <p:cBhvr>
                                        <p:cTn id="57" dur="2000"/>
                                        <p:tgtEl>
                                          <p:spTgt spid="14">
                                            <p:txEl>
                                              <p:pRg st="9" end="9"/>
                                            </p:txEl>
                                          </p:spTgt>
                                        </p:tgtEl>
                                      </p:cBhvr>
                                    </p:animEffect>
                                  </p:childTnLst>
                                  <p:subTnLst>
                                    <p:animClr>
                                      <p:cBhvr override="childStyle">
                                        <p:cTn dur="1" fill="hold" display="0" masterRel="nextClick" afterEffect="1"/>
                                        <p:tgtEl>
                                          <p:spTgt spid="14">
                                            <p:txEl>
                                              <p:pRg st="9" end="9"/>
                                            </p:txEl>
                                          </p:spTgt>
                                        </p:tgtEl>
                                        <p:attrNameLst>
                                          <p:attrName>ppt_c</p:attrName>
                                        </p:attrNameLst>
                                      </p:cBhvr>
                                      <p:to>
                                        <a:schemeClr val="tx2"/>
                                      </p:to>
                                    </p:animClr>
                                  </p:sub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14">
                                            <p:txEl>
                                              <p:pRg st="10" end="10"/>
                                            </p:txEl>
                                          </p:spTgt>
                                        </p:tgtEl>
                                        <p:attrNameLst>
                                          <p:attrName>style.visibility</p:attrName>
                                        </p:attrNameLst>
                                      </p:cBhvr>
                                      <p:to>
                                        <p:strVal val="visible"/>
                                      </p:to>
                                    </p:set>
                                    <p:animEffect transition="in" filter="box(out)">
                                      <p:cBhvr>
                                        <p:cTn id="62" dur="2000"/>
                                        <p:tgtEl>
                                          <p:spTgt spid="14">
                                            <p:txEl>
                                              <p:pRg st="10" end="10"/>
                                            </p:txEl>
                                          </p:spTgt>
                                        </p:tgtEl>
                                      </p:cBhvr>
                                    </p:animEffect>
                                  </p:childTnLst>
                                  <p:subTnLst>
                                    <p:animClr>
                                      <p:cBhvr override="childStyle">
                                        <p:cTn dur="1" fill="hold" display="0" masterRel="nextClick" afterEffect="1"/>
                                        <p:tgtEl>
                                          <p:spTgt spid="14">
                                            <p:txEl>
                                              <p:pRg st="10" end="10"/>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500042"/>
            <a:ext cx="6043626" cy="5507249"/>
          </a:xfrm>
        </p:spPr>
        <p:style>
          <a:lnRef idx="1">
            <a:schemeClr val="dk1"/>
          </a:lnRef>
          <a:fillRef idx="1002">
            <a:schemeClr val="lt1"/>
          </a:fillRef>
          <a:effectRef idx="1">
            <a:schemeClr val="dk1"/>
          </a:effectRef>
          <a:fontRef idx="minor">
            <a:schemeClr val="dk1"/>
          </a:fontRef>
        </p:style>
        <p:txBody>
          <a:bodyPr>
            <a:normAutofit/>
          </a:bodyPr>
          <a:lstStyle/>
          <a:p>
            <a:pPr>
              <a:buNone/>
            </a:pPr>
            <a:r>
              <a:rPr lang="en-GB" sz="3600" baseline="-25000" dirty="0" smtClean="0"/>
              <a:t>First condition: </a:t>
            </a:r>
            <a:r>
              <a:rPr lang="en-GB" sz="3600" baseline="-25000" dirty="0" smtClean="0">
                <a:latin typeface="MMa CenturyB" pitchFamily="18" charset="0"/>
              </a:rPr>
              <a:t>x-3 &lt; 0  </a:t>
            </a:r>
            <a:r>
              <a:rPr lang="en-GB" sz="3600" baseline="-25000" dirty="0" smtClean="0"/>
              <a:t> further gives</a:t>
            </a:r>
          </a:p>
          <a:p>
            <a:pPr>
              <a:buNone/>
            </a:pPr>
            <a:r>
              <a:rPr lang="en-GB" sz="3600" baseline="-25000" dirty="0" smtClean="0"/>
              <a:t> </a:t>
            </a:r>
            <a:r>
              <a:rPr lang="en-GB" sz="3600" baseline="-25000" dirty="0" smtClean="0">
                <a:latin typeface="MMa CenturyB" pitchFamily="18" charset="0"/>
              </a:rPr>
              <a:t>x-2 &gt;</a:t>
            </a:r>
            <a:r>
              <a:rPr lang="en-GB" sz="3600" dirty="0" smtClean="0">
                <a:latin typeface="MMa CenturyB" pitchFamily="18" charset="0"/>
              </a:rPr>
              <a:t> </a:t>
            </a:r>
            <a:r>
              <a:rPr lang="en-GB" sz="3600" baseline="-25000" dirty="0" smtClean="0">
                <a:latin typeface="MMa CenturyB" pitchFamily="18" charset="0"/>
              </a:rPr>
              <a:t>0</a:t>
            </a:r>
            <a:r>
              <a:rPr lang="en-GB" sz="3600" baseline="-25000" dirty="0" smtClean="0"/>
              <a:t> and </a:t>
            </a:r>
            <a:r>
              <a:rPr lang="en-GB" sz="3600" baseline="-25000" dirty="0" smtClean="0">
                <a:latin typeface="MMa CenturyB" pitchFamily="18" charset="0"/>
              </a:rPr>
              <a:t>x-3 &lt; 0</a:t>
            </a:r>
          </a:p>
          <a:p>
            <a:pPr>
              <a:buNone/>
            </a:pPr>
            <a:r>
              <a:rPr lang="en-GB" sz="3600" dirty="0" smtClean="0">
                <a:latin typeface="MMa CenturyB" pitchFamily="18" charset="0"/>
              </a:rPr>
              <a:t>x&gt; 2</a:t>
            </a:r>
            <a:r>
              <a:rPr lang="en-GB" sz="3600" baseline="-25000" dirty="0" smtClean="0">
                <a:latin typeface="MMa CenturyB" pitchFamily="18" charset="0"/>
              </a:rPr>
              <a:t>        </a:t>
            </a:r>
            <a:r>
              <a:rPr lang="en-GB" sz="3600" baseline="-25000" dirty="0" smtClean="0"/>
              <a:t>and </a:t>
            </a:r>
            <a:r>
              <a:rPr lang="en-GB" sz="3600" baseline="-25000" dirty="0" smtClean="0">
                <a:latin typeface="MMa CenturyB" pitchFamily="18" charset="0"/>
              </a:rPr>
              <a:t>  x &lt; 3 </a:t>
            </a:r>
          </a:p>
          <a:p>
            <a:pPr>
              <a:buNone/>
            </a:pPr>
            <a:r>
              <a:rPr lang="en-GB" sz="3600" baseline="-25000" dirty="0" smtClean="0"/>
              <a:t> Second condition:</a:t>
            </a:r>
            <a:r>
              <a:rPr lang="en-GB" sz="3600" baseline="-25000" dirty="0" smtClean="0">
                <a:latin typeface="MMa CenturyB" pitchFamily="18" charset="0"/>
              </a:rPr>
              <a:t> </a:t>
            </a:r>
            <a:r>
              <a:rPr lang="en-GB" sz="3600" dirty="0" smtClean="0">
                <a:latin typeface="MMa CenturyB" pitchFamily="18" charset="0"/>
              </a:rPr>
              <a:t> x-2 &lt;0</a:t>
            </a:r>
            <a:r>
              <a:rPr lang="en-GB" sz="3600" dirty="0" smtClean="0"/>
              <a:t> </a:t>
            </a:r>
            <a:r>
              <a:rPr lang="en-GB" sz="3200" dirty="0" smtClean="0"/>
              <a:t>further gives</a:t>
            </a:r>
          </a:p>
          <a:p>
            <a:pPr>
              <a:buNone/>
            </a:pPr>
            <a:r>
              <a:rPr lang="en-GB" sz="3200" dirty="0" smtClean="0">
                <a:latin typeface="MMa CenturyB" pitchFamily="18" charset="0"/>
              </a:rPr>
              <a:t>x-3 &gt; 0 </a:t>
            </a:r>
            <a:r>
              <a:rPr lang="en-GB" sz="3200" dirty="0" smtClean="0"/>
              <a:t>and </a:t>
            </a:r>
            <a:r>
              <a:rPr lang="en-GB" sz="3200" dirty="0" smtClean="0">
                <a:latin typeface="MMa CenturyB" pitchFamily="18" charset="0"/>
              </a:rPr>
              <a:t>x-2 &lt; 0</a:t>
            </a:r>
          </a:p>
          <a:p>
            <a:pPr>
              <a:buNone/>
            </a:pPr>
            <a:r>
              <a:rPr lang="en-GB" sz="3200" dirty="0" smtClean="0">
                <a:latin typeface="MMa CenturyB" pitchFamily="18" charset="0"/>
              </a:rPr>
              <a:t>x &gt; 3 </a:t>
            </a:r>
            <a:r>
              <a:rPr lang="en-GB" sz="3200" dirty="0" smtClean="0"/>
              <a:t>and </a:t>
            </a:r>
            <a:r>
              <a:rPr lang="en-GB" sz="3200" dirty="0" smtClean="0">
                <a:latin typeface="MMa CenturyB" pitchFamily="18" charset="0"/>
              </a:rPr>
              <a:t>x &lt; 2</a:t>
            </a:r>
          </a:p>
          <a:p>
            <a:pPr>
              <a:buNone/>
            </a:pPr>
            <a:r>
              <a:rPr lang="en-GB" sz="2800" dirty="0" smtClean="0"/>
              <a:t>  </a:t>
            </a:r>
            <a:r>
              <a:rPr lang="en-GB" sz="2800" baseline="-25000" dirty="0" smtClean="0">
                <a:latin typeface="MMa CenturyB" pitchFamily="18" charset="0"/>
              </a:rPr>
              <a:t> </a:t>
            </a:r>
            <a:r>
              <a:rPr lang="en-GB" sz="2800" baseline="-25000" dirty="0" smtClean="0"/>
              <a:t>Interval of solution [2,</a:t>
            </a:r>
            <a:r>
              <a:rPr lang="en-GB" sz="2800" dirty="0" smtClean="0"/>
              <a:t> 3] </a:t>
            </a:r>
            <a:r>
              <a:rPr lang="en-GB" sz="2800" baseline="-25000" dirty="0" smtClean="0">
                <a:latin typeface="MMa CenturyB" pitchFamily="18" charset="0"/>
              </a:rPr>
              <a:t>   </a:t>
            </a:r>
            <a:endParaRPr lang="en-GB" sz="2800" baseline="-25000" dirty="0" smtClean="0"/>
          </a:p>
          <a:p>
            <a:endParaRPr lang="en-GB" sz="2800" dirty="0"/>
          </a:p>
        </p:txBody>
      </p:sp>
    </p:spTree>
  </p:cSld>
  <p:clrMapOvr>
    <a:masterClrMapping/>
  </p:clrMapOvr>
  <p:transition>
    <p:cover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500042"/>
            <a:ext cx="6043626" cy="5507249"/>
          </a:xfrm>
        </p:spPr>
        <p:style>
          <a:lnRef idx="1">
            <a:schemeClr val="dk1"/>
          </a:lnRef>
          <a:fillRef idx="1002">
            <a:schemeClr val="lt1"/>
          </a:fillRef>
          <a:effectRef idx="1">
            <a:schemeClr val="dk1"/>
          </a:effectRef>
          <a:fontRef idx="minor">
            <a:schemeClr val="dk1"/>
          </a:fontRef>
        </p:style>
        <p:txBody>
          <a:bodyPr>
            <a:normAutofit/>
          </a:bodyPr>
          <a:lstStyle/>
          <a:p>
            <a:r>
              <a:rPr lang="en-GB" sz="2800" dirty="0" smtClean="0"/>
              <a:t>2)                                   </a:t>
            </a:r>
          </a:p>
          <a:p>
            <a:pPr>
              <a:buNone/>
            </a:pPr>
            <a:r>
              <a:rPr lang="en-GB" sz="2800" u="sng" dirty="0" smtClean="0"/>
              <a:t>Soln.</a:t>
            </a:r>
            <a:r>
              <a:rPr lang="en-GB" sz="2800" dirty="0" smtClean="0"/>
              <a:t> (x-5)(x+3)&gt;0              factorising</a:t>
            </a:r>
          </a:p>
          <a:p>
            <a:pPr>
              <a:buNone/>
            </a:pPr>
            <a:r>
              <a:rPr lang="en-GB" sz="2800" dirty="0" smtClean="0"/>
              <a:t>First condition: x-5&gt;0 and x+3&gt;0</a:t>
            </a:r>
          </a:p>
          <a:p>
            <a:pPr>
              <a:buNone/>
            </a:pPr>
            <a:r>
              <a:rPr lang="en-GB" sz="2800" dirty="0" smtClean="0"/>
              <a:t>which gives x&gt;5 and x&gt;-3</a:t>
            </a:r>
          </a:p>
          <a:p>
            <a:pPr>
              <a:buNone/>
            </a:pPr>
            <a:r>
              <a:rPr lang="en-GB" sz="2800" dirty="0" smtClean="0"/>
              <a:t>Second condition: x-5&lt;0 and x-3&lt;0</a:t>
            </a:r>
          </a:p>
          <a:p>
            <a:pPr>
              <a:buNone/>
            </a:pPr>
            <a:r>
              <a:rPr lang="en-GB" sz="2800" dirty="0" smtClean="0"/>
              <a:t>which gives x&lt;5 and x&lt;-3</a:t>
            </a:r>
          </a:p>
          <a:p>
            <a:pPr>
              <a:buNone/>
            </a:pPr>
            <a:r>
              <a:rPr lang="en-GB" sz="2800" dirty="0" smtClean="0"/>
              <a:t>Interval </a:t>
            </a:r>
            <a:r>
              <a:rPr lang="en-GB" sz="2800" smtClean="0"/>
              <a:t>of solution</a:t>
            </a:r>
            <a:r>
              <a:rPr lang="en-GB" sz="2800" dirty="0" smtClean="0"/>
              <a:t>: </a:t>
            </a:r>
            <a:endParaRPr lang="en-GB" sz="2800" dirty="0"/>
          </a:p>
        </p:txBody>
      </p:sp>
      <p:graphicFrame>
        <p:nvGraphicFramePr>
          <p:cNvPr id="3" name="Object 2"/>
          <p:cNvGraphicFramePr>
            <a:graphicFrameLocks noChangeAspect="1"/>
          </p:cNvGraphicFramePr>
          <p:nvPr/>
        </p:nvGraphicFramePr>
        <p:xfrm>
          <a:off x="1285852" y="469880"/>
          <a:ext cx="2551722" cy="530228"/>
        </p:xfrm>
        <a:graphic>
          <a:graphicData uri="http://schemas.openxmlformats.org/presentationml/2006/ole">
            <p:oleObj spid="_x0000_s32770" name="Equation" r:id="rId3" imgW="977760" imgH="203040" progId="Equation.3">
              <p:embed/>
            </p:oleObj>
          </a:graphicData>
        </a:graphic>
      </p:graphicFrame>
    </p:spTree>
  </p:cSld>
  <p:clrMapOvr>
    <a:masterClrMapping/>
  </p:clrMapOvr>
  <p:transition>
    <p:cover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1080</TotalTime>
  <Words>1244</Words>
  <Application>Microsoft Office PowerPoint</Application>
  <PresentationFormat>On-screen Show (4:3)</PresentationFormat>
  <Paragraphs>172</Paragraphs>
  <Slides>25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Concourse</vt:lpstr>
      <vt:lpstr>Equation</vt:lpstr>
      <vt:lpstr>MTH108 Business Math I</vt:lpstr>
      <vt:lpstr>Review</vt:lpstr>
      <vt:lpstr>Review</vt:lpstr>
      <vt:lpstr>Section 3</vt:lpstr>
      <vt:lpstr>1.3.1 Inequalities</vt:lpstr>
      <vt:lpstr>Slide 6</vt:lpstr>
      <vt:lpstr>Slide 7</vt:lpstr>
      <vt:lpstr>Slide 8</vt:lpstr>
      <vt:lpstr>Slide 9</vt:lpstr>
      <vt:lpstr>1.3.2 Interval Notation</vt:lpstr>
      <vt:lpstr>Slide 11</vt:lpstr>
      <vt:lpstr>Graphical representation of intervals</vt:lpstr>
      <vt:lpstr>1.3.7 Exercise: Sketch the following intervals. </vt:lpstr>
      <vt:lpstr>1.3. 3 Solving Inequalities</vt:lpstr>
      <vt:lpstr>1.3.8 Rules for Inequalities</vt:lpstr>
      <vt:lpstr>Slide 16</vt:lpstr>
      <vt:lpstr>Slide 17</vt:lpstr>
      <vt:lpstr>Slide 18</vt:lpstr>
      <vt:lpstr>1.3.9 Examples</vt:lpstr>
      <vt:lpstr>Slide 20</vt:lpstr>
      <vt:lpstr>Slide 21</vt:lpstr>
      <vt:lpstr>1.3.10 Second Degree Inequalities</vt:lpstr>
      <vt:lpstr>Examples </vt:lpstr>
      <vt:lpstr>Slide 24</vt:lpstr>
      <vt:lpstr>Slide 25</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Tazeen athar</dc:creator>
  <cp:lastModifiedBy>NTS</cp:lastModifiedBy>
  <cp:revision>131</cp:revision>
  <dcterms:created xsi:type="dcterms:W3CDTF">2012-04-09T16:37:45Z</dcterms:created>
  <dcterms:modified xsi:type="dcterms:W3CDTF">2012-05-04T13:40:31Z</dcterms:modified>
</cp:coreProperties>
</file>