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76" r:id="rId7"/>
    <p:sldId id="262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8" r:id="rId18"/>
    <p:sldId id="271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63" autoAdjust="0"/>
    <p:restoredTop sz="94660"/>
  </p:normalViewPr>
  <p:slideViewPr>
    <p:cSldViewPr>
      <p:cViewPr varScale="1">
        <p:scale>
          <a:sx n="47" d="100"/>
          <a:sy n="47" d="100"/>
        </p:scale>
        <p:origin x="-76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DDE85-5EB9-443B-B9E9-1822697670C0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CE15C2-6352-4D7C-B41F-2F280C825F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65200" y="3267075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smtClean="0">
                <a:solidFill>
                  <a:srgbClr val="0A014F"/>
                </a:solidFill>
              </a:rPr>
              <a:t>Calculus and Analytical </a:t>
            </a:r>
            <a:br>
              <a:rPr lang="en-US" sz="4800" b="1" smtClean="0">
                <a:solidFill>
                  <a:srgbClr val="0A014F"/>
                </a:solidFill>
              </a:rPr>
            </a:br>
            <a:r>
              <a:rPr lang="en-US" sz="4800" b="1" smtClean="0">
                <a:solidFill>
                  <a:srgbClr val="0A014F"/>
                </a:solidFill>
              </a:rPr>
              <a:t> Geometry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755900" y="21971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>
                <a:solidFill>
                  <a:srgbClr val="27E530"/>
                </a:solidFill>
              </a:rPr>
              <a:t>Lecture # </a:t>
            </a:r>
            <a:r>
              <a:rPr lang="en-US" sz="4400" dirty="0" smtClean="0">
                <a:solidFill>
                  <a:srgbClr val="27E530"/>
                </a:solidFill>
              </a:rPr>
              <a:t>15</a:t>
            </a:r>
            <a:endParaRPr lang="en-US" sz="4400" dirty="0">
              <a:solidFill>
                <a:srgbClr val="27E530"/>
              </a:solidFill>
            </a:endParaRP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3048000" y="11303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>
                <a:solidFill>
                  <a:srgbClr val="27E530"/>
                </a:solidFill>
              </a:rPr>
              <a:t>MTH 104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Rolle’s</a:t>
            </a:r>
            <a:r>
              <a:rPr lang="fr-FR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Let </a:t>
            </a:r>
            <a:r>
              <a:rPr lang="fr-FR" sz="24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continuous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closed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[a, b]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differentiable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the open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(a, b). If </a:t>
            </a:r>
          </a:p>
          <a:p>
            <a:pPr algn="ctr"/>
            <a:r>
              <a:rPr lang="fr-FR" sz="2400" dirty="0">
                <a:latin typeface="Cambria Math" pitchFamily="18" charset="0"/>
                <a:ea typeface="Cambria Math" pitchFamily="18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(a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)=0 and </a:t>
            </a:r>
            <a:r>
              <a:rPr lang="fr-FR" sz="2400" dirty="0" smtClean="0">
                <a:latin typeface="Cambria Math" pitchFamily="18" charset="0"/>
                <a:ea typeface="Cambria Math" pitchFamily="18" charset="0"/>
                <a:cs typeface="Arial" pitchFamily="34" charset="0"/>
              </a:rPr>
              <a:t>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(b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)=0</a:t>
            </a:r>
          </a:p>
          <a:p>
            <a:r>
              <a:rPr lang="fr-FR" sz="2400" dirty="0" err="1">
                <a:latin typeface="Arial" pitchFamily="34" charset="0"/>
                <a:cs typeface="Arial" pitchFamily="34" charset="0"/>
              </a:rPr>
              <a:t>t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least one point </a:t>
            </a:r>
            <a:r>
              <a:rPr lang="fr-FR" sz="2400" dirty="0" smtClean="0">
                <a:latin typeface="cmbxti10" pitchFamily="34" charset="0"/>
                <a:ea typeface="Cambria Math" pitchFamily="18" charset="0"/>
                <a:cs typeface="Arial" pitchFamily="34" charset="0"/>
              </a:rPr>
              <a:t>c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in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(a, b)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such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924300" y="2895600"/>
          <a:ext cx="1295400" cy="406400"/>
        </p:xfrm>
        <a:graphic>
          <a:graphicData uri="http://schemas.openxmlformats.org/presentationml/2006/ole">
            <p:oleObj spid="_x0000_s1026" name="Equation" r:id="rId3" imgW="1295280" imgH="406080" progId="">
              <p:embed/>
            </p:oleObj>
          </a:graphicData>
        </a:graphic>
      </p:graphicFrame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3657599"/>
            <a:ext cx="5638800" cy="261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30076"/>
            <a:ext cx="8534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</a:rPr>
              <a:t>	When working with </a:t>
            </a:r>
            <a:r>
              <a:rPr lang="en-US" sz="2400" b="1" dirty="0" err="1" smtClean="0">
                <a:solidFill>
                  <a:srgbClr val="1F2DAD"/>
                </a:solidFill>
                <a:latin typeface="Arial" pitchFamily="34" charset="0"/>
                <a:cs typeface="Arial" pitchFamily="34" charset="0"/>
              </a:rPr>
              <a:t>Rolle’s</a:t>
            </a:r>
            <a:r>
              <a:rPr lang="en-US" sz="2400" b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</a:rPr>
              <a:t> make sure </a:t>
            </a:r>
          </a:p>
          <a:p>
            <a:pPr>
              <a:spcBef>
                <a:spcPct val="50000"/>
              </a:spcBef>
            </a:pPr>
            <a:r>
              <a:rPr lang="en-US" sz="2400" b="1" u="sng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/>
            </a:r>
            <a:br>
              <a:rPr lang="en-US" sz="2400" b="1" u="sng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1.	The function</a:t>
            </a:r>
            <a:r>
              <a:rPr lang="en-US" sz="2400" b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(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x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is continuous on [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a, b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] and 	differentiable on (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a, b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).</a:t>
            </a:r>
            <a:b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2.	Show that 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(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 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=0 and  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f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(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b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)=0. </a:t>
            </a:r>
            <a:b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</a:b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3.  	State that 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there exists at least one 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x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= 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c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 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in (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a, b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)</a:t>
            </a:r>
            <a:r>
              <a:rPr lang="en-US" sz="2400" dirty="0" smtClean="0">
                <a:latin typeface="Arial" pitchFamily="34" charset="0"/>
                <a:cs typeface="Arial" pitchFamily="34" charset="0"/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such 	that 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f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 ’(</a:t>
            </a:r>
            <a:r>
              <a:rPr lang="en-US" sz="2400" i="1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c</a:t>
            </a:r>
            <a:r>
              <a:rPr lang="en-US" sz="2400" dirty="0" smtClean="0">
                <a:solidFill>
                  <a:srgbClr val="1F2DAD"/>
                </a:solidFill>
                <a:latin typeface="Arial" pitchFamily="34" charset="0"/>
                <a:cs typeface="Arial" pitchFamily="34" charset="0"/>
                <a:sym typeface="Symbol" pitchFamily="18" charset="2"/>
              </a:rPr>
              <a:t>) = 0.</a:t>
            </a:r>
            <a:endParaRPr lang="en-US" sz="2400" dirty="0">
              <a:solidFill>
                <a:srgbClr val="1F2DAD"/>
              </a:solidFill>
              <a:latin typeface="Arial" pitchFamily="34" charset="0"/>
              <a:cs typeface="Arial" pitchFamily="34" charset="0"/>
              <a:sym typeface="Symbol" pitchFamily="18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3200400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two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x-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intercepts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667000" y="3886200"/>
          <a:ext cx="2578100" cy="457200"/>
        </p:xfrm>
        <a:graphic>
          <a:graphicData uri="http://schemas.openxmlformats.org/presentationml/2006/ole">
            <p:oleObj spid="_x0000_s2050" name="Equation" r:id="rId3" imgW="2577960" imgH="45720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4355068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confirm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f’(c)=0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some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point 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c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between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these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intercepts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362200" y="381000"/>
          <a:ext cx="2578100" cy="457200"/>
        </p:xfrm>
        <a:graphic>
          <a:graphicData uri="http://schemas.openxmlformats.org/presentationml/2006/ole">
            <p:oleObj spid="_x0000_s3074" name="Equation" r:id="rId3" imgW="2577960" imgH="457200" progId="">
              <p:embed/>
            </p:oleObj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4800" y="2286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solution</a:t>
            </a:r>
            <a:endParaRPr lang="en-US" sz="24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0"/>
            <a:ext cx="26765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3525" y="304800"/>
            <a:ext cx="3038475" cy="2558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52400" y="152400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752600" y="228600"/>
            <a:ext cx="42162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4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Rolle’s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Theorem apply?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799" y="761999"/>
            <a:ext cx="2533653" cy="533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1150" y="609600"/>
            <a:ext cx="329565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533400" y="533400"/>
            <a:ext cx="48768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4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Rolle’s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Theorem apply?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If so, find all the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values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4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52400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1676400" y="533400"/>
            <a:ext cx="48768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Does </a:t>
            </a:r>
            <a:r>
              <a:rPr lang="en-US" sz="24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Rolle’s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Theorem apply?</a:t>
            </a:r>
          </a:p>
          <a:p>
            <a:pPr>
              <a:spcBef>
                <a:spcPct val="20000"/>
              </a:spcBef>
              <a:buClr>
                <a:schemeClr val="hlink"/>
              </a:buClr>
              <a:buSzPct val="110000"/>
              <a:buFont typeface="Wingdings" pitchFamily="2" charset="2"/>
              <a:buNone/>
            </a:pP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	If so, find all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values 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4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Mean</a:t>
            </a:r>
            <a:r>
              <a:rPr lang="fr-FR" sz="28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Value </a:t>
            </a:r>
            <a:r>
              <a:rPr lang="fr-FR" sz="28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Theorem</a:t>
            </a:r>
            <a:endParaRPr lang="en-US" sz="28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9906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Let 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continuous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closed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[a, b]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differentiable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the open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(a, b).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there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least one point c in (a, b)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such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2895600" y="2362200"/>
          <a:ext cx="2590800" cy="795338"/>
        </p:xfrm>
        <a:graphic>
          <a:graphicData uri="http://schemas.openxmlformats.org/presentationml/2006/ole">
            <p:oleObj spid="_x0000_s6146" name="Equation" r:id="rId3" imgW="1282680" imgH="393480" progId="Equation.3">
              <p:embed/>
            </p:oleObj>
          </a:graphicData>
        </a:graphic>
      </p:graphicFrame>
      <p:pic>
        <p:nvPicPr>
          <p:cNvPr id="5" name="Picture 4" descr="087gif087087_087"/>
          <p:cNvPicPr preferRelativeResize="0"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3124200"/>
            <a:ext cx="3429000" cy="3422650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" y="320040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slope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secant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line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joining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(a, f(a)) and (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b,f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(b))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524000" y="4114800"/>
          <a:ext cx="1739900" cy="825500"/>
        </p:xfrm>
        <a:graphic>
          <a:graphicData uri="http://schemas.openxmlformats.org/presentationml/2006/ole">
            <p:oleObj spid="_x0000_s6147" name="Equation" r:id="rId5" imgW="1739880" imgH="825480" progId="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" y="502473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slope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tangent line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c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600200" y="5715000"/>
          <a:ext cx="774700" cy="406400"/>
        </p:xfrm>
        <a:graphic>
          <a:graphicData uri="http://schemas.openxmlformats.org/presentationml/2006/ole">
            <p:oleObj spid="_x0000_s6148" name="Equation" r:id="rId6" imgW="774360" imgH="4060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Example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3810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latin typeface="Arial" pitchFamily="34" charset="0"/>
                <a:cs typeface="Arial" pitchFamily="34" charset="0"/>
              </a:rPr>
              <a:t>Show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function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105400" y="228600"/>
          <a:ext cx="2070100" cy="825500"/>
        </p:xfrm>
        <a:graphic>
          <a:graphicData uri="http://schemas.openxmlformats.org/presentationml/2006/ole">
            <p:oleObj spid="_x0000_s7170" name="Equation" r:id="rId3" imgW="2070000" imgH="825480" progId="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10668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satisfies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hypotheses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Mean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Value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Theorem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over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[0, 2],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all values of c in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(0, 2)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which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tangent line to the graph of f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parallel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to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secant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line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joining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points (0, f(0)) and (2, f(2)).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61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Verify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hypotheses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Mean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Value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Theorem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are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satisfied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on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given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, and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find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all values of c in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interval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that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satisfy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 the conclusion of the </a:t>
            </a:r>
            <a:r>
              <a:rPr lang="fr-FR" sz="2400" dirty="0" err="1" smtClean="0">
                <a:latin typeface="Arial" pitchFamily="34" charset="0"/>
                <a:cs typeface="Arial" pitchFamily="34" charset="0"/>
              </a:rPr>
              <a:t>theorem</a:t>
            </a:r>
            <a:r>
              <a:rPr lang="fr-FR" sz="24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26786"/>
            <a:ext cx="8108995" cy="6831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460</TotalTime>
  <Words>266</Words>
  <Application>Microsoft Office PowerPoint</Application>
  <PresentationFormat>On-screen Show (4:3)</PresentationFormat>
  <Paragraphs>28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Calculus and Analytical   Geometry</vt:lpstr>
      <vt:lpstr>Rolle’s theorem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Mean Value Theorem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math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 and Analytical   Geometry</dc:title>
  <dc:creator>Tanvir</dc:creator>
  <cp:lastModifiedBy>NTS</cp:lastModifiedBy>
  <cp:revision>54</cp:revision>
  <dcterms:created xsi:type="dcterms:W3CDTF">2012-04-22T12:13:28Z</dcterms:created>
  <dcterms:modified xsi:type="dcterms:W3CDTF">2012-04-23T06:13:09Z</dcterms:modified>
</cp:coreProperties>
</file>