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8" r:id="rId2"/>
    <p:sldId id="259" r:id="rId3"/>
    <p:sldId id="260" r:id="rId4"/>
    <p:sldId id="261" r:id="rId5"/>
    <p:sldId id="262" r:id="rId6"/>
    <p:sldId id="273" r:id="rId7"/>
    <p:sldId id="263" r:id="rId8"/>
    <p:sldId id="274" r:id="rId9"/>
    <p:sldId id="275" r:id="rId10"/>
    <p:sldId id="265" r:id="rId11"/>
    <p:sldId id="276" r:id="rId12"/>
    <p:sldId id="266" r:id="rId13"/>
    <p:sldId id="267" r:id="rId14"/>
    <p:sldId id="268" r:id="rId15"/>
    <p:sldId id="277" r:id="rId16"/>
    <p:sldId id="269" r:id="rId17"/>
    <p:sldId id="270" r:id="rId18"/>
    <p:sldId id="271" r:id="rId19"/>
    <p:sldId id="272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13C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7" d="100"/>
          <a:sy n="47" d="100"/>
        </p:scale>
        <p:origin x="-1320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5" Type="http://schemas.openxmlformats.org/officeDocument/2006/relationships/image" Target="../media/image9.wmf"/><Relationship Id="rId4" Type="http://schemas.openxmlformats.org/officeDocument/2006/relationships/image" Target="../media/image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2EC982-C1E1-4516-9CF2-A21AC02EDE52}" type="datetimeFigureOut">
              <a:rPr lang="en-US" smtClean="0"/>
              <a:pPr/>
              <a:t>4/20/2012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43E97B-D111-4AA3-BC75-CD29F96A1C4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1F3F54-0113-46A4-B236-C987E9F20908}" type="slidenum">
              <a:rPr lang="en-US"/>
              <a:pPr/>
              <a:t>16</a:t>
            </a:fld>
            <a:endParaRPr lang="en-US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5EDAE4-7B3B-4F02-867B-3F100B5B85EF}" type="slidenum">
              <a:rPr lang="en-US"/>
              <a:pPr/>
              <a:t>17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F7D9D-6CDB-4DD0-9978-921EC56E09EC}" type="datetimeFigureOut">
              <a:rPr lang="en-US" smtClean="0"/>
              <a:pPr/>
              <a:t>4/20/2012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6385A-F9C2-4F6F-9DEF-188A19F53B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F7D9D-6CDB-4DD0-9978-921EC56E09EC}" type="datetimeFigureOut">
              <a:rPr lang="en-US" smtClean="0"/>
              <a:pPr/>
              <a:t>4/20/2012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6385A-F9C2-4F6F-9DEF-188A19F53B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F7D9D-6CDB-4DD0-9978-921EC56E09EC}" type="datetimeFigureOut">
              <a:rPr lang="en-US" smtClean="0"/>
              <a:pPr/>
              <a:t>4/20/2012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6385A-F9C2-4F6F-9DEF-188A19F53B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F7D9D-6CDB-4DD0-9978-921EC56E09EC}" type="datetimeFigureOut">
              <a:rPr lang="en-US" smtClean="0"/>
              <a:pPr/>
              <a:t>4/20/2012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6385A-F9C2-4F6F-9DEF-188A19F53B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F7D9D-6CDB-4DD0-9978-921EC56E09EC}" type="datetimeFigureOut">
              <a:rPr lang="en-US" smtClean="0"/>
              <a:pPr/>
              <a:t>4/20/2012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6385A-F9C2-4F6F-9DEF-188A19F53B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F7D9D-6CDB-4DD0-9978-921EC56E09EC}" type="datetimeFigureOut">
              <a:rPr lang="en-US" smtClean="0"/>
              <a:pPr/>
              <a:t>4/20/2012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6385A-F9C2-4F6F-9DEF-188A19F53B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F7D9D-6CDB-4DD0-9978-921EC56E09EC}" type="datetimeFigureOut">
              <a:rPr lang="en-US" smtClean="0"/>
              <a:pPr/>
              <a:t>4/20/2012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6385A-F9C2-4F6F-9DEF-188A19F53B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F7D9D-6CDB-4DD0-9978-921EC56E09EC}" type="datetimeFigureOut">
              <a:rPr lang="en-US" smtClean="0"/>
              <a:pPr/>
              <a:t>4/20/2012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6385A-F9C2-4F6F-9DEF-188A19F53B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F7D9D-6CDB-4DD0-9978-921EC56E09EC}" type="datetimeFigureOut">
              <a:rPr lang="en-US" smtClean="0"/>
              <a:pPr/>
              <a:t>4/20/2012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6385A-F9C2-4F6F-9DEF-188A19F53B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F7D9D-6CDB-4DD0-9978-921EC56E09EC}" type="datetimeFigureOut">
              <a:rPr lang="en-US" smtClean="0"/>
              <a:pPr/>
              <a:t>4/20/2012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6385A-F9C2-4F6F-9DEF-188A19F53B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F7D9D-6CDB-4DD0-9978-921EC56E09EC}" type="datetimeFigureOut">
              <a:rPr lang="en-US" smtClean="0"/>
              <a:pPr/>
              <a:t>4/20/2012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6385A-F9C2-4F6F-9DEF-188A19F53B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821295-88AD-4C30-9F74-E018663803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9F7D9D-6CDB-4DD0-9978-921EC56E09EC}" type="datetimeFigureOut">
              <a:rPr lang="en-US" smtClean="0"/>
              <a:pPr/>
              <a:t>4/20/2012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76385A-F9C2-4F6F-9DEF-188A19F53BD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65200" y="3267075"/>
            <a:ext cx="7315200" cy="14700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800" b="1" smtClean="0">
                <a:solidFill>
                  <a:srgbClr val="0A014F"/>
                </a:solidFill>
              </a:rPr>
              <a:t>Calculus and Analytical </a:t>
            </a:r>
            <a:br>
              <a:rPr lang="en-US" sz="4800" b="1" smtClean="0">
                <a:solidFill>
                  <a:srgbClr val="0A014F"/>
                </a:solidFill>
              </a:rPr>
            </a:br>
            <a:r>
              <a:rPr lang="en-US" sz="4800" b="1" smtClean="0">
                <a:solidFill>
                  <a:srgbClr val="0A014F"/>
                </a:solidFill>
              </a:rPr>
              <a:t> Geometry</a:t>
            </a:r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2755900" y="2197100"/>
            <a:ext cx="3429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dirty="0">
                <a:solidFill>
                  <a:srgbClr val="27E530"/>
                </a:solidFill>
              </a:rPr>
              <a:t>Lecture # </a:t>
            </a:r>
            <a:r>
              <a:rPr lang="en-US" sz="4400" dirty="0" smtClean="0">
                <a:solidFill>
                  <a:srgbClr val="27E530"/>
                </a:solidFill>
              </a:rPr>
              <a:t>14</a:t>
            </a:r>
            <a:endParaRPr lang="en-US" sz="4400" dirty="0">
              <a:solidFill>
                <a:srgbClr val="27E530"/>
              </a:solidFill>
            </a:endParaRPr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3048000" y="1130300"/>
            <a:ext cx="2514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>
                <a:solidFill>
                  <a:srgbClr val="27E530"/>
                </a:solidFill>
              </a:rPr>
              <a:t>MTH 104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800" b="1" dirty="0" err="1" smtClean="0">
                <a:solidFill>
                  <a:srgbClr val="2013C7"/>
                </a:solidFill>
                <a:latin typeface="Arial" pitchFamily="34" charset="0"/>
                <a:cs typeface="Arial" pitchFamily="34" charset="0"/>
              </a:rPr>
              <a:t>Apllied</a:t>
            </a:r>
            <a:r>
              <a:rPr lang="fr-FR" sz="2800" b="1" dirty="0" smtClean="0">
                <a:solidFill>
                  <a:srgbClr val="2013C7"/>
                </a:solidFill>
                <a:latin typeface="Arial" pitchFamily="34" charset="0"/>
                <a:cs typeface="Arial" pitchFamily="34" charset="0"/>
              </a:rPr>
              <a:t> Maximum and Minimum </a:t>
            </a:r>
            <a:r>
              <a:rPr lang="fr-FR" sz="2800" b="1" dirty="0" err="1">
                <a:solidFill>
                  <a:srgbClr val="2013C7"/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fr-FR" sz="2800" b="1" dirty="0" err="1" smtClean="0">
                <a:solidFill>
                  <a:srgbClr val="2013C7"/>
                </a:solidFill>
                <a:latin typeface="Arial" pitchFamily="34" charset="0"/>
                <a:cs typeface="Arial" pitchFamily="34" charset="0"/>
              </a:rPr>
              <a:t>roblems</a:t>
            </a:r>
            <a:endParaRPr lang="en-US" sz="2800" b="1" dirty="0">
              <a:solidFill>
                <a:srgbClr val="2013C7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1219200"/>
            <a:ext cx="8610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A </a:t>
            </a:r>
            <a:r>
              <a:rPr lang="fr-FR" sz="2400" b="1" dirty="0" err="1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fr-FR" sz="2400" b="1" dirty="0" err="1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rocedure</a:t>
            </a:r>
            <a:r>
              <a:rPr lang="fr-FR" sz="24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for </a:t>
            </a:r>
            <a:r>
              <a:rPr lang="fr-FR" sz="2400" b="1" dirty="0" err="1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solving</a:t>
            </a:r>
            <a:r>
              <a:rPr lang="fr-FR" sz="24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400" b="1" dirty="0" err="1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Applied</a:t>
            </a:r>
            <a:r>
              <a:rPr lang="fr-FR" sz="24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Maximum and Minimum </a:t>
            </a:r>
            <a:r>
              <a:rPr lang="fr-FR" sz="2400" b="1" dirty="0" err="1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Problems</a:t>
            </a:r>
            <a:endParaRPr lang="en-US" sz="2400" b="1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2133600"/>
            <a:ext cx="8686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Step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1. 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Draw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an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appropriate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figure and label the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quantities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	 	  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relevent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to the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problem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2895600"/>
            <a:ext cx="8686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Step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2. 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Find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a formula for the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quantity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to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be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maximized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or 	 	  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minimized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3657600"/>
            <a:ext cx="8686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Step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3.  </a:t>
            </a:r>
            <a:r>
              <a:rPr lang="fr-FR" sz="2400" dirty="0" err="1">
                <a:latin typeface="Arial" pitchFamily="34" charset="0"/>
                <a:cs typeface="Arial" pitchFamily="34" charset="0"/>
              </a:rPr>
              <a:t>U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sing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the conditions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stated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in the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problem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to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eliminate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	   variables, express the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quantity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to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be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maximized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or 	  	  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minimized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as a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function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of one variable.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600" y="4876800"/>
            <a:ext cx="8686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Step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4.  If applicable, use the techniques of the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preceding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	 	   lecture to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obtain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the maximum or minimum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75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err="1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Example</a:t>
            </a:r>
            <a:endParaRPr lang="en-US" sz="2400" b="1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533400"/>
            <a:ext cx="8610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latin typeface="Arial" pitchFamily="34" charset="0"/>
                <a:cs typeface="Arial" pitchFamily="34" charset="0"/>
              </a:rPr>
              <a:t>An open box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is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to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be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made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from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a 16-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inch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by 30-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inch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piece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of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card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board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by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cutting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out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squres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of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equal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size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from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the four corners and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bending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up the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sides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What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size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should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the squares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be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to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obtain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a box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with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the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largest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volume.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2133600"/>
            <a:ext cx="175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solution</a:t>
            </a:r>
            <a:endParaRPr lang="en-US" sz="2400" b="1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2657475"/>
            <a:ext cx="8353425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75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err="1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Example</a:t>
            </a:r>
            <a:endParaRPr lang="en-US" sz="2400" b="1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3505200"/>
            <a:ext cx="175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solution</a:t>
            </a:r>
            <a:endParaRPr lang="en-US" sz="2400" b="1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381000"/>
            <a:ext cx="86868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latin typeface="Arial" pitchFamily="34" charset="0"/>
                <a:cs typeface="Arial" pitchFamily="34" charset="0"/>
              </a:rPr>
              <a:t>Figure shows an offshore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oil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well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located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at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a point W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that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is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5km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from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the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closest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point A on a straight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shoreline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Oil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is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to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be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piped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from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W to a shore point B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that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is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8km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from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A by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piping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it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on a straight line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under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water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from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W to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some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shore point P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between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A and B and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then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on to B via pipe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along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the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shoreline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. If the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cost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of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laying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pipe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is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$ 1,000,000/km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under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water and $ 500,000/km over land,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where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should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the point P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be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located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to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minimize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the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cost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of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laying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the pipe?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95925" y="3353519"/>
            <a:ext cx="3571875" cy="3428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25" y="3429719"/>
            <a:ext cx="3571875" cy="3428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53809" y="228600"/>
            <a:ext cx="3890191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0" y="4210050"/>
            <a:ext cx="2609850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0" y="1371600"/>
            <a:ext cx="3352800" cy="2870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extBox 1"/>
          <p:cNvSpPr txBox="1"/>
          <p:nvPr/>
        </p:nvSpPr>
        <p:spPr>
          <a:xfrm>
            <a:off x="0" y="0"/>
            <a:ext cx="175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err="1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Example</a:t>
            </a:r>
            <a:endParaRPr lang="en-US" sz="2400" b="1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1905000"/>
            <a:ext cx="175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solution</a:t>
            </a:r>
            <a:endParaRPr lang="en-US" sz="2400" b="1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381000"/>
            <a:ext cx="8610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Find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the radius and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height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of the right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circular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cylinder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of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largest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volume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that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can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be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inscribed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in a right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circular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cone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with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radius 6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inches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and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height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10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inches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457201"/>
            <a:ext cx="8382000" cy="1524000"/>
          </a:xfrm>
        </p:spPr>
        <p:txBody>
          <a:bodyPr>
            <a:normAutofit lnSpcReduction="10000"/>
          </a:bodyPr>
          <a:lstStyle/>
          <a:p>
            <a:pPr eaLnBrk="1" hangingPunct="1">
              <a:buFontTx/>
              <a:buNone/>
            </a:pPr>
            <a:r>
              <a:rPr lang="en-US" sz="2800" dirty="0" smtClean="0">
                <a:latin typeface="Times New Roman" charset="0"/>
              </a:rPr>
              <a:t>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 rectangular field is bounded by a fence on 3 sides and a straight stream on the fourth side. Find the dimensions of the field with the maximum area that can be enclosed with 1000 feet of fence.</a:t>
            </a:r>
          </a:p>
        </p:txBody>
      </p:sp>
      <p:graphicFrame>
        <p:nvGraphicFramePr>
          <p:cNvPr id="8196" name="Object 4"/>
          <p:cNvGraphicFramePr>
            <a:graphicFrameLocks noChangeAspect="1"/>
          </p:cNvGraphicFramePr>
          <p:nvPr>
            <p:ph sz="quarter" idx="2"/>
          </p:nvPr>
        </p:nvGraphicFramePr>
        <p:xfrm>
          <a:off x="1600200" y="3186112"/>
          <a:ext cx="1905000" cy="1157288"/>
        </p:xfrm>
        <a:graphic>
          <a:graphicData uri="http://schemas.openxmlformats.org/presentationml/2006/ole">
            <p:oleObj spid="_x0000_s5122" name="Equation" r:id="rId4" imgW="1066680" imgH="647640" progId="">
              <p:embed/>
            </p:oleObj>
          </a:graphicData>
        </a:graphic>
      </p:graphicFrame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1447800" y="2057400"/>
            <a:ext cx="148790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i="1" dirty="0">
                <a:latin typeface="Times New Roman" charset="0"/>
              </a:rPr>
              <a:t>x</a:t>
            </a:r>
            <a:r>
              <a:rPr lang="en-US" sz="2400" dirty="0">
                <a:latin typeface="Times New Roman" charset="0"/>
              </a:rPr>
              <a:t> =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width</a:t>
            </a:r>
          </a:p>
          <a:p>
            <a:r>
              <a:rPr lang="en-US" sz="2400" i="1" dirty="0">
                <a:latin typeface="Times New Roman" charset="0"/>
              </a:rPr>
              <a:t>y</a:t>
            </a:r>
            <a:r>
              <a:rPr lang="en-US" sz="2400" dirty="0">
                <a:latin typeface="Times New Roman" charset="0"/>
              </a:rPr>
              <a:t> =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length</a:t>
            </a:r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4343400" y="2011362"/>
            <a:ext cx="1863725" cy="884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i="1" dirty="0">
                <a:latin typeface="Times New Roman" charset="0"/>
              </a:rPr>
              <a:t>2x</a:t>
            </a:r>
            <a:r>
              <a:rPr lang="en-US" sz="2400" dirty="0">
                <a:latin typeface="Times New Roman" charset="0"/>
              </a:rPr>
              <a:t> + </a:t>
            </a:r>
            <a:r>
              <a:rPr lang="en-US" sz="2400" i="1" dirty="0">
                <a:latin typeface="Times New Roman" charset="0"/>
              </a:rPr>
              <a:t>y</a:t>
            </a:r>
            <a:r>
              <a:rPr lang="en-US" sz="2400" dirty="0">
                <a:latin typeface="Times New Roman" charset="0"/>
              </a:rPr>
              <a:t> = 1000</a:t>
            </a:r>
          </a:p>
          <a:p>
            <a:r>
              <a:rPr lang="en-US" sz="2400" i="1" dirty="0">
                <a:latin typeface="Times New Roman" charset="0"/>
              </a:rPr>
              <a:t>A</a:t>
            </a:r>
            <a:r>
              <a:rPr lang="en-US" sz="2400" dirty="0">
                <a:latin typeface="Times New Roman" charset="0"/>
              </a:rPr>
              <a:t> = </a:t>
            </a:r>
            <a:r>
              <a:rPr lang="en-US" sz="2800" i="1" dirty="0">
                <a:latin typeface="Times New Roman" charset="0"/>
              </a:rPr>
              <a:t>x</a:t>
            </a:r>
            <a:r>
              <a:rPr lang="en-US" sz="2800" dirty="0">
                <a:latin typeface="Times New Roman" charset="0"/>
              </a:rPr>
              <a:t> </a:t>
            </a:r>
            <a:r>
              <a:rPr lang="en-US" sz="2800" i="1" dirty="0">
                <a:latin typeface="Times New Roman" charset="0"/>
              </a:rPr>
              <a:t>y</a:t>
            </a:r>
            <a:r>
              <a:rPr lang="en-US" sz="2400" dirty="0">
                <a:latin typeface="Times New Roman" charset="0"/>
              </a:rPr>
              <a:t> </a:t>
            </a:r>
          </a:p>
        </p:txBody>
      </p:sp>
      <p:graphicFrame>
        <p:nvGraphicFramePr>
          <p:cNvPr id="8199" name="Object 7"/>
          <p:cNvGraphicFramePr>
            <a:graphicFrameLocks noChangeAspect="1"/>
          </p:cNvGraphicFramePr>
          <p:nvPr>
            <p:ph sz="quarter" idx="3"/>
          </p:nvPr>
        </p:nvGraphicFramePr>
        <p:xfrm>
          <a:off x="1752600" y="4575175"/>
          <a:ext cx="1676400" cy="1006475"/>
        </p:xfrm>
        <a:graphic>
          <a:graphicData uri="http://schemas.openxmlformats.org/presentationml/2006/ole">
            <p:oleObj spid="_x0000_s5123" name="Equation" r:id="rId5" imgW="2158920" imgH="1295280" progId="">
              <p:embed/>
            </p:oleObj>
          </a:graphicData>
        </a:graphic>
      </p:graphicFrame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6553200" y="3429000"/>
            <a:ext cx="1981200" cy="609600"/>
            <a:chOff x="4128" y="2160"/>
            <a:chExt cx="1248" cy="384"/>
          </a:xfrm>
        </p:grpSpPr>
        <p:sp>
          <p:nvSpPr>
            <p:cNvPr id="2063" name="Line 12"/>
            <p:cNvSpPr>
              <a:spLocks noChangeShapeType="1"/>
            </p:cNvSpPr>
            <p:nvPr/>
          </p:nvSpPr>
          <p:spPr bwMode="auto">
            <a:xfrm>
              <a:off x="4128" y="2160"/>
              <a:ext cx="12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64" name="Rectangle 13"/>
            <p:cNvSpPr>
              <a:spLocks noChangeArrowheads="1"/>
            </p:cNvSpPr>
            <p:nvPr/>
          </p:nvSpPr>
          <p:spPr bwMode="auto">
            <a:xfrm>
              <a:off x="4320" y="2160"/>
              <a:ext cx="960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aphicFrame>
        <p:nvGraphicFramePr>
          <p:cNvPr id="8206" name="Object 14"/>
          <p:cNvGraphicFramePr>
            <a:graphicFrameLocks noChangeAspect="1"/>
          </p:cNvGraphicFramePr>
          <p:nvPr/>
        </p:nvGraphicFramePr>
        <p:xfrm>
          <a:off x="1828800" y="5591175"/>
          <a:ext cx="1125538" cy="352425"/>
        </p:xfrm>
        <a:graphic>
          <a:graphicData uri="http://schemas.openxmlformats.org/presentationml/2006/ole">
            <p:oleObj spid="_x0000_s5124" name="Equation" r:id="rId6" imgW="647640" imgH="203040" progId="Equation.3">
              <p:embed/>
            </p:oleObj>
          </a:graphicData>
        </a:graphic>
      </p:graphicFrame>
      <p:graphicFrame>
        <p:nvGraphicFramePr>
          <p:cNvPr id="8207" name="Object 15"/>
          <p:cNvGraphicFramePr>
            <a:graphicFrameLocks noChangeAspect="1"/>
          </p:cNvGraphicFramePr>
          <p:nvPr/>
        </p:nvGraphicFramePr>
        <p:xfrm>
          <a:off x="4289425" y="3822953"/>
          <a:ext cx="1730375" cy="1206247"/>
        </p:xfrm>
        <a:graphic>
          <a:graphicData uri="http://schemas.openxmlformats.org/presentationml/2006/ole">
            <p:oleObj spid="_x0000_s5125" name="Equation" r:id="rId7" imgW="1892160" imgH="1320480" progId="">
              <p:embed/>
            </p:oleObj>
          </a:graphicData>
        </a:graphic>
      </p:graphicFrame>
      <p:sp>
        <p:nvSpPr>
          <p:cNvPr id="8208" name="Text Box 16"/>
          <p:cNvSpPr txBox="1">
            <a:spLocks noChangeArrowheads="1"/>
          </p:cNvSpPr>
          <p:nvPr/>
        </p:nvSpPr>
        <p:spPr bwMode="auto">
          <a:xfrm>
            <a:off x="6384925" y="3595688"/>
            <a:ext cx="311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i="1">
                <a:latin typeface="Times New Roman" charset="0"/>
              </a:rPr>
              <a:t>x</a:t>
            </a:r>
          </a:p>
        </p:txBody>
      </p:sp>
      <p:sp>
        <p:nvSpPr>
          <p:cNvPr id="8209" name="Text Box 17"/>
          <p:cNvSpPr txBox="1">
            <a:spLocks noChangeArrowheads="1"/>
          </p:cNvSpPr>
          <p:nvPr/>
        </p:nvSpPr>
        <p:spPr bwMode="auto">
          <a:xfrm>
            <a:off x="8534400" y="3557588"/>
            <a:ext cx="311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i="1">
                <a:latin typeface="Times New Roman" charset="0"/>
              </a:rPr>
              <a:t>x</a:t>
            </a:r>
          </a:p>
        </p:txBody>
      </p:sp>
      <p:sp>
        <p:nvSpPr>
          <p:cNvPr id="8210" name="Text Box 18"/>
          <p:cNvSpPr txBox="1">
            <a:spLocks noChangeArrowheads="1"/>
          </p:cNvSpPr>
          <p:nvPr/>
        </p:nvSpPr>
        <p:spPr bwMode="auto">
          <a:xfrm>
            <a:off x="7086600" y="4191000"/>
            <a:ext cx="1219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b="1" dirty="0" smtClean="0">
                <a:latin typeface="Times New Roman" charset="0"/>
              </a:rPr>
              <a:t>1000</a:t>
            </a:r>
            <a:r>
              <a:rPr lang="en-US" sz="2000" b="1" i="1" dirty="0" smtClean="0">
                <a:latin typeface="Times New Roman" charset="0"/>
              </a:rPr>
              <a:t> </a:t>
            </a:r>
            <a:r>
              <a:rPr lang="en-US" sz="2000" b="1" i="1" dirty="0">
                <a:latin typeface="Times New Roman" charset="0"/>
              </a:rPr>
              <a:t>- </a:t>
            </a:r>
            <a:r>
              <a:rPr lang="en-US" sz="2000" b="1" dirty="0">
                <a:latin typeface="Times New Roman" charset="0"/>
              </a:rPr>
              <a:t>2</a:t>
            </a:r>
            <a:r>
              <a:rPr lang="en-US" sz="2000" b="1" i="1" dirty="0">
                <a:latin typeface="Times New Roman" charset="0"/>
              </a:rPr>
              <a:t>x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0" y="0"/>
            <a:ext cx="220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err="1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Example</a:t>
            </a:r>
            <a:r>
              <a:rPr lang="fr-FR" sz="24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sz="2400" b="1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62000" y="1981200"/>
            <a:ext cx="106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latin typeface="Arial" pitchFamily="34" charset="0"/>
                <a:cs typeface="Arial" pitchFamily="34" charset="0"/>
              </a:rPr>
              <a:t>let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971800" y="2133600"/>
            <a:ext cx="99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err="1">
                <a:latin typeface="Arial" pitchFamily="34" charset="0"/>
                <a:cs typeface="Arial" pitchFamily="34" charset="0"/>
              </a:rPr>
              <a:t>t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hen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1" name="Object 20"/>
          <p:cNvGraphicFramePr>
            <a:graphicFrameLocks noChangeAspect="1"/>
          </p:cNvGraphicFramePr>
          <p:nvPr/>
        </p:nvGraphicFramePr>
        <p:xfrm>
          <a:off x="1600200" y="6172202"/>
          <a:ext cx="2743200" cy="314959"/>
        </p:xfrm>
        <a:graphic>
          <a:graphicData uri="http://schemas.openxmlformats.org/presentationml/2006/ole">
            <p:oleObj spid="_x0000_s5126" name="Equation" r:id="rId8" imgW="3429000" imgH="393480" progId="">
              <p:embed/>
            </p:oleObj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5334000" y="4800600"/>
            <a:ext cx="3429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Thus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maximum area=500x250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squre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ft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8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8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8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8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  <p:bldP spid="8197" grpId="0"/>
      <p:bldP spid="8198" grpId="0"/>
      <p:bldP spid="8208" grpId="0"/>
      <p:bldP spid="8209" grpId="0"/>
      <p:bldP spid="82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533401"/>
            <a:ext cx="8839200" cy="1524000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Find the dimensions of the biggest rectangle that can be inscribed in the right triangle with dimensions of 6 cm, 8 cm, and 10 cm.</a:t>
            </a:r>
          </a:p>
        </p:txBody>
      </p:sp>
      <p:grpSp>
        <p:nvGrpSpPr>
          <p:cNvPr id="2" name="Group 31"/>
          <p:cNvGrpSpPr>
            <a:grpSpLocks/>
          </p:cNvGrpSpPr>
          <p:nvPr/>
        </p:nvGrpSpPr>
        <p:grpSpPr bwMode="auto">
          <a:xfrm>
            <a:off x="6400800" y="2819400"/>
            <a:ext cx="2411413" cy="1768475"/>
            <a:chOff x="4032" y="1776"/>
            <a:chExt cx="1519" cy="1114"/>
          </a:xfrm>
        </p:grpSpPr>
        <p:sp>
          <p:nvSpPr>
            <p:cNvPr id="3091" name="Rectangle 18"/>
            <p:cNvSpPr>
              <a:spLocks noChangeArrowheads="1"/>
            </p:cNvSpPr>
            <p:nvPr/>
          </p:nvSpPr>
          <p:spPr bwMode="auto">
            <a:xfrm>
              <a:off x="4608" y="2208"/>
              <a:ext cx="528" cy="336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" name="Group 24"/>
            <p:cNvGrpSpPr>
              <a:grpSpLocks/>
            </p:cNvGrpSpPr>
            <p:nvPr/>
          </p:nvGrpSpPr>
          <p:grpSpPr bwMode="auto">
            <a:xfrm>
              <a:off x="4032" y="1776"/>
              <a:ext cx="1519" cy="1114"/>
              <a:chOff x="4032" y="1776"/>
              <a:chExt cx="1519" cy="1114"/>
            </a:xfrm>
          </p:grpSpPr>
          <p:sp>
            <p:nvSpPr>
              <p:cNvPr id="3093" name="AutoShape 17"/>
              <p:cNvSpPr>
                <a:spLocks noChangeArrowheads="1"/>
              </p:cNvSpPr>
              <p:nvPr/>
            </p:nvSpPr>
            <p:spPr bwMode="auto">
              <a:xfrm>
                <a:off x="4608" y="1776"/>
                <a:ext cx="912" cy="768"/>
              </a:xfrm>
              <a:prstGeom prst="rtTriangle">
                <a:avLst/>
              </a:prstGeom>
              <a:solidFill>
                <a:schemeClr val="accent3">
                  <a:lumMod val="40000"/>
                  <a:lumOff val="60000"/>
                  <a:alpha val="52940"/>
                </a:schemeClr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94" name="Text Box 19"/>
              <p:cNvSpPr txBox="1">
                <a:spLocks noChangeArrowheads="1"/>
              </p:cNvSpPr>
              <p:nvPr/>
            </p:nvSpPr>
            <p:spPr bwMode="auto">
              <a:xfrm>
                <a:off x="4032" y="2064"/>
                <a:ext cx="431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>
                    <a:latin typeface="Times New Roman" charset="0"/>
                  </a:rPr>
                  <a:t>8 cm</a:t>
                </a:r>
              </a:p>
            </p:txBody>
          </p:sp>
          <p:sp>
            <p:nvSpPr>
              <p:cNvPr id="3095" name="Text Box 22"/>
              <p:cNvSpPr txBox="1">
                <a:spLocks noChangeArrowheads="1"/>
              </p:cNvSpPr>
              <p:nvPr/>
            </p:nvSpPr>
            <p:spPr bwMode="auto">
              <a:xfrm>
                <a:off x="4800" y="2640"/>
                <a:ext cx="431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>
                    <a:latin typeface="Times New Roman" charset="0"/>
                  </a:rPr>
                  <a:t>6 cm</a:t>
                </a:r>
              </a:p>
            </p:txBody>
          </p:sp>
          <p:sp>
            <p:nvSpPr>
              <p:cNvPr id="3096" name="Text Box 23"/>
              <p:cNvSpPr txBox="1">
                <a:spLocks noChangeArrowheads="1"/>
              </p:cNvSpPr>
              <p:nvPr/>
            </p:nvSpPr>
            <p:spPr bwMode="auto">
              <a:xfrm>
                <a:off x="5040" y="1824"/>
                <a:ext cx="511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000">
                    <a:latin typeface="Times New Roman" charset="0"/>
                  </a:rPr>
                  <a:t>10 cm</a:t>
                </a:r>
              </a:p>
            </p:txBody>
          </p:sp>
        </p:grpSp>
      </p:grpSp>
      <p:sp>
        <p:nvSpPr>
          <p:cNvPr id="10265" name="Text Box 25"/>
          <p:cNvSpPr txBox="1">
            <a:spLocks noChangeArrowheads="1"/>
          </p:cNvSpPr>
          <p:nvPr/>
        </p:nvSpPr>
        <p:spPr bwMode="auto">
          <a:xfrm>
            <a:off x="7467600" y="3124200"/>
            <a:ext cx="2968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i="1">
                <a:latin typeface="Times New Roman" charset="0"/>
              </a:rPr>
              <a:t>x</a:t>
            </a:r>
          </a:p>
        </p:txBody>
      </p:sp>
      <p:sp>
        <p:nvSpPr>
          <p:cNvPr id="10266" name="Text Box 26"/>
          <p:cNvSpPr txBox="1">
            <a:spLocks noChangeArrowheads="1"/>
          </p:cNvSpPr>
          <p:nvPr/>
        </p:nvSpPr>
        <p:spPr bwMode="auto">
          <a:xfrm>
            <a:off x="6934200" y="3581400"/>
            <a:ext cx="2968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i="1">
                <a:latin typeface="Times New Roman" charset="0"/>
              </a:rPr>
              <a:t>y</a:t>
            </a:r>
          </a:p>
        </p:txBody>
      </p:sp>
      <p:sp>
        <p:nvSpPr>
          <p:cNvPr id="10267" name="Text Box 27"/>
          <p:cNvSpPr txBox="1">
            <a:spLocks noChangeArrowheads="1"/>
          </p:cNvSpPr>
          <p:nvPr/>
        </p:nvSpPr>
        <p:spPr bwMode="auto">
          <a:xfrm>
            <a:off x="8153400" y="3581400"/>
            <a:ext cx="2968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i="1">
                <a:latin typeface="Times New Roman" charset="0"/>
              </a:rPr>
              <a:t>y</a:t>
            </a:r>
          </a:p>
        </p:txBody>
      </p:sp>
      <p:sp>
        <p:nvSpPr>
          <p:cNvPr id="10268" name="Text Box 28"/>
          <p:cNvSpPr txBox="1">
            <a:spLocks noChangeArrowheads="1"/>
          </p:cNvSpPr>
          <p:nvPr/>
        </p:nvSpPr>
        <p:spPr bwMode="auto">
          <a:xfrm>
            <a:off x="7467600" y="3962400"/>
            <a:ext cx="2968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i="1">
                <a:latin typeface="Times New Roman" charset="0"/>
              </a:rPr>
              <a:t>x</a:t>
            </a:r>
          </a:p>
        </p:txBody>
      </p:sp>
      <p:sp>
        <p:nvSpPr>
          <p:cNvPr id="10269" name="Text Box 29"/>
          <p:cNvSpPr txBox="1">
            <a:spLocks noChangeArrowheads="1"/>
          </p:cNvSpPr>
          <p:nvPr/>
        </p:nvSpPr>
        <p:spPr bwMode="auto">
          <a:xfrm>
            <a:off x="6629400" y="2971800"/>
            <a:ext cx="635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latin typeface="Times New Roman" charset="0"/>
              </a:rPr>
              <a:t>8</a:t>
            </a:r>
            <a:r>
              <a:rPr lang="en-US" sz="2000" i="1">
                <a:latin typeface="Times New Roman" charset="0"/>
              </a:rPr>
              <a:t> - y</a:t>
            </a:r>
            <a:endParaRPr lang="en-US" sz="2000">
              <a:latin typeface="Times New Roman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0" y="0"/>
            <a:ext cx="220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err="1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Example</a:t>
            </a:r>
            <a:r>
              <a:rPr lang="fr-FR" sz="24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sz="2400" b="1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0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0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0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0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/>
      <p:bldP spid="10265" grpId="0"/>
      <p:bldP spid="10266" grpId="0"/>
      <p:bldP spid="10267" grpId="0"/>
      <p:bldP spid="10268" grpId="0"/>
      <p:bldP spid="1026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</TotalTime>
  <Words>374</Words>
  <Application>Microsoft Office PowerPoint</Application>
  <PresentationFormat>On-screen Show (4:3)</PresentationFormat>
  <Paragraphs>42</Paragraphs>
  <Slides>19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Office Theme</vt:lpstr>
      <vt:lpstr>Equation</vt:lpstr>
      <vt:lpstr>Calculus and Analytical   Geometry</vt:lpstr>
      <vt:lpstr>Apllied Maximum and Minimum Problems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math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Calculus and Analytical   Geometry</dc:title>
  <dc:creator>Tanvir</dc:creator>
  <cp:lastModifiedBy>NTS</cp:lastModifiedBy>
  <cp:revision>29</cp:revision>
  <dcterms:created xsi:type="dcterms:W3CDTF">2012-04-20T16:47:11Z</dcterms:created>
  <dcterms:modified xsi:type="dcterms:W3CDTF">2012-04-20T20:25:34Z</dcterms:modified>
</cp:coreProperties>
</file>