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5" Type="http://schemas.openxmlformats.org/officeDocument/2006/relationships/image" Target="../media/image19.wmf"/><Relationship Id="rId4" Type="http://schemas.openxmlformats.org/officeDocument/2006/relationships/image" Target="../media/image18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4" Type="http://schemas.openxmlformats.org/officeDocument/2006/relationships/image" Target="../media/image23.wmf"/></Relationships>
</file>

<file path=ppt/drawings/_rels/vmlDrawing11.vml.rels><?xml version="1.0" encoding="UTF-8" standalone="yes"?>
<Relationships xmlns="http://schemas.openxmlformats.org/package/2006/relationships"><Relationship Id="rId8" Type="http://schemas.openxmlformats.org/officeDocument/2006/relationships/image" Target="../media/image31.wmf"/><Relationship Id="rId3" Type="http://schemas.openxmlformats.org/officeDocument/2006/relationships/image" Target="../media/image26.wmf"/><Relationship Id="rId7" Type="http://schemas.openxmlformats.org/officeDocument/2006/relationships/image" Target="../media/image30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Relationship Id="rId6" Type="http://schemas.openxmlformats.org/officeDocument/2006/relationships/image" Target="../media/image29.wmf"/><Relationship Id="rId5" Type="http://schemas.openxmlformats.org/officeDocument/2006/relationships/image" Target="../media/image28.wmf"/><Relationship Id="rId4" Type="http://schemas.openxmlformats.org/officeDocument/2006/relationships/image" Target="../media/image27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33.wmf"/><Relationship Id="rId1" Type="http://schemas.openxmlformats.org/officeDocument/2006/relationships/image" Target="../media/image32.wmf"/><Relationship Id="rId4" Type="http://schemas.openxmlformats.org/officeDocument/2006/relationships/image" Target="../media/image35.wmf"/></Relationships>
</file>

<file path=ppt/drawings/_rels/vmlDrawing15.vml.rels><?xml version="1.0" encoding="UTF-8" standalone="yes"?>
<Relationships xmlns="http://schemas.openxmlformats.org/package/2006/relationships"><Relationship Id="rId8" Type="http://schemas.openxmlformats.org/officeDocument/2006/relationships/image" Target="../media/image43.wmf"/><Relationship Id="rId3" Type="http://schemas.openxmlformats.org/officeDocument/2006/relationships/image" Target="../media/image38.wmf"/><Relationship Id="rId7" Type="http://schemas.openxmlformats.org/officeDocument/2006/relationships/image" Target="../media/image42.wmf"/><Relationship Id="rId12" Type="http://schemas.openxmlformats.org/officeDocument/2006/relationships/image" Target="../media/image47.wmf"/><Relationship Id="rId2" Type="http://schemas.openxmlformats.org/officeDocument/2006/relationships/image" Target="../media/image37.wmf"/><Relationship Id="rId1" Type="http://schemas.openxmlformats.org/officeDocument/2006/relationships/image" Target="../media/image36.wmf"/><Relationship Id="rId6" Type="http://schemas.openxmlformats.org/officeDocument/2006/relationships/image" Target="../media/image41.wmf"/><Relationship Id="rId11" Type="http://schemas.openxmlformats.org/officeDocument/2006/relationships/image" Target="../media/image46.wmf"/><Relationship Id="rId5" Type="http://schemas.openxmlformats.org/officeDocument/2006/relationships/image" Target="../media/image40.wmf"/><Relationship Id="rId10" Type="http://schemas.openxmlformats.org/officeDocument/2006/relationships/image" Target="../media/image45.wmf"/><Relationship Id="rId4" Type="http://schemas.openxmlformats.org/officeDocument/2006/relationships/image" Target="../media/image39.wmf"/><Relationship Id="rId9" Type="http://schemas.openxmlformats.org/officeDocument/2006/relationships/image" Target="../media/image44.wmf"/></Relationships>
</file>

<file path=ppt/drawings/_rels/vmlDrawing16.vml.rels><?xml version="1.0" encoding="UTF-8" standalone="yes"?>
<Relationships xmlns="http://schemas.openxmlformats.org/package/2006/relationships"><Relationship Id="rId8" Type="http://schemas.openxmlformats.org/officeDocument/2006/relationships/image" Target="../media/image55.wmf"/><Relationship Id="rId3" Type="http://schemas.openxmlformats.org/officeDocument/2006/relationships/image" Target="../media/image50.wmf"/><Relationship Id="rId7" Type="http://schemas.openxmlformats.org/officeDocument/2006/relationships/image" Target="../media/image54.wmf"/><Relationship Id="rId12" Type="http://schemas.openxmlformats.org/officeDocument/2006/relationships/image" Target="../media/image59.wmf"/><Relationship Id="rId2" Type="http://schemas.openxmlformats.org/officeDocument/2006/relationships/image" Target="../media/image49.wmf"/><Relationship Id="rId1" Type="http://schemas.openxmlformats.org/officeDocument/2006/relationships/image" Target="../media/image48.wmf"/><Relationship Id="rId6" Type="http://schemas.openxmlformats.org/officeDocument/2006/relationships/image" Target="../media/image53.wmf"/><Relationship Id="rId11" Type="http://schemas.openxmlformats.org/officeDocument/2006/relationships/image" Target="../media/image58.wmf"/><Relationship Id="rId5" Type="http://schemas.openxmlformats.org/officeDocument/2006/relationships/image" Target="../media/image52.wmf"/><Relationship Id="rId10" Type="http://schemas.openxmlformats.org/officeDocument/2006/relationships/image" Target="../media/image57.wmf"/><Relationship Id="rId4" Type="http://schemas.openxmlformats.org/officeDocument/2006/relationships/image" Target="../media/image51.wmf"/><Relationship Id="rId9" Type="http://schemas.openxmlformats.org/officeDocument/2006/relationships/image" Target="../media/image56.wmf"/></Relationships>
</file>

<file path=ppt/drawings/_rels/vmlDrawing19.vml.rels><?xml version="1.0" encoding="UTF-8" standalone="yes"?>
<Relationships xmlns="http://schemas.openxmlformats.org/package/2006/relationships"><Relationship Id="rId8" Type="http://schemas.openxmlformats.org/officeDocument/2006/relationships/image" Target="../media/image67.wmf"/><Relationship Id="rId13" Type="http://schemas.openxmlformats.org/officeDocument/2006/relationships/image" Target="../media/image72.wmf"/><Relationship Id="rId3" Type="http://schemas.openxmlformats.org/officeDocument/2006/relationships/image" Target="../media/image62.wmf"/><Relationship Id="rId7" Type="http://schemas.openxmlformats.org/officeDocument/2006/relationships/image" Target="../media/image66.wmf"/><Relationship Id="rId12" Type="http://schemas.openxmlformats.org/officeDocument/2006/relationships/image" Target="../media/image71.wmf"/><Relationship Id="rId2" Type="http://schemas.openxmlformats.org/officeDocument/2006/relationships/image" Target="../media/image61.wmf"/><Relationship Id="rId1" Type="http://schemas.openxmlformats.org/officeDocument/2006/relationships/image" Target="../media/image60.wmf"/><Relationship Id="rId6" Type="http://schemas.openxmlformats.org/officeDocument/2006/relationships/image" Target="../media/image65.wmf"/><Relationship Id="rId11" Type="http://schemas.openxmlformats.org/officeDocument/2006/relationships/image" Target="../media/image70.wmf"/><Relationship Id="rId5" Type="http://schemas.openxmlformats.org/officeDocument/2006/relationships/image" Target="../media/image64.wmf"/><Relationship Id="rId10" Type="http://schemas.openxmlformats.org/officeDocument/2006/relationships/image" Target="../media/image69.wmf"/><Relationship Id="rId4" Type="http://schemas.openxmlformats.org/officeDocument/2006/relationships/image" Target="../media/image63.wmf"/><Relationship Id="rId9" Type="http://schemas.openxmlformats.org/officeDocument/2006/relationships/image" Target="../media/image68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5.wmf"/><Relationship Id="rId2" Type="http://schemas.openxmlformats.org/officeDocument/2006/relationships/image" Target="../media/image74.wmf"/><Relationship Id="rId1" Type="http://schemas.openxmlformats.org/officeDocument/2006/relationships/image" Target="../media/image73.wmf"/><Relationship Id="rId4" Type="http://schemas.openxmlformats.org/officeDocument/2006/relationships/image" Target="../media/image76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9.wmf"/><Relationship Id="rId2" Type="http://schemas.openxmlformats.org/officeDocument/2006/relationships/image" Target="../media/image78.wmf"/><Relationship Id="rId1" Type="http://schemas.openxmlformats.org/officeDocument/2006/relationships/image" Target="../media/image77.wmf"/><Relationship Id="rId6" Type="http://schemas.openxmlformats.org/officeDocument/2006/relationships/image" Target="../media/image82.wmf"/><Relationship Id="rId5" Type="http://schemas.openxmlformats.org/officeDocument/2006/relationships/image" Target="../media/image81.wmf"/><Relationship Id="rId4" Type="http://schemas.openxmlformats.org/officeDocument/2006/relationships/image" Target="../media/image80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0B1CD-36A5-4AF8-A030-AFC7DD7F0FD6}" type="datetimeFigureOut">
              <a:rPr lang="en-US" smtClean="0"/>
              <a:pPr/>
              <a:t>5/15/2012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9EE01-081C-4ECF-B962-723D12F7D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0B1CD-36A5-4AF8-A030-AFC7DD7F0FD6}" type="datetimeFigureOut">
              <a:rPr lang="en-US" smtClean="0"/>
              <a:pPr/>
              <a:t>5/15/2012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9EE01-081C-4ECF-B962-723D12F7D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0B1CD-36A5-4AF8-A030-AFC7DD7F0FD6}" type="datetimeFigureOut">
              <a:rPr lang="en-US" smtClean="0"/>
              <a:pPr/>
              <a:t>5/15/2012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9EE01-081C-4ECF-B962-723D12F7D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0B1CD-36A5-4AF8-A030-AFC7DD7F0FD6}" type="datetimeFigureOut">
              <a:rPr lang="en-US" smtClean="0"/>
              <a:pPr/>
              <a:t>5/15/2012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9EE01-081C-4ECF-B962-723D12F7D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0B1CD-36A5-4AF8-A030-AFC7DD7F0FD6}" type="datetimeFigureOut">
              <a:rPr lang="en-US" smtClean="0"/>
              <a:pPr/>
              <a:t>5/15/2012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9EE01-081C-4ECF-B962-723D12F7D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0B1CD-36A5-4AF8-A030-AFC7DD7F0FD6}" type="datetimeFigureOut">
              <a:rPr lang="en-US" smtClean="0"/>
              <a:pPr/>
              <a:t>5/15/2012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9EE01-081C-4ECF-B962-723D12F7D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0B1CD-36A5-4AF8-A030-AFC7DD7F0FD6}" type="datetimeFigureOut">
              <a:rPr lang="en-US" smtClean="0"/>
              <a:pPr/>
              <a:t>5/15/2012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9EE01-081C-4ECF-B962-723D12F7D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0B1CD-36A5-4AF8-A030-AFC7DD7F0FD6}" type="datetimeFigureOut">
              <a:rPr lang="en-US" smtClean="0"/>
              <a:pPr/>
              <a:t>5/15/2012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9EE01-081C-4ECF-B962-723D12F7D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0B1CD-36A5-4AF8-A030-AFC7DD7F0FD6}" type="datetimeFigureOut">
              <a:rPr lang="en-US" smtClean="0"/>
              <a:pPr/>
              <a:t>5/15/2012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9EE01-081C-4ECF-B962-723D12F7D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0B1CD-36A5-4AF8-A030-AFC7DD7F0FD6}" type="datetimeFigureOut">
              <a:rPr lang="en-US" smtClean="0"/>
              <a:pPr/>
              <a:t>5/15/2012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9EE01-081C-4ECF-B962-723D12F7D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0B1CD-36A5-4AF8-A030-AFC7DD7F0FD6}" type="datetimeFigureOut">
              <a:rPr lang="en-US" smtClean="0"/>
              <a:pPr/>
              <a:t>5/15/2012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9EE01-081C-4ECF-B962-723D12F7D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0B1CD-36A5-4AF8-A030-AFC7DD7F0FD6}" type="datetimeFigureOut">
              <a:rPr lang="en-US" smtClean="0"/>
              <a:pPr/>
              <a:t>5/15/2012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C9EE01-081C-4ECF-B962-723D12F7D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1.bin"/><Relationship Id="rId5" Type="http://schemas.openxmlformats.org/officeDocument/2006/relationships/oleObject" Target="../embeddings/oleObject10.bin"/><Relationship Id="rId4" Type="http://schemas.openxmlformats.org/officeDocument/2006/relationships/oleObject" Target="../embeddings/oleObject9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6.bin"/><Relationship Id="rId5" Type="http://schemas.openxmlformats.org/officeDocument/2006/relationships/oleObject" Target="../embeddings/oleObject15.bin"/><Relationship Id="rId4" Type="http://schemas.openxmlformats.org/officeDocument/2006/relationships/oleObject" Target="../embeddings/oleObject14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3" Type="http://schemas.openxmlformats.org/officeDocument/2006/relationships/oleObject" Target="../embeddings/oleObject17.bin"/><Relationship Id="rId7" Type="http://schemas.openxmlformats.org/officeDocument/2006/relationships/oleObject" Target="../embeddings/oleObject2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20.bin"/><Relationship Id="rId5" Type="http://schemas.openxmlformats.org/officeDocument/2006/relationships/oleObject" Target="../embeddings/oleObject19.bin"/><Relationship Id="rId10" Type="http://schemas.openxmlformats.org/officeDocument/2006/relationships/oleObject" Target="../embeddings/oleObject24.bin"/><Relationship Id="rId4" Type="http://schemas.openxmlformats.org/officeDocument/2006/relationships/oleObject" Target="../embeddings/oleObject18.bin"/><Relationship Id="rId9" Type="http://schemas.openxmlformats.org/officeDocument/2006/relationships/oleObject" Target="../embeddings/oleObject23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28.bin"/><Relationship Id="rId5" Type="http://schemas.openxmlformats.org/officeDocument/2006/relationships/oleObject" Target="../embeddings/oleObject27.bin"/><Relationship Id="rId4" Type="http://schemas.openxmlformats.org/officeDocument/2006/relationships/oleObject" Target="../embeddings/oleObject26.bin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4.bin"/><Relationship Id="rId13" Type="http://schemas.openxmlformats.org/officeDocument/2006/relationships/oleObject" Target="../embeddings/oleObject39.bin"/><Relationship Id="rId3" Type="http://schemas.openxmlformats.org/officeDocument/2006/relationships/oleObject" Target="../embeddings/oleObject29.bin"/><Relationship Id="rId7" Type="http://schemas.openxmlformats.org/officeDocument/2006/relationships/oleObject" Target="../embeddings/oleObject33.bin"/><Relationship Id="rId12" Type="http://schemas.openxmlformats.org/officeDocument/2006/relationships/oleObject" Target="../embeddings/oleObject38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42.bin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32.bin"/><Relationship Id="rId11" Type="http://schemas.openxmlformats.org/officeDocument/2006/relationships/oleObject" Target="../embeddings/oleObject37.bin"/><Relationship Id="rId5" Type="http://schemas.openxmlformats.org/officeDocument/2006/relationships/oleObject" Target="../embeddings/oleObject31.bin"/><Relationship Id="rId15" Type="http://schemas.openxmlformats.org/officeDocument/2006/relationships/oleObject" Target="../embeddings/oleObject41.bin"/><Relationship Id="rId10" Type="http://schemas.openxmlformats.org/officeDocument/2006/relationships/oleObject" Target="../embeddings/oleObject36.bin"/><Relationship Id="rId4" Type="http://schemas.openxmlformats.org/officeDocument/2006/relationships/oleObject" Target="../embeddings/oleObject30.bin"/><Relationship Id="rId9" Type="http://schemas.openxmlformats.org/officeDocument/2006/relationships/oleObject" Target="../embeddings/oleObject35.bin"/><Relationship Id="rId14" Type="http://schemas.openxmlformats.org/officeDocument/2006/relationships/oleObject" Target="../embeddings/oleObject40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8.bin"/><Relationship Id="rId13" Type="http://schemas.openxmlformats.org/officeDocument/2006/relationships/oleObject" Target="../embeddings/oleObject53.bin"/><Relationship Id="rId3" Type="http://schemas.openxmlformats.org/officeDocument/2006/relationships/oleObject" Target="../embeddings/oleObject43.bin"/><Relationship Id="rId7" Type="http://schemas.openxmlformats.org/officeDocument/2006/relationships/oleObject" Target="../embeddings/oleObject47.bin"/><Relationship Id="rId12" Type="http://schemas.openxmlformats.org/officeDocument/2006/relationships/oleObject" Target="../embeddings/oleObject5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46.bin"/><Relationship Id="rId11" Type="http://schemas.openxmlformats.org/officeDocument/2006/relationships/oleObject" Target="../embeddings/oleObject51.bin"/><Relationship Id="rId5" Type="http://schemas.openxmlformats.org/officeDocument/2006/relationships/oleObject" Target="../embeddings/oleObject45.bin"/><Relationship Id="rId10" Type="http://schemas.openxmlformats.org/officeDocument/2006/relationships/oleObject" Target="../embeddings/oleObject50.bin"/><Relationship Id="rId4" Type="http://schemas.openxmlformats.org/officeDocument/2006/relationships/oleObject" Target="../embeddings/oleObject44.bin"/><Relationship Id="rId9" Type="http://schemas.openxmlformats.org/officeDocument/2006/relationships/oleObject" Target="../embeddings/oleObject49.bin"/><Relationship Id="rId14" Type="http://schemas.openxmlformats.org/officeDocument/2006/relationships/oleObject" Target="../embeddings/oleObject54.bin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0.bin"/><Relationship Id="rId13" Type="http://schemas.openxmlformats.org/officeDocument/2006/relationships/oleObject" Target="../embeddings/oleObject65.bin"/><Relationship Id="rId3" Type="http://schemas.openxmlformats.org/officeDocument/2006/relationships/oleObject" Target="../embeddings/oleObject55.bin"/><Relationship Id="rId7" Type="http://schemas.openxmlformats.org/officeDocument/2006/relationships/oleObject" Target="../embeddings/oleObject59.bin"/><Relationship Id="rId12" Type="http://schemas.openxmlformats.org/officeDocument/2006/relationships/oleObject" Target="../embeddings/oleObject64.bin"/><Relationship Id="rId17" Type="http://schemas.openxmlformats.org/officeDocument/2006/relationships/oleObject" Target="../embeddings/oleObject69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68.bin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58.bin"/><Relationship Id="rId11" Type="http://schemas.openxmlformats.org/officeDocument/2006/relationships/oleObject" Target="../embeddings/oleObject63.bin"/><Relationship Id="rId5" Type="http://schemas.openxmlformats.org/officeDocument/2006/relationships/oleObject" Target="../embeddings/oleObject57.bin"/><Relationship Id="rId15" Type="http://schemas.openxmlformats.org/officeDocument/2006/relationships/oleObject" Target="../embeddings/oleObject67.bin"/><Relationship Id="rId10" Type="http://schemas.openxmlformats.org/officeDocument/2006/relationships/oleObject" Target="../embeddings/oleObject62.bin"/><Relationship Id="rId4" Type="http://schemas.openxmlformats.org/officeDocument/2006/relationships/oleObject" Target="../embeddings/oleObject56.bin"/><Relationship Id="rId9" Type="http://schemas.openxmlformats.org/officeDocument/2006/relationships/oleObject" Target="../embeddings/oleObject61.bin"/><Relationship Id="rId14" Type="http://schemas.openxmlformats.org/officeDocument/2006/relationships/oleObject" Target="../embeddings/oleObject66.bin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73.bin"/><Relationship Id="rId5" Type="http://schemas.openxmlformats.org/officeDocument/2006/relationships/oleObject" Target="../embeddings/oleObject72.bin"/><Relationship Id="rId4" Type="http://schemas.openxmlformats.org/officeDocument/2006/relationships/oleObject" Target="../embeddings/oleObject71.bin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9.bin"/><Relationship Id="rId3" Type="http://schemas.openxmlformats.org/officeDocument/2006/relationships/oleObject" Target="../embeddings/oleObject74.bin"/><Relationship Id="rId7" Type="http://schemas.openxmlformats.org/officeDocument/2006/relationships/oleObject" Target="../embeddings/oleObject7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Relationship Id="rId6" Type="http://schemas.openxmlformats.org/officeDocument/2006/relationships/oleObject" Target="../embeddings/oleObject77.bin"/><Relationship Id="rId5" Type="http://schemas.openxmlformats.org/officeDocument/2006/relationships/oleObject" Target="../embeddings/oleObject76.bin"/><Relationship Id="rId4" Type="http://schemas.openxmlformats.org/officeDocument/2006/relationships/oleObject" Target="../embeddings/oleObject75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4"/>
          <p:cNvSpPr txBox="1">
            <a:spLocks noChangeArrowheads="1"/>
          </p:cNvSpPr>
          <p:nvPr/>
        </p:nvSpPr>
        <p:spPr bwMode="auto">
          <a:xfrm>
            <a:off x="762000" y="1447800"/>
            <a:ext cx="7467600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600"/>
              <a:t>MTH 104</a:t>
            </a:r>
          </a:p>
          <a:p>
            <a:r>
              <a:rPr lang="en-US" sz="3600"/>
              <a:t>Calculus and Analytical Geometry </a:t>
            </a:r>
          </a:p>
          <a:p>
            <a:endParaRPr lang="en-US" sz="3600"/>
          </a:p>
          <a:p>
            <a:r>
              <a:rPr lang="en-US" sz="3600"/>
              <a:t>Lecture No. 2</a:t>
            </a:r>
          </a:p>
          <a:p>
            <a:endParaRPr lang="en-US" sz="3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484602" y="457200"/>
            <a:ext cx="20779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 dirty="0" smtClean="0"/>
              <a:t>Functions</a:t>
            </a:r>
            <a:endParaRPr lang="en-US" sz="3600" b="1" dirty="0"/>
          </a:p>
        </p:txBody>
      </p:sp>
      <p:sp>
        <p:nvSpPr>
          <p:cNvPr id="5" name="Rectangle 4"/>
          <p:cNvSpPr/>
          <p:nvPr/>
        </p:nvSpPr>
        <p:spPr>
          <a:xfrm>
            <a:off x="304800" y="1524000"/>
            <a:ext cx="84582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 smtClean="0"/>
              <a:t>If a variable     depends on a variable </a:t>
            </a:r>
            <a:r>
              <a:rPr lang="en-US" sz="2800" i="1" dirty="0" smtClean="0"/>
              <a:t>x</a:t>
            </a:r>
            <a:r>
              <a:rPr lang="en-US" sz="2800" dirty="0" smtClean="0"/>
              <a:t> in such a way that each value of     determines exactly one value of     , then we say that     is a </a:t>
            </a:r>
            <a:r>
              <a:rPr lang="en-US" sz="2800" i="1" dirty="0" smtClean="0"/>
              <a:t>function</a:t>
            </a:r>
            <a:r>
              <a:rPr lang="en-US" sz="2800" dirty="0" smtClean="0"/>
              <a:t> of   . For example ,</a:t>
            </a:r>
            <a:endParaRPr lang="en-US" sz="28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590800" y="3124198"/>
          <a:ext cx="4114800" cy="3276602"/>
        </p:xfrm>
        <a:graphic>
          <a:graphicData uri="http://schemas.openxmlformats.org/drawingml/2006/table">
            <a:tbl>
              <a:tblPr/>
              <a:tblGrid>
                <a:gridCol w="2120900"/>
                <a:gridCol w="1993900"/>
              </a:tblGrid>
              <a:tr h="5699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969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99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99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99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26" name="Object 16"/>
          <p:cNvGraphicFramePr>
            <a:graphicFrameLocks noChangeAspect="1"/>
          </p:cNvGraphicFramePr>
          <p:nvPr/>
        </p:nvGraphicFramePr>
        <p:xfrm>
          <a:off x="7162800" y="2570162"/>
          <a:ext cx="1143000" cy="401638"/>
        </p:xfrm>
        <a:graphic>
          <a:graphicData uri="http://schemas.openxmlformats.org/presentationml/2006/ole">
            <p:oleObj spid="_x0000_s1026" name="Equation" r:id="rId3" imgW="571252" imgH="203112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1174750" y="765175"/>
            <a:ext cx="6015038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tabLst>
                <a:tab pos="457200" algn="l"/>
              </a:tabLst>
            </a:pPr>
            <a:r>
              <a:rPr lang="en-US" sz="2400" dirty="0"/>
              <a:t>Functions can be represented in four ways.</a:t>
            </a:r>
          </a:p>
          <a:p>
            <a:pPr>
              <a:buFontTx/>
              <a:buChar char="•"/>
              <a:tabLst>
                <a:tab pos="457200" algn="l"/>
              </a:tabLst>
            </a:pPr>
            <a:r>
              <a:rPr lang="en-US" sz="2400" dirty="0"/>
              <a:t>    Numerically by tables</a:t>
            </a:r>
          </a:p>
          <a:p>
            <a:pPr>
              <a:buFontTx/>
              <a:buChar char="•"/>
              <a:tabLst>
                <a:tab pos="457200" algn="l"/>
              </a:tabLst>
            </a:pPr>
            <a:r>
              <a:rPr lang="en-US" sz="2400" dirty="0"/>
              <a:t>   Geometrically by graphs</a:t>
            </a:r>
          </a:p>
          <a:p>
            <a:pPr>
              <a:buFontTx/>
              <a:buChar char="•"/>
              <a:tabLst>
                <a:tab pos="457200" algn="l"/>
              </a:tabLst>
            </a:pPr>
            <a:r>
              <a:rPr lang="en-US" sz="2400" dirty="0"/>
              <a:t>   Algebraically by formulas</a:t>
            </a:r>
          </a:p>
          <a:p>
            <a:pPr>
              <a:buFontTx/>
              <a:buChar char="•"/>
              <a:tabLst>
                <a:tab pos="457200" algn="l"/>
              </a:tabLst>
            </a:pPr>
            <a:r>
              <a:rPr lang="en-US" sz="2400" dirty="0"/>
              <a:t>   Verbally</a:t>
            </a:r>
            <a:r>
              <a:rPr lang="en-US" dirty="0"/>
              <a:t> </a:t>
            </a:r>
          </a:p>
        </p:txBody>
      </p:sp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1600200" y="0"/>
            <a:ext cx="5486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/>
              <a:t>Functions</a:t>
            </a:r>
          </a:p>
        </p:txBody>
      </p:sp>
      <p:pic>
        <p:nvPicPr>
          <p:cNvPr id="4" name="Picture 8" descr="figx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0" y="1447800"/>
            <a:ext cx="3581400" cy="268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Functions</a:t>
            </a:r>
          </a:p>
        </p:txBody>
      </p:sp>
      <p:sp>
        <p:nvSpPr>
          <p:cNvPr id="3" name="Rectangle 3"/>
          <p:cNvSpPr txBox="1">
            <a:spLocks/>
          </p:cNvSpPr>
          <p:nvPr/>
        </p:nvSpPr>
        <p:spPr>
          <a:xfrm>
            <a:off x="457200" y="1600200"/>
            <a:ext cx="8382000" cy="4525963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function      is a rule that associates a unique output with each input. If the input is denoted by     , then the output is denoted by       . Sometimes we will want to denote the output by a single letter, say    , and write</a:t>
            </a: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2514600" y="1676400"/>
          <a:ext cx="290513" cy="381000"/>
        </p:xfrm>
        <a:graphic>
          <a:graphicData uri="http://schemas.openxmlformats.org/presentationml/2006/ole">
            <p:oleObj spid="_x0000_s2050" name="Equation" r:id="rId3" imgW="152268" imgH="203024" progId="Equation.3">
              <p:embed/>
            </p:oleObj>
          </a:graphicData>
        </a:graphic>
      </p:graphicFrame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7010400" y="2209800"/>
          <a:ext cx="265113" cy="304800"/>
        </p:xfrm>
        <a:graphic>
          <a:graphicData uri="http://schemas.openxmlformats.org/presentationml/2006/ole">
            <p:oleObj spid="_x0000_s2051" name="Equation" r:id="rId4" imgW="126835" imgH="139518" progId="Equation.3">
              <p:embed/>
            </p:oleObj>
          </a:graphicData>
        </a:graphic>
      </p:graphicFrame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4495800" y="2590800"/>
          <a:ext cx="609600" cy="327025"/>
        </p:xfrm>
        <a:graphic>
          <a:graphicData uri="http://schemas.openxmlformats.org/presentationml/2006/ole">
            <p:oleObj spid="_x0000_s2052" name="Equation" r:id="rId5" imgW="368140" imgH="203112" progId="Equation.3">
              <p:embed/>
            </p:oleObj>
          </a:graphicData>
        </a:graphic>
      </p:graphicFrame>
      <p:sp>
        <p:nvSpPr>
          <p:cNvPr id="10" name="Rectangle 11"/>
          <p:cNvSpPr>
            <a:spLocks noChangeArrowheads="1"/>
          </p:cNvSpPr>
          <p:nvPr/>
        </p:nvSpPr>
        <p:spPr bwMode="auto">
          <a:xfrm>
            <a:off x="0" y="33480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7010400" y="3048000"/>
          <a:ext cx="273050" cy="309563"/>
        </p:xfrm>
        <a:graphic>
          <a:graphicData uri="http://schemas.openxmlformats.org/presentationml/2006/ole">
            <p:oleObj spid="_x0000_s2053" name="Equation" r:id="rId6" imgW="139579" imgH="164957" progId="Equation.3">
              <p:embed/>
            </p:oleObj>
          </a:graphicData>
        </a:graphic>
      </p:graphicFrame>
      <p:sp>
        <p:nvSpPr>
          <p:cNvPr id="12" name="Rectangle 13"/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3505200" y="3505200"/>
          <a:ext cx="990600" cy="341313"/>
        </p:xfrm>
        <a:graphic>
          <a:graphicData uri="http://schemas.openxmlformats.org/presentationml/2006/ole">
            <p:oleObj spid="_x0000_s2054" name="Equation" r:id="rId7" imgW="583947" imgH="203112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figx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57400" y="990600"/>
            <a:ext cx="533400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Box 9"/>
          <p:cNvSpPr txBox="1">
            <a:spLocks noChangeArrowheads="1"/>
          </p:cNvSpPr>
          <p:nvPr/>
        </p:nvSpPr>
        <p:spPr bwMode="auto">
          <a:xfrm>
            <a:off x="1447800" y="152400"/>
            <a:ext cx="6248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/>
              <a:t>Graphs of functions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figx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9200" y="838200"/>
            <a:ext cx="533400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Box 8"/>
          <p:cNvSpPr txBox="1">
            <a:spLocks noChangeArrowheads="1"/>
          </p:cNvSpPr>
          <p:nvPr/>
        </p:nvSpPr>
        <p:spPr bwMode="auto">
          <a:xfrm>
            <a:off x="2438400" y="0"/>
            <a:ext cx="3886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/>
              <a:t>Graphs of functions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figx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838200"/>
            <a:ext cx="533400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Box 8"/>
          <p:cNvSpPr txBox="1">
            <a:spLocks noChangeArrowheads="1"/>
          </p:cNvSpPr>
          <p:nvPr/>
        </p:nvSpPr>
        <p:spPr bwMode="auto">
          <a:xfrm>
            <a:off x="2438400" y="0"/>
            <a:ext cx="3886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/>
              <a:t>Graphs of functions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figsqrtx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762000"/>
            <a:ext cx="533400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Box 9"/>
          <p:cNvSpPr txBox="1">
            <a:spLocks noChangeArrowheads="1"/>
          </p:cNvSpPr>
          <p:nvPr/>
        </p:nvSpPr>
        <p:spPr bwMode="auto">
          <a:xfrm>
            <a:off x="2819400" y="0"/>
            <a:ext cx="3733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/>
              <a:t>Graphs of functions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/>
          </p:cNvSpPr>
          <p:nvPr/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Graphs of functions</a:t>
            </a:r>
          </a:p>
        </p:txBody>
      </p:sp>
      <p:pic>
        <p:nvPicPr>
          <p:cNvPr id="3" name="Picture 4" descr="figmodx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1219200"/>
            <a:ext cx="533400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/>
          </p:cNvSpPr>
          <p:nvPr/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Functions: Vertical line test</a:t>
            </a:r>
          </a:p>
        </p:txBody>
      </p:sp>
      <p:sp>
        <p:nvSpPr>
          <p:cNvPr id="3" name="Rectangle 3"/>
          <p:cNvSpPr txBox="1">
            <a:spLocks/>
          </p:cNvSpPr>
          <p:nvPr/>
        </p:nvSpPr>
        <p:spPr>
          <a:xfrm>
            <a:off x="381000" y="1219200"/>
            <a:ext cx="8229600" cy="4525963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vertical line test</a:t>
            </a: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A curve in the xy-plane is the graph of some function     if and only if no vertical line intersects the curve more than once.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Consider the following four graphs</a:t>
            </a: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2590800" y="1676400"/>
          <a:ext cx="290513" cy="381000"/>
        </p:xfrm>
        <a:graphic>
          <a:graphicData uri="http://schemas.openxmlformats.org/presentationml/2006/ole">
            <p:oleObj spid="_x0000_s3074" name="Equation" r:id="rId3" imgW="152268" imgH="203024" progId="Equation.3">
              <p:embed/>
            </p:oleObj>
          </a:graphicData>
        </a:graphic>
      </p:graphicFrame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43200" y="3124200"/>
            <a:ext cx="35814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Functions: Vertical line test</a:t>
            </a:r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1524000"/>
            <a:ext cx="4657725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/>
          </p:cNvSpPr>
          <p:nvPr/>
        </p:nvSpPr>
        <p:spPr>
          <a:xfrm>
            <a:off x="457200" y="274638"/>
            <a:ext cx="8229600" cy="868362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absolute value function</a:t>
            </a:r>
          </a:p>
        </p:txBody>
      </p:sp>
      <p:sp>
        <p:nvSpPr>
          <p:cNvPr id="3" name="Rectangle 3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absolute value or magnitude of a real number     is defined by</a:t>
            </a: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8153400" y="1752600"/>
          <a:ext cx="330200" cy="381000"/>
        </p:xfrm>
        <a:graphic>
          <a:graphicData uri="http://schemas.openxmlformats.org/presentationml/2006/ole">
            <p:oleObj spid="_x0000_s4098" name="Equation" r:id="rId3" imgW="126835" imgH="139518" progId="Equation.3">
              <p:embed/>
            </p:oleObj>
          </a:graphicData>
        </a:graphic>
      </p:graphicFrame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0" y="3200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2133600" y="2667000"/>
          <a:ext cx="3048000" cy="1117600"/>
        </p:xfrm>
        <a:graphic>
          <a:graphicData uri="http://schemas.openxmlformats.org/presentationml/2006/ole">
            <p:oleObj spid="_x0000_s4099" name="Equation" r:id="rId4" imgW="1244600" imgH="457200" progId="Equation.3">
              <p:embed/>
            </p:oleObj>
          </a:graphicData>
        </a:graphic>
      </p:graphicFrame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914400" y="3994150"/>
            <a:ext cx="203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2400" b="1"/>
              <a:t>Illustration:</a:t>
            </a:r>
            <a:r>
              <a:rPr lang="en-US"/>
              <a:t>   </a:t>
            </a:r>
          </a:p>
        </p:txBody>
      </p:sp>
      <p:graphicFrame>
        <p:nvGraphicFramePr>
          <p:cNvPr id="9" name="Object 10"/>
          <p:cNvGraphicFramePr>
            <a:graphicFrameLocks noChangeAspect="1"/>
          </p:cNvGraphicFramePr>
          <p:nvPr/>
        </p:nvGraphicFramePr>
        <p:xfrm>
          <a:off x="2743200" y="3962400"/>
          <a:ext cx="685800" cy="639763"/>
        </p:xfrm>
        <a:graphic>
          <a:graphicData uri="http://schemas.openxmlformats.org/presentationml/2006/ole">
            <p:oleObj spid="_x0000_s4100" name="Equation" r:id="rId5" imgW="279279" imgH="253890" progId="Equation.3">
              <p:embed/>
            </p:oleObj>
          </a:graphicData>
        </a:graphic>
      </p:graphicFrame>
      <p:sp>
        <p:nvSpPr>
          <p:cNvPr id="10" name="Rectangle 11"/>
          <p:cNvSpPr>
            <a:spLocks noChangeArrowheads="1"/>
          </p:cNvSpPr>
          <p:nvPr/>
        </p:nvSpPr>
        <p:spPr bwMode="auto">
          <a:xfrm>
            <a:off x="0" y="3057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1" name="Rectangle 12"/>
          <p:cNvSpPr>
            <a:spLocks noChangeArrowheads="1"/>
          </p:cNvSpPr>
          <p:nvPr/>
        </p:nvSpPr>
        <p:spPr bwMode="auto">
          <a:xfrm>
            <a:off x="1371600" y="36576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2" name="Rectangle 15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3" name="Object 14"/>
          <p:cNvGraphicFramePr>
            <a:graphicFrameLocks noChangeAspect="1"/>
          </p:cNvGraphicFramePr>
          <p:nvPr/>
        </p:nvGraphicFramePr>
        <p:xfrm>
          <a:off x="4191000" y="4114800"/>
          <a:ext cx="762000" cy="501650"/>
        </p:xfrm>
        <a:graphic>
          <a:graphicData uri="http://schemas.openxmlformats.org/presentationml/2006/ole">
            <p:oleObj spid="_x0000_s4101" name="Equation" r:id="rId6" imgW="393529" imgH="253890" progId="Equation.3">
              <p:embed/>
            </p:oleObj>
          </a:graphicData>
        </a:graphic>
      </p:graphicFrame>
      <p:sp>
        <p:nvSpPr>
          <p:cNvPr id="14" name="Rectangle 17"/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5" name="Rectangle 19"/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6" name="Rectangle 21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7" name="Object 20"/>
          <p:cNvGraphicFramePr>
            <a:graphicFrameLocks noChangeAspect="1"/>
          </p:cNvGraphicFramePr>
          <p:nvPr/>
        </p:nvGraphicFramePr>
        <p:xfrm>
          <a:off x="3429000" y="5029200"/>
          <a:ext cx="685800" cy="450850"/>
        </p:xfrm>
        <a:graphic>
          <a:graphicData uri="http://schemas.openxmlformats.org/presentationml/2006/ole">
            <p:oleObj spid="_x0000_s4102" name="Equation" r:id="rId7" imgW="393529" imgH="25389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/>
          </p:cNvSpPr>
          <p:nvPr/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/>
          <a:lstStyle/>
          <a:p>
            <a:pPr marL="838200" marR="0" lvl="0" indent="-83820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Properties of absolute values</a:t>
            </a:r>
            <a:endParaRPr kumimoji="0" lang="en-US" sz="4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Rectangle 3"/>
          <p:cNvSpPr txBox="1">
            <a:spLocks/>
          </p:cNvSpPr>
          <p:nvPr/>
        </p:nvSpPr>
        <p:spPr>
          <a:xfrm>
            <a:off x="457200" y="1600200"/>
            <a:ext cx="8229600" cy="4191000"/>
          </a:xfrm>
          <a:prstGeom prst="rect">
            <a:avLst/>
          </a:prstGeom>
        </p:spPr>
        <p:txBody>
          <a:bodyPr/>
          <a:lstStyle/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If  </a:t>
            </a:r>
            <a:r>
              <a:rPr kumimoji="0" lang="en-US" sz="2400" b="0" i="1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and </a:t>
            </a:r>
            <a:r>
              <a:rPr kumimoji="0" lang="en-US" sz="2400" b="0" i="1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b </a:t>
            </a: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are real numbers, then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(i)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(ii)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(iii)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(iv) </a:t>
            </a:r>
          </a:p>
          <a:p>
            <a:pPr marL="609600" marR="0" lvl="0" indent="-609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1524000" y="2209800"/>
          <a:ext cx="1143000" cy="514350"/>
        </p:xfrm>
        <a:graphic>
          <a:graphicData uri="http://schemas.openxmlformats.org/presentationml/2006/ole">
            <p:oleObj spid="_x0000_s5122" name="Equation" r:id="rId3" imgW="571252" imgH="253890" progId="Equation.3">
              <p:embed/>
            </p:oleObj>
          </a:graphicData>
        </a:graphic>
      </p:graphicFrame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1524000" y="3200400"/>
          <a:ext cx="1447800" cy="574675"/>
        </p:xfrm>
        <a:graphic>
          <a:graphicData uri="http://schemas.openxmlformats.org/presentationml/2006/ole">
            <p:oleObj spid="_x0000_s5123" name="Equation" r:id="rId4" imgW="647419" imgH="253890" progId="Equation.3">
              <p:embed/>
            </p:oleObj>
          </a:graphicData>
        </a:graphic>
      </p:graphicFrame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0" y="31861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1600200" y="3962400"/>
          <a:ext cx="1752600" cy="866775"/>
        </p:xfrm>
        <a:graphic>
          <a:graphicData uri="http://schemas.openxmlformats.org/presentationml/2006/ole">
            <p:oleObj spid="_x0000_s5124" name="Equation" r:id="rId5" imgW="977476" imgH="482391" progId="Equation.3">
              <p:embed/>
            </p:oleObj>
          </a:graphicData>
        </a:graphic>
      </p:graphicFrame>
      <p:sp>
        <p:nvSpPr>
          <p:cNvPr id="10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1371600" y="5334000"/>
          <a:ext cx="1828800" cy="500063"/>
        </p:xfrm>
        <a:graphic>
          <a:graphicData uri="http://schemas.openxmlformats.org/presentationml/2006/ole">
            <p:oleObj spid="_x0000_s5125" name="Equation" r:id="rId6" imgW="939392" imgH="253890" progId="Equation.3">
              <p:embed/>
            </p:oleObj>
          </a:graphicData>
        </a:graphic>
      </p:graphicFrame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838200" y="5943600"/>
            <a:ext cx="6781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/>
              <a:t>Functions defined piecewise.</a:t>
            </a:r>
            <a:r>
              <a:rPr lang="en-US" sz="2400"/>
              <a:t> The absolute value function is defined piecewise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/>
          </p:cNvSpPr>
          <p:nvPr/>
        </p:nvSpPr>
        <p:spPr>
          <a:xfrm>
            <a:off x="457200" y="274638"/>
            <a:ext cx="8229600" cy="944562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Functions: Domain and Range</a:t>
            </a:r>
          </a:p>
        </p:txBody>
      </p:sp>
      <p:sp>
        <p:nvSpPr>
          <p:cNvPr id="3" name="Rectangle 3"/>
          <p:cNvSpPr txBox="1">
            <a:spLocks/>
          </p:cNvSpPr>
          <p:nvPr/>
        </p:nvSpPr>
        <p:spPr>
          <a:xfrm>
            <a:off x="457200" y="1219200"/>
            <a:ext cx="8305800" cy="4525963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If     and      are related by the equation                  ,   then the set of all allowable inputs                            is called the domain of        , and the set of outputs                           that results when     </a:t>
            </a:r>
            <a:r>
              <a:rPr kumimoji="0" lang="en-US" sz="2400" b="0" i="1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varies over the domain is called the range of</a:t>
            </a: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Natural domain</a:t>
            </a: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 If a real-valued function of  a real variable is defined by a formula, and if no domain is stated explicitly, then it is to be understood the domain consists of all real numbers for which the formula yields a real value. This is called the natural domain of the function</a:t>
            </a: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1066800" y="1371600"/>
          <a:ext cx="263525" cy="304800"/>
        </p:xfrm>
        <a:graphic>
          <a:graphicData uri="http://schemas.openxmlformats.org/presentationml/2006/ole">
            <p:oleObj spid="_x0000_s8194" name="Equation" r:id="rId3" imgW="126835" imgH="139518" progId="Equation.3">
              <p:embed/>
            </p:oleObj>
          </a:graphicData>
        </a:graphic>
      </p:graphicFrame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0" y="33480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8" name="Object 8"/>
          <p:cNvGraphicFramePr>
            <a:graphicFrameLocks noChangeAspect="1"/>
          </p:cNvGraphicFramePr>
          <p:nvPr/>
        </p:nvGraphicFramePr>
        <p:xfrm>
          <a:off x="1905000" y="1295400"/>
          <a:ext cx="336550" cy="381000"/>
        </p:xfrm>
        <a:graphic>
          <a:graphicData uri="http://schemas.openxmlformats.org/presentationml/2006/ole">
            <p:oleObj spid="_x0000_s8195" name="Equation" r:id="rId4" imgW="139579" imgH="164957" progId="Equation.3">
              <p:embed/>
            </p:oleObj>
          </a:graphicData>
        </a:graphic>
      </p:graphicFrame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0" name="Object 10"/>
          <p:cNvGraphicFramePr>
            <a:graphicFrameLocks noChangeAspect="1"/>
          </p:cNvGraphicFramePr>
          <p:nvPr/>
        </p:nvGraphicFramePr>
        <p:xfrm>
          <a:off x="5867400" y="1295400"/>
          <a:ext cx="990600" cy="341313"/>
        </p:xfrm>
        <a:graphic>
          <a:graphicData uri="http://schemas.openxmlformats.org/presentationml/2006/ole">
            <p:oleObj spid="_x0000_s8196" name="Equation" r:id="rId5" imgW="583947" imgH="203112" progId="Equation.3">
              <p:embed/>
            </p:oleObj>
          </a:graphicData>
        </a:graphic>
      </p:graphicFrame>
      <p:sp>
        <p:nvSpPr>
          <p:cNvPr id="11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2" name="Object 12"/>
          <p:cNvGraphicFramePr>
            <a:graphicFrameLocks noChangeAspect="1"/>
          </p:cNvGraphicFramePr>
          <p:nvPr/>
        </p:nvGraphicFramePr>
        <p:xfrm>
          <a:off x="3810000" y="1600200"/>
          <a:ext cx="1676400" cy="441325"/>
        </p:xfrm>
        <a:graphic>
          <a:graphicData uri="http://schemas.openxmlformats.org/presentationml/2006/ole">
            <p:oleObj spid="_x0000_s8197" name="Equation" r:id="rId6" imgW="761669" imgH="203112" progId="Equation.3">
              <p:embed/>
            </p:oleObj>
          </a:graphicData>
        </a:graphic>
      </p:graphicFrame>
      <p:sp>
        <p:nvSpPr>
          <p:cNvPr id="13" name="Rectangle 15"/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4" name="Object 14"/>
          <p:cNvGraphicFramePr>
            <a:graphicFrameLocks noChangeAspect="1"/>
          </p:cNvGraphicFramePr>
          <p:nvPr/>
        </p:nvGraphicFramePr>
        <p:xfrm>
          <a:off x="685800" y="1981200"/>
          <a:ext cx="290513" cy="381000"/>
        </p:xfrm>
        <a:graphic>
          <a:graphicData uri="http://schemas.openxmlformats.org/presentationml/2006/ole">
            <p:oleObj spid="_x0000_s8198" name="Equation" r:id="rId7" imgW="152268" imgH="203024" progId="Equation.3">
              <p:embed/>
            </p:oleObj>
          </a:graphicData>
        </a:graphic>
      </p:graphicFrame>
      <p:sp>
        <p:nvSpPr>
          <p:cNvPr id="15" name="Rectangle 17"/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6" name="Object 16"/>
          <p:cNvGraphicFramePr>
            <a:graphicFrameLocks noChangeAspect="1"/>
          </p:cNvGraphicFramePr>
          <p:nvPr/>
        </p:nvGraphicFramePr>
        <p:xfrm>
          <a:off x="4038600" y="1981200"/>
          <a:ext cx="1600200" cy="414338"/>
        </p:xfrm>
        <a:graphic>
          <a:graphicData uri="http://schemas.openxmlformats.org/presentationml/2006/ole">
            <p:oleObj spid="_x0000_s8199" name="Equation" r:id="rId8" imgW="774364" imgH="203112" progId="Equation.3">
              <p:embed/>
            </p:oleObj>
          </a:graphicData>
        </a:graphic>
      </p:graphicFrame>
      <p:sp>
        <p:nvSpPr>
          <p:cNvPr id="17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8" name="Object 18"/>
          <p:cNvGraphicFramePr>
            <a:graphicFrameLocks noChangeAspect="1"/>
          </p:cNvGraphicFramePr>
          <p:nvPr/>
        </p:nvGraphicFramePr>
        <p:xfrm>
          <a:off x="7924800" y="2057400"/>
          <a:ext cx="263525" cy="304800"/>
        </p:xfrm>
        <a:graphic>
          <a:graphicData uri="http://schemas.openxmlformats.org/presentationml/2006/ole">
            <p:oleObj spid="_x0000_s8200" name="Equation" r:id="rId9" imgW="126835" imgH="139518" progId="Equation.3">
              <p:embed/>
            </p:oleObj>
          </a:graphicData>
        </a:graphic>
      </p:graphicFrame>
      <p:sp>
        <p:nvSpPr>
          <p:cNvPr id="19" name="Rectangle 21"/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0" name="Object 20"/>
          <p:cNvGraphicFramePr>
            <a:graphicFrameLocks noChangeAspect="1"/>
          </p:cNvGraphicFramePr>
          <p:nvPr/>
        </p:nvGraphicFramePr>
        <p:xfrm>
          <a:off x="6400800" y="2438400"/>
          <a:ext cx="366713" cy="481013"/>
        </p:xfrm>
        <a:graphic>
          <a:graphicData uri="http://schemas.openxmlformats.org/presentationml/2006/ole">
            <p:oleObj spid="_x0000_s8201" name="Equation" r:id="rId10" imgW="152268" imgH="203024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/>
          </p:cNvSpPr>
          <p:nvPr/>
        </p:nvSpPr>
        <p:spPr>
          <a:xfrm>
            <a:off x="381000" y="-304800"/>
            <a:ext cx="8229600" cy="1173163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Functions: Domain and Range</a:t>
            </a:r>
          </a:p>
        </p:txBody>
      </p:sp>
      <p:sp>
        <p:nvSpPr>
          <p:cNvPr id="3" name="Rectangle 3"/>
          <p:cNvSpPr txBox="1">
            <a:spLocks/>
          </p:cNvSpPr>
          <p:nvPr/>
        </p:nvSpPr>
        <p:spPr>
          <a:xfrm>
            <a:off x="381000" y="838200"/>
            <a:ext cx="8229600" cy="4525963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Example.  </a:t>
            </a: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Find the natural domain of</a:t>
            </a: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1828800" y="1752600"/>
          <a:ext cx="1828800" cy="388938"/>
        </p:xfrm>
        <a:graphic>
          <a:graphicData uri="http://schemas.openxmlformats.org/presentationml/2006/ole">
            <p:oleObj spid="_x0000_s9218" name="Equation" r:id="rId3" imgW="1079500" imgH="228600" progId="Equation.3">
              <p:embed/>
            </p:oleObj>
          </a:graphicData>
        </a:graphic>
      </p:graphicFrame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4114800" y="1676400"/>
          <a:ext cx="2971800" cy="663575"/>
        </p:xfrm>
        <a:graphic>
          <a:graphicData uri="http://schemas.openxmlformats.org/presentationml/2006/ole">
            <p:oleObj spid="_x0000_s9219" name="Equation" r:id="rId4" imgW="1879600" imgH="419100" progId="Equation.3">
              <p:embed/>
            </p:oleObj>
          </a:graphicData>
        </a:graphic>
      </p:graphicFrame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1676400" y="2514600"/>
          <a:ext cx="2362200" cy="384175"/>
        </p:xfrm>
        <a:graphic>
          <a:graphicData uri="http://schemas.openxmlformats.org/presentationml/2006/ole">
            <p:oleObj spid="_x0000_s9220" name="Equation" r:id="rId5" imgW="1231366" imgH="203112" progId="Equation.3">
              <p:embed/>
            </p:oleObj>
          </a:graphicData>
        </a:graphic>
      </p:graphicFrame>
      <p:sp>
        <p:nvSpPr>
          <p:cNvPr id="10" name="Rectangle 11"/>
          <p:cNvSpPr>
            <a:spLocks noChangeArrowheads="1"/>
          </p:cNvSpPr>
          <p:nvPr/>
        </p:nvSpPr>
        <p:spPr bwMode="auto">
          <a:xfrm>
            <a:off x="0" y="32956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4267200" y="2438400"/>
          <a:ext cx="3733800" cy="525463"/>
        </p:xfrm>
        <a:graphic>
          <a:graphicData uri="http://schemas.openxmlformats.org/presentationml/2006/ole">
            <p:oleObj spid="_x0000_s9221" name="Equation" r:id="rId6" imgW="1892300" imgH="2667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/>
          </p:cNvSpPr>
          <p:nvPr/>
        </p:nvSpPr>
        <p:spPr>
          <a:xfrm>
            <a:off x="457200" y="-228600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Arithmetic operations on functions</a:t>
            </a:r>
            <a:r>
              <a:rPr kumimoji="0" lang="en-US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en-US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Rectangle 3"/>
          <p:cNvSpPr txBox="1">
            <a:spLocks/>
          </p:cNvSpPr>
          <p:nvPr/>
        </p:nvSpPr>
        <p:spPr>
          <a:xfrm>
            <a:off x="228600" y="838200"/>
            <a:ext cx="8915400" cy="58674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Given functions    and     , we define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For the functions                   and       we define the domain to be the intersection of the domains of       and   , and for the function        we define the domain to be the intersection of the domains of    and     but with the points where              excluded ( to avoid division by zero).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2286000" y="838200"/>
          <a:ext cx="290513" cy="381000"/>
        </p:xfrm>
        <a:graphic>
          <a:graphicData uri="http://schemas.openxmlformats.org/presentationml/2006/ole">
            <p:oleObj spid="_x0000_s10242" name="Equation" r:id="rId3" imgW="152268" imgH="203024" progId="Equation.3">
              <p:embed/>
            </p:oleObj>
          </a:graphicData>
        </a:graphic>
      </p:graphicFrame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0" y="33480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3048000" y="914400"/>
          <a:ext cx="336550" cy="381000"/>
        </p:xfrm>
        <a:graphic>
          <a:graphicData uri="http://schemas.openxmlformats.org/presentationml/2006/ole">
            <p:oleObj spid="_x0000_s10243" name="Equation" r:id="rId4" imgW="139579" imgH="164957" progId="Equation.3">
              <p:embed/>
            </p:oleObj>
          </a:graphicData>
        </a:graphic>
      </p:graphicFrame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1066800" y="1447800"/>
          <a:ext cx="4038600" cy="517525"/>
        </p:xfrm>
        <a:graphic>
          <a:graphicData uri="http://schemas.openxmlformats.org/presentationml/2006/ole">
            <p:oleObj spid="_x0000_s10244" name="Equation" r:id="rId5" imgW="1562100" imgH="203200" progId="Equation.3">
              <p:embed/>
            </p:oleObj>
          </a:graphicData>
        </a:graphic>
      </p:graphicFrame>
      <p:sp>
        <p:nvSpPr>
          <p:cNvPr id="10" name="Rectangle 11"/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1066800" y="2057400"/>
          <a:ext cx="3962400" cy="506413"/>
        </p:xfrm>
        <a:graphic>
          <a:graphicData uri="http://schemas.openxmlformats.org/presentationml/2006/ole">
            <p:oleObj spid="_x0000_s10245" name="Equation" r:id="rId6" imgW="1562100" imgH="203200" progId="Equation.3">
              <p:embed/>
            </p:oleObj>
          </a:graphicData>
        </a:graphic>
      </p:graphicFrame>
      <p:sp>
        <p:nvSpPr>
          <p:cNvPr id="12" name="Rectangle 13"/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1219200" y="2590800"/>
          <a:ext cx="3505200" cy="568325"/>
        </p:xfrm>
        <a:graphic>
          <a:graphicData uri="http://schemas.openxmlformats.org/presentationml/2006/ole">
            <p:oleObj spid="_x0000_s10246" name="Equation" r:id="rId7" imgW="1231366" imgH="203112" progId="Equation.3">
              <p:embed/>
            </p:oleObj>
          </a:graphicData>
        </a:graphic>
      </p:graphicFrame>
      <p:sp>
        <p:nvSpPr>
          <p:cNvPr id="14" name="Rectangle 15"/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/>
        </p:nvGraphicFramePr>
        <p:xfrm>
          <a:off x="1143000" y="3200400"/>
          <a:ext cx="3581400" cy="495300"/>
        </p:xfrm>
        <a:graphic>
          <a:graphicData uri="http://schemas.openxmlformats.org/presentationml/2006/ole">
            <p:oleObj spid="_x0000_s10247" name="Equation" r:id="rId8" imgW="1447172" imgH="203112" progId="Equation.3">
              <p:embed/>
            </p:oleObj>
          </a:graphicData>
        </a:graphic>
      </p:graphicFrame>
      <p:sp>
        <p:nvSpPr>
          <p:cNvPr id="16" name="Rectangle 3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7" name="Object 33"/>
          <p:cNvGraphicFramePr>
            <a:graphicFrameLocks noChangeAspect="1"/>
          </p:cNvGraphicFramePr>
          <p:nvPr/>
        </p:nvGraphicFramePr>
        <p:xfrm>
          <a:off x="2971800" y="4495800"/>
          <a:ext cx="990600" cy="247650"/>
        </p:xfrm>
        <a:graphic>
          <a:graphicData uri="http://schemas.openxmlformats.org/presentationml/2006/ole">
            <p:oleObj spid="_x0000_s10248" name="Equation" r:id="rId9" imgW="799753" imgH="203112" progId="Equation.3">
              <p:embed/>
            </p:oleObj>
          </a:graphicData>
        </a:graphic>
      </p:graphicFrame>
      <p:sp>
        <p:nvSpPr>
          <p:cNvPr id="18" name="Rectangle 3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9" name="Object 35"/>
          <p:cNvGraphicFramePr>
            <a:graphicFrameLocks noChangeAspect="1"/>
          </p:cNvGraphicFramePr>
          <p:nvPr/>
        </p:nvGraphicFramePr>
        <p:xfrm>
          <a:off x="4572000" y="4419600"/>
          <a:ext cx="304800" cy="304800"/>
        </p:xfrm>
        <a:graphic>
          <a:graphicData uri="http://schemas.openxmlformats.org/presentationml/2006/ole">
            <p:oleObj spid="_x0000_s10249" name="Equation" r:id="rId10" imgW="203024" imgH="203024" progId="Equation.3">
              <p:embed/>
            </p:oleObj>
          </a:graphicData>
        </a:graphic>
      </p:graphicFrame>
      <p:sp>
        <p:nvSpPr>
          <p:cNvPr id="20" name="Rectangle 3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1" name="Object 37"/>
          <p:cNvGraphicFramePr>
            <a:graphicFrameLocks noChangeAspect="1"/>
          </p:cNvGraphicFramePr>
          <p:nvPr/>
        </p:nvGraphicFramePr>
        <p:xfrm>
          <a:off x="4495800" y="4800600"/>
          <a:ext cx="231775" cy="304800"/>
        </p:xfrm>
        <a:graphic>
          <a:graphicData uri="http://schemas.openxmlformats.org/presentationml/2006/ole">
            <p:oleObj spid="_x0000_s10250" name="Equation" r:id="rId11" imgW="152268" imgH="203024" progId="Equation.3">
              <p:embed/>
            </p:oleObj>
          </a:graphicData>
        </a:graphic>
      </p:graphicFrame>
      <p:sp>
        <p:nvSpPr>
          <p:cNvPr id="22" name="Rectangle 4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3" name="Object 39"/>
          <p:cNvGraphicFramePr>
            <a:graphicFrameLocks noChangeAspect="1"/>
          </p:cNvGraphicFramePr>
          <p:nvPr/>
        </p:nvGraphicFramePr>
        <p:xfrm>
          <a:off x="5334000" y="4876800"/>
          <a:ext cx="201613" cy="228600"/>
        </p:xfrm>
        <a:graphic>
          <a:graphicData uri="http://schemas.openxmlformats.org/presentationml/2006/ole">
            <p:oleObj spid="_x0000_s10251" name="Equation" r:id="rId12" imgW="139579" imgH="164957" progId="Equation.3">
              <p:embed/>
            </p:oleObj>
          </a:graphicData>
        </a:graphic>
      </p:graphicFrame>
      <p:sp>
        <p:nvSpPr>
          <p:cNvPr id="24" name="Rectangle 4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5" name="Object 41"/>
          <p:cNvGraphicFramePr>
            <a:graphicFrameLocks noChangeAspect="1"/>
          </p:cNvGraphicFramePr>
          <p:nvPr/>
        </p:nvGraphicFramePr>
        <p:xfrm>
          <a:off x="8229600" y="4800600"/>
          <a:ext cx="533400" cy="311150"/>
        </p:xfrm>
        <a:graphic>
          <a:graphicData uri="http://schemas.openxmlformats.org/presentationml/2006/ole">
            <p:oleObj spid="_x0000_s10252" name="Equation" r:id="rId13" imgW="342751" imgH="203112" progId="Equation.3">
              <p:embed/>
            </p:oleObj>
          </a:graphicData>
        </a:graphic>
      </p:graphicFrame>
      <p:sp>
        <p:nvSpPr>
          <p:cNvPr id="26" name="Rectangle 4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7" name="Object 45"/>
          <p:cNvGraphicFramePr>
            <a:graphicFrameLocks noChangeAspect="1"/>
          </p:cNvGraphicFramePr>
          <p:nvPr/>
        </p:nvGraphicFramePr>
        <p:xfrm>
          <a:off x="8458200" y="5181600"/>
          <a:ext cx="290513" cy="381000"/>
        </p:xfrm>
        <a:graphic>
          <a:graphicData uri="http://schemas.openxmlformats.org/presentationml/2006/ole">
            <p:oleObj spid="_x0000_s10253" name="Equation" r:id="rId14" imgW="152268" imgH="203024" progId="Equation.3">
              <p:embed/>
            </p:oleObj>
          </a:graphicData>
        </a:graphic>
      </p:graphicFrame>
      <p:sp>
        <p:nvSpPr>
          <p:cNvPr id="28" name="Rectangle 4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9" name="Object 47"/>
          <p:cNvGraphicFramePr>
            <a:graphicFrameLocks noChangeAspect="1"/>
          </p:cNvGraphicFramePr>
          <p:nvPr/>
        </p:nvGraphicFramePr>
        <p:xfrm>
          <a:off x="1143000" y="5562600"/>
          <a:ext cx="268288" cy="304800"/>
        </p:xfrm>
        <a:graphic>
          <a:graphicData uri="http://schemas.openxmlformats.org/presentationml/2006/ole">
            <p:oleObj spid="_x0000_s10254" name="Equation" r:id="rId15" imgW="139579" imgH="164957" progId="Equation.3">
              <p:embed/>
            </p:oleObj>
          </a:graphicData>
        </a:graphic>
      </p:graphicFrame>
      <p:sp>
        <p:nvSpPr>
          <p:cNvPr id="30" name="Rectangle 5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31" name="Object 49"/>
          <p:cNvGraphicFramePr>
            <a:graphicFrameLocks noChangeAspect="1"/>
          </p:cNvGraphicFramePr>
          <p:nvPr/>
        </p:nvGraphicFramePr>
        <p:xfrm>
          <a:off x="4724400" y="5562600"/>
          <a:ext cx="838200" cy="298450"/>
        </p:xfrm>
        <a:graphic>
          <a:graphicData uri="http://schemas.openxmlformats.org/presentationml/2006/ole">
            <p:oleObj spid="_x0000_s10255" name="Equation" r:id="rId16" imgW="558558" imgH="203112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/>
          </p:cNvSpPr>
          <p:nvPr/>
        </p:nvSpPr>
        <p:spPr>
          <a:xfrm>
            <a:off x="457200" y="-381000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Arithmetic operations on functions</a:t>
            </a:r>
          </a:p>
        </p:txBody>
      </p:sp>
      <p:sp>
        <p:nvSpPr>
          <p:cNvPr id="3" name="Rectangle 3"/>
          <p:cNvSpPr txBox="1">
            <a:spLocks/>
          </p:cNvSpPr>
          <p:nvPr/>
        </p:nvSpPr>
        <p:spPr>
          <a:xfrm>
            <a:off x="152400" y="457200"/>
            <a:ext cx="8839200" cy="61722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Example 1:  </a:t>
            </a: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Let                             and                      . Find the domains and formulas for the functions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Example 2: </a:t>
            </a: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Show that if                 ,                  and             , then the domain of       is not the same as the natural domain of</a:t>
            </a: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Example 3:</a:t>
            </a: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Let                          .  Find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  (a)              (b)                     (c)</a:t>
            </a: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33099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2209800" y="533400"/>
          <a:ext cx="1752600" cy="377825"/>
        </p:xfrm>
        <a:graphic>
          <a:graphicData uri="http://schemas.openxmlformats.org/presentationml/2006/ole">
            <p:oleObj spid="_x0000_s11266" name="Equation" r:id="rId3" imgW="1104900" imgH="241300" progId="Equation.3">
              <p:embed/>
            </p:oleObj>
          </a:graphicData>
        </a:graphic>
      </p:graphicFrame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4800600" y="533400"/>
          <a:ext cx="1295400" cy="334963"/>
        </p:xfrm>
        <a:graphic>
          <a:graphicData uri="http://schemas.openxmlformats.org/presentationml/2006/ole">
            <p:oleObj spid="_x0000_s11267" name="Equation" r:id="rId4" imgW="774364" imgH="203112" progId="Equation.3">
              <p:embed/>
            </p:oleObj>
          </a:graphicData>
        </a:graphic>
      </p:graphicFrame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4800600" y="914400"/>
          <a:ext cx="3352800" cy="365125"/>
        </p:xfrm>
        <a:graphic>
          <a:graphicData uri="http://schemas.openxmlformats.org/presentationml/2006/ole">
            <p:oleObj spid="_x0000_s11268" name="Equation" r:id="rId5" imgW="1841500" imgH="203200" progId="Equation.3">
              <p:embed/>
            </p:oleObj>
          </a:graphicData>
        </a:graphic>
      </p:graphicFrame>
      <p:sp>
        <p:nvSpPr>
          <p:cNvPr id="10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3276600" y="1295400"/>
          <a:ext cx="1143000" cy="392113"/>
        </p:xfrm>
        <a:graphic>
          <a:graphicData uri="http://schemas.openxmlformats.org/presentationml/2006/ole">
            <p:oleObj spid="_x0000_s11269" name="Equation" r:id="rId6" imgW="698500" imgH="241300" progId="Equation.3">
              <p:embed/>
            </p:oleObj>
          </a:graphicData>
        </a:graphic>
      </p:graphicFrame>
      <p:sp>
        <p:nvSpPr>
          <p:cNvPr id="12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4495800" y="1295400"/>
          <a:ext cx="1066800" cy="369888"/>
        </p:xfrm>
        <a:graphic>
          <a:graphicData uri="http://schemas.openxmlformats.org/presentationml/2006/ole">
            <p:oleObj spid="_x0000_s11270" name="Equation" r:id="rId7" imgW="685800" imgH="241300" progId="Equation.3">
              <p:embed/>
            </p:oleObj>
          </a:graphicData>
        </a:graphic>
      </p:graphicFrame>
      <p:sp>
        <p:nvSpPr>
          <p:cNvPr id="14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/>
        </p:nvGraphicFramePr>
        <p:xfrm>
          <a:off x="6096000" y="1371600"/>
          <a:ext cx="914400" cy="336550"/>
        </p:xfrm>
        <a:graphic>
          <a:graphicData uri="http://schemas.openxmlformats.org/presentationml/2006/ole">
            <p:oleObj spid="_x0000_s11271" name="Equation" r:id="rId8" imgW="545626" imgH="203024" progId="Equation.3">
              <p:embed/>
            </p:oleObj>
          </a:graphicData>
        </a:graphic>
      </p:graphicFrame>
      <p:sp>
        <p:nvSpPr>
          <p:cNvPr id="16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/>
        </p:nvGraphicFramePr>
        <p:xfrm>
          <a:off x="1905000" y="1752600"/>
          <a:ext cx="381000" cy="381000"/>
        </p:xfrm>
        <a:graphic>
          <a:graphicData uri="http://schemas.openxmlformats.org/presentationml/2006/ole">
            <p:oleObj spid="_x0000_s11272" name="Equation" r:id="rId9" imgW="203024" imgH="203024" progId="Equation.3">
              <p:embed/>
            </p:oleObj>
          </a:graphicData>
        </a:graphic>
      </p:graphicFrame>
      <p:sp>
        <p:nvSpPr>
          <p:cNvPr id="18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/>
        </p:nvGraphicFramePr>
        <p:xfrm>
          <a:off x="7391400" y="1828800"/>
          <a:ext cx="207963" cy="304800"/>
        </p:xfrm>
        <a:graphic>
          <a:graphicData uri="http://schemas.openxmlformats.org/presentationml/2006/ole">
            <p:oleObj spid="_x0000_s11273" name="Equation" r:id="rId10" imgW="126725" imgH="177415" progId="Equation.3">
              <p:embed/>
            </p:oleObj>
          </a:graphicData>
        </a:graphic>
      </p:graphicFrame>
      <p:sp>
        <p:nvSpPr>
          <p:cNvPr id="20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1" name="Object 20"/>
          <p:cNvGraphicFramePr>
            <a:graphicFrameLocks noChangeAspect="1"/>
          </p:cNvGraphicFramePr>
          <p:nvPr/>
        </p:nvGraphicFramePr>
        <p:xfrm>
          <a:off x="2819400" y="2286000"/>
          <a:ext cx="1371600" cy="369888"/>
        </p:xfrm>
        <a:graphic>
          <a:graphicData uri="http://schemas.openxmlformats.org/presentationml/2006/ole">
            <p:oleObj spid="_x0000_s11274" name="Equation" r:id="rId11" imgW="850900" imgH="228600" progId="Equation.3">
              <p:embed/>
            </p:oleObj>
          </a:graphicData>
        </a:graphic>
      </p:graphicFrame>
      <p:sp>
        <p:nvSpPr>
          <p:cNvPr id="22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/>
        </p:nvGraphicFramePr>
        <p:xfrm>
          <a:off x="2057400" y="2819400"/>
          <a:ext cx="762000" cy="458788"/>
        </p:xfrm>
        <a:graphic>
          <a:graphicData uri="http://schemas.openxmlformats.org/presentationml/2006/ole">
            <p:oleObj spid="_x0000_s11275" name="Equation" r:id="rId12" imgW="381000" imgH="228600" progId="Equation.3">
              <p:embed/>
            </p:oleObj>
          </a:graphicData>
        </a:graphic>
      </p:graphicFrame>
      <p:sp>
        <p:nvSpPr>
          <p:cNvPr id="24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5" name="Object 24"/>
          <p:cNvGraphicFramePr>
            <a:graphicFrameLocks noChangeAspect="1"/>
          </p:cNvGraphicFramePr>
          <p:nvPr/>
        </p:nvGraphicFramePr>
        <p:xfrm>
          <a:off x="3581400" y="2667000"/>
          <a:ext cx="655638" cy="685800"/>
        </p:xfrm>
        <a:graphic>
          <a:graphicData uri="http://schemas.openxmlformats.org/presentationml/2006/ole">
            <p:oleObj spid="_x0000_s11276" name="Equation" r:id="rId13" imgW="406224" imgH="431613" progId="Equation.3">
              <p:embed/>
            </p:oleObj>
          </a:graphicData>
        </a:graphic>
      </p:graphicFrame>
      <p:sp>
        <p:nvSpPr>
          <p:cNvPr id="26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7" name="Object 26"/>
          <p:cNvGraphicFramePr>
            <a:graphicFrameLocks noChangeAspect="1"/>
          </p:cNvGraphicFramePr>
          <p:nvPr/>
        </p:nvGraphicFramePr>
        <p:xfrm>
          <a:off x="5410200" y="2819400"/>
          <a:ext cx="914400" cy="325438"/>
        </p:xfrm>
        <a:graphic>
          <a:graphicData uri="http://schemas.openxmlformats.org/presentationml/2006/ole">
            <p:oleObj spid="_x0000_s11277" name="Equation" r:id="rId14" imgW="558558" imgH="203112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/>
          </p:cNvSpPr>
          <p:nvPr/>
        </p:nvSpPr>
        <p:spPr>
          <a:xfrm>
            <a:off x="457200" y="-228600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Composition of functions</a:t>
            </a:r>
            <a:r>
              <a:rPr kumimoji="0" lang="en-US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3" name="Rectangle 3"/>
          <p:cNvSpPr txBox="1">
            <a:spLocks/>
          </p:cNvSpPr>
          <p:nvPr/>
        </p:nvSpPr>
        <p:spPr>
          <a:xfrm>
            <a:off x="304800" y="838200"/>
            <a:ext cx="8839200" cy="60198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Given  functions     and   , the composition of    with   , denoted by       , is defined by</a:t>
            </a: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domain of          is defined to consist of all    in the domain of      for which         is  in the domain of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Example  </a:t>
            </a: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Let</a:t>
            </a:r>
            <a:r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              </a:t>
            </a: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and</a:t>
            </a:r>
            <a:r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   .  </a:t>
            </a: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Find</a:t>
            </a:r>
            <a:r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(a)  </a:t>
            </a: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      (b)                  and state the domains of the compositions</a:t>
            </a: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2514600" y="838200"/>
          <a:ext cx="290513" cy="381000"/>
        </p:xfrm>
        <a:graphic>
          <a:graphicData uri="http://schemas.openxmlformats.org/presentationml/2006/ole">
            <p:oleObj spid="_x0000_s12290" name="Equation" r:id="rId3" imgW="152268" imgH="203024" progId="Equation.3">
              <p:embed/>
            </p:oleObj>
          </a:graphicData>
        </a:graphic>
      </p:graphicFrame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3200400" y="914400"/>
          <a:ext cx="268288" cy="304800"/>
        </p:xfrm>
        <a:graphic>
          <a:graphicData uri="http://schemas.openxmlformats.org/presentationml/2006/ole">
            <p:oleObj spid="_x0000_s12291" name="Equation" r:id="rId4" imgW="139579" imgH="164957" progId="Equation.3">
              <p:embed/>
            </p:oleObj>
          </a:graphicData>
        </a:graphic>
      </p:graphicFrame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0" y="33480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6705600" y="914400"/>
          <a:ext cx="268288" cy="304800"/>
        </p:xfrm>
        <a:graphic>
          <a:graphicData uri="http://schemas.openxmlformats.org/presentationml/2006/ole">
            <p:oleObj spid="_x0000_s12292" name="Equation" r:id="rId5" imgW="139579" imgH="164957" progId="Equation.3">
              <p:embed/>
            </p:oleObj>
          </a:graphicData>
        </a:graphic>
      </p:graphicFrame>
      <p:sp>
        <p:nvSpPr>
          <p:cNvPr id="10" name="Rectangle 11"/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5943600" y="838200"/>
          <a:ext cx="307975" cy="404813"/>
        </p:xfrm>
        <a:graphic>
          <a:graphicData uri="http://schemas.openxmlformats.org/presentationml/2006/ole">
            <p:oleObj spid="_x0000_s12293" name="Equation" r:id="rId6" imgW="152268" imgH="203024" progId="Equation.3">
              <p:embed/>
            </p:oleObj>
          </a:graphicData>
        </a:graphic>
      </p:graphicFrame>
      <p:sp>
        <p:nvSpPr>
          <p:cNvPr id="12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8458200" y="914400"/>
          <a:ext cx="533400" cy="287338"/>
        </p:xfrm>
        <a:graphic>
          <a:graphicData uri="http://schemas.openxmlformats.org/presentationml/2006/ole">
            <p:oleObj spid="_x0000_s12294" name="Equation" r:id="rId7" imgW="368140" imgH="203112" progId="Equation.3">
              <p:embed/>
            </p:oleObj>
          </a:graphicData>
        </a:graphic>
      </p:graphicFrame>
      <p:sp>
        <p:nvSpPr>
          <p:cNvPr id="14" name="Rectangle 15"/>
          <p:cNvSpPr>
            <a:spLocks noChangeArrowheads="1"/>
          </p:cNvSpPr>
          <p:nvPr/>
        </p:nvSpPr>
        <p:spPr bwMode="auto">
          <a:xfrm>
            <a:off x="0" y="33194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/>
        </p:nvGraphicFramePr>
        <p:xfrm>
          <a:off x="2590800" y="1981200"/>
          <a:ext cx="2286000" cy="387350"/>
        </p:xfrm>
        <a:graphic>
          <a:graphicData uri="http://schemas.openxmlformats.org/presentationml/2006/ole">
            <p:oleObj spid="_x0000_s12295" name="Equation" r:id="rId8" imgW="1294838" imgH="215806" progId="Equation.3">
              <p:embed/>
            </p:oleObj>
          </a:graphicData>
        </a:graphic>
      </p:graphicFrame>
      <p:sp>
        <p:nvSpPr>
          <p:cNvPr id="16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/>
        </p:nvGraphicFramePr>
        <p:xfrm>
          <a:off x="2209800" y="2438400"/>
          <a:ext cx="609600" cy="328613"/>
        </p:xfrm>
        <a:graphic>
          <a:graphicData uri="http://schemas.openxmlformats.org/presentationml/2006/ole">
            <p:oleObj spid="_x0000_s12296" name="Equation" r:id="rId9" imgW="368140" imgH="203112" progId="Equation.3">
              <p:embed/>
            </p:oleObj>
          </a:graphicData>
        </a:graphic>
      </p:graphicFrame>
      <p:sp>
        <p:nvSpPr>
          <p:cNvPr id="18" name="Rectangle 19"/>
          <p:cNvSpPr>
            <a:spLocks noChangeArrowheads="1"/>
          </p:cNvSpPr>
          <p:nvPr/>
        </p:nvSpPr>
        <p:spPr bwMode="auto">
          <a:xfrm>
            <a:off x="0" y="33575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/>
        </p:nvGraphicFramePr>
        <p:xfrm>
          <a:off x="6019800" y="2514600"/>
          <a:ext cx="198438" cy="228600"/>
        </p:xfrm>
        <a:graphic>
          <a:graphicData uri="http://schemas.openxmlformats.org/presentationml/2006/ole">
            <p:oleObj spid="_x0000_s12297" name="Equation" r:id="rId10" imgW="126835" imgH="139518" progId="Equation.3">
              <p:embed/>
            </p:oleObj>
          </a:graphicData>
        </a:graphic>
      </p:graphicFrame>
      <p:sp>
        <p:nvSpPr>
          <p:cNvPr id="20" name="Rectangle 21"/>
          <p:cNvSpPr>
            <a:spLocks noChangeArrowheads="1"/>
          </p:cNvSpPr>
          <p:nvPr/>
        </p:nvSpPr>
        <p:spPr bwMode="auto">
          <a:xfrm>
            <a:off x="0" y="33480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1" name="Object 20"/>
          <p:cNvGraphicFramePr>
            <a:graphicFrameLocks noChangeAspect="1"/>
          </p:cNvGraphicFramePr>
          <p:nvPr/>
        </p:nvGraphicFramePr>
        <p:xfrm>
          <a:off x="304800" y="2743200"/>
          <a:ext cx="339725" cy="385763"/>
        </p:xfrm>
        <a:graphic>
          <a:graphicData uri="http://schemas.openxmlformats.org/presentationml/2006/ole">
            <p:oleObj spid="_x0000_s12298" name="Equation" r:id="rId11" imgW="139579" imgH="164957" progId="Equation.3">
              <p:embed/>
            </p:oleObj>
          </a:graphicData>
        </a:graphic>
      </p:graphicFrame>
      <p:sp>
        <p:nvSpPr>
          <p:cNvPr id="22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/>
        </p:nvGraphicFramePr>
        <p:xfrm>
          <a:off x="1905000" y="2819400"/>
          <a:ext cx="457200" cy="274638"/>
        </p:xfrm>
        <a:graphic>
          <a:graphicData uri="http://schemas.openxmlformats.org/presentationml/2006/ole">
            <p:oleObj spid="_x0000_s12299" name="Equation" r:id="rId12" imgW="330057" imgH="203112" progId="Equation.3">
              <p:embed/>
            </p:oleObj>
          </a:graphicData>
        </a:graphic>
      </p:graphicFrame>
      <p:sp>
        <p:nvSpPr>
          <p:cNvPr id="24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5" name="Object 24"/>
          <p:cNvGraphicFramePr>
            <a:graphicFrameLocks noChangeAspect="1"/>
          </p:cNvGraphicFramePr>
          <p:nvPr/>
        </p:nvGraphicFramePr>
        <p:xfrm>
          <a:off x="5029200" y="2743200"/>
          <a:ext cx="344488" cy="381000"/>
        </p:xfrm>
        <a:graphic>
          <a:graphicData uri="http://schemas.openxmlformats.org/presentationml/2006/ole">
            <p:oleObj spid="_x0000_s12300" name="Equation" r:id="rId13" imgW="177569" imgH="202936" progId="Equation.3">
              <p:embed/>
            </p:oleObj>
          </a:graphicData>
        </a:graphic>
      </p:graphicFrame>
      <p:sp>
        <p:nvSpPr>
          <p:cNvPr id="26" name="Rectangle 3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7" name="Object 37"/>
          <p:cNvGraphicFramePr>
            <a:graphicFrameLocks noChangeAspect="1"/>
          </p:cNvGraphicFramePr>
          <p:nvPr/>
        </p:nvGraphicFramePr>
        <p:xfrm>
          <a:off x="2286000" y="3200400"/>
          <a:ext cx="1447800" cy="381000"/>
        </p:xfrm>
        <a:graphic>
          <a:graphicData uri="http://schemas.openxmlformats.org/presentationml/2006/ole">
            <p:oleObj spid="_x0000_s12301" name="Equation" r:id="rId14" imgW="863225" imgH="228501" progId="Equation.3">
              <p:embed/>
            </p:oleObj>
          </a:graphicData>
        </a:graphic>
      </p:graphicFrame>
      <p:sp>
        <p:nvSpPr>
          <p:cNvPr id="28" name="Rectangle 4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29" name="Object 39"/>
          <p:cNvGraphicFramePr>
            <a:graphicFrameLocks noChangeAspect="1"/>
          </p:cNvGraphicFramePr>
          <p:nvPr/>
        </p:nvGraphicFramePr>
        <p:xfrm>
          <a:off x="4419600" y="3200400"/>
          <a:ext cx="1066800" cy="369888"/>
        </p:xfrm>
        <a:graphic>
          <a:graphicData uri="http://schemas.openxmlformats.org/presentationml/2006/ole">
            <p:oleObj spid="_x0000_s12302" name="Equation" r:id="rId15" imgW="685800" imgH="241300" progId="Equation.3">
              <p:embed/>
            </p:oleObj>
          </a:graphicData>
        </a:graphic>
      </p:graphicFrame>
      <p:sp>
        <p:nvSpPr>
          <p:cNvPr id="30" name="Rectangle 4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31" name="Object 41"/>
          <p:cNvGraphicFramePr>
            <a:graphicFrameLocks noChangeAspect="1"/>
          </p:cNvGraphicFramePr>
          <p:nvPr/>
        </p:nvGraphicFramePr>
        <p:xfrm>
          <a:off x="1219200" y="3657600"/>
          <a:ext cx="914400" cy="314325"/>
        </p:xfrm>
        <a:graphic>
          <a:graphicData uri="http://schemas.openxmlformats.org/presentationml/2006/ole">
            <p:oleObj spid="_x0000_s12303" name="Equation" r:id="rId16" imgW="634449" imgH="215713" progId="Equation.3">
              <p:embed/>
            </p:oleObj>
          </a:graphicData>
        </a:graphic>
      </p:graphicFrame>
      <p:sp>
        <p:nvSpPr>
          <p:cNvPr id="32" name="Rectangle 4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33" name="Object 43"/>
          <p:cNvGraphicFramePr>
            <a:graphicFrameLocks noChangeAspect="1"/>
          </p:cNvGraphicFramePr>
          <p:nvPr/>
        </p:nvGraphicFramePr>
        <p:xfrm>
          <a:off x="2971800" y="3657600"/>
          <a:ext cx="990600" cy="339725"/>
        </p:xfrm>
        <a:graphic>
          <a:graphicData uri="http://schemas.openxmlformats.org/presentationml/2006/ole">
            <p:oleObj spid="_x0000_s12304" name="Equation" r:id="rId17" imgW="634449" imgH="215713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/>
          </p:cNvSpPr>
          <p:nvPr/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Composition of functions</a:t>
            </a:r>
          </a:p>
        </p:txBody>
      </p:sp>
      <p:sp>
        <p:nvSpPr>
          <p:cNvPr id="3" name="Rectangle 3"/>
          <p:cNvSpPr txBox="1">
            <a:spLocks/>
          </p:cNvSpPr>
          <p:nvPr/>
        </p:nvSpPr>
        <p:spPr>
          <a:xfrm>
            <a:off x="457200" y="1066800"/>
            <a:ext cx="8229600" cy="55626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Composition can be defined for three or more functions: for example                         is computed as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Example</a:t>
            </a: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Find                            if</a:t>
            </a: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2133600" y="1524000"/>
          <a:ext cx="1447800" cy="341313"/>
        </p:xfrm>
        <a:graphic>
          <a:graphicData uri="http://schemas.openxmlformats.org/presentationml/2006/ole">
            <p:oleObj spid="_x0000_s13314" name="Equation" r:id="rId3" imgW="850531" imgH="203112" progId="Equation.3">
              <p:embed/>
            </p:oleObj>
          </a:graphicData>
        </a:graphic>
      </p:graphicFrame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3048000" y="1981200"/>
          <a:ext cx="3048000" cy="400050"/>
        </p:xfrm>
        <a:graphic>
          <a:graphicData uri="http://schemas.openxmlformats.org/presentationml/2006/ole">
            <p:oleObj spid="_x0000_s13315" name="Equation" r:id="rId4" imgW="1663700" imgH="215900" progId="Equation.3">
              <p:embed/>
            </p:oleObj>
          </a:graphicData>
        </a:graphic>
      </p:graphicFrame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2743200" y="2514600"/>
          <a:ext cx="1371600" cy="363538"/>
        </p:xfrm>
        <a:graphic>
          <a:graphicData uri="http://schemas.openxmlformats.org/presentationml/2006/ole">
            <p:oleObj spid="_x0000_s13316" name="Equation" r:id="rId5" imgW="825142" imgH="215806" progId="Equation.3">
              <p:embed/>
            </p:oleObj>
          </a:graphicData>
        </a:graphic>
      </p:graphicFrame>
      <p:sp>
        <p:nvSpPr>
          <p:cNvPr id="10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4648200" y="2438400"/>
          <a:ext cx="2514600" cy="485775"/>
        </p:xfrm>
        <a:graphic>
          <a:graphicData uri="http://schemas.openxmlformats.org/presentationml/2006/ole">
            <p:oleObj spid="_x0000_s13317" name="Equation" r:id="rId6" imgW="2019300" imgH="3937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/>
          </p:cNvSpPr>
          <p:nvPr/>
        </p:nvSpPr>
        <p:spPr>
          <a:xfrm>
            <a:off x="457200" y="-152400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Expressing a function as a composition</a:t>
            </a:r>
          </a:p>
        </p:txBody>
      </p:sp>
      <p:sp>
        <p:nvSpPr>
          <p:cNvPr id="3" name="Rectangle 3"/>
          <p:cNvSpPr txBox="1">
            <a:spLocks/>
          </p:cNvSpPr>
          <p:nvPr/>
        </p:nvSpPr>
        <p:spPr>
          <a:xfrm>
            <a:off x="304800" y="990600"/>
            <a:ext cx="8229600" cy="54864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Consider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Let                                     then      in terms of                  can be written as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Example  </a:t>
            </a: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Express </a:t>
            </a:r>
            <a:r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                    </a:t>
            </a: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as a composition of two functions.</a:t>
            </a: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1752600" y="1143000"/>
          <a:ext cx="1371600" cy="346075"/>
        </p:xfrm>
        <a:graphic>
          <a:graphicData uri="http://schemas.openxmlformats.org/presentationml/2006/ole">
            <p:oleObj spid="_x0000_s14338" name="Equation" r:id="rId3" imgW="901309" imgH="228501" progId="Equation.3">
              <p:embed/>
            </p:oleObj>
          </a:graphicData>
        </a:graphic>
      </p:graphicFrame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855663" y="1524000"/>
          <a:ext cx="1201737" cy="309563"/>
        </p:xfrm>
        <a:graphic>
          <a:graphicData uri="http://schemas.openxmlformats.org/presentationml/2006/ole">
            <p:oleObj spid="_x0000_s14339" name="Equation" r:id="rId4" imgW="774360" imgH="203040" progId="Equation.3">
              <p:embed/>
            </p:oleObj>
          </a:graphicData>
        </a:graphic>
      </p:graphicFrame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2209800" y="1447800"/>
          <a:ext cx="990600" cy="355600"/>
        </p:xfrm>
        <a:graphic>
          <a:graphicData uri="http://schemas.openxmlformats.org/presentationml/2006/ole">
            <p:oleObj spid="_x0000_s14340" name="Equation" r:id="rId5" imgW="634725" imgH="228501" progId="Equation.3">
              <p:embed/>
            </p:oleObj>
          </a:graphicData>
        </a:graphic>
      </p:graphicFrame>
      <p:sp>
        <p:nvSpPr>
          <p:cNvPr id="10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3962400" y="1447800"/>
          <a:ext cx="260350" cy="381000"/>
        </p:xfrm>
        <a:graphic>
          <a:graphicData uri="http://schemas.openxmlformats.org/presentationml/2006/ole">
            <p:oleObj spid="_x0000_s14341" name="Equation" r:id="rId6" imgW="126725" imgH="177415" progId="Equation.3">
              <p:embed/>
            </p:oleObj>
          </a:graphicData>
        </a:graphic>
      </p:graphicFrame>
      <p:sp>
        <p:nvSpPr>
          <p:cNvPr id="12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5867400" y="1524000"/>
          <a:ext cx="914400" cy="320675"/>
        </p:xfrm>
        <a:graphic>
          <a:graphicData uri="http://schemas.openxmlformats.org/presentationml/2006/ole">
            <p:oleObj spid="_x0000_s14342" name="Equation" r:id="rId7" imgW="571252" imgH="203112" progId="Equation.3">
              <p:embed/>
            </p:oleObj>
          </a:graphicData>
        </a:graphic>
      </p:graphicFrame>
      <p:sp>
        <p:nvSpPr>
          <p:cNvPr id="14" name="Rectangle 15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/>
        </p:nvGraphicFramePr>
        <p:xfrm>
          <a:off x="3124200" y="3657600"/>
          <a:ext cx="1447800" cy="358775"/>
        </p:xfrm>
        <a:graphic>
          <a:graphicData uri="http://schemas.openxmlformats.org/presentationml/2006/ole">
            <p:oleObj spid="_x0000_s14343" name="Equation" r:id="rId8" imgW="92710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418</Words>
  <Application>Microsoft Office PowerPoint</Application>
  <PresentationFormat>On-screen Show (4:3)</PresentationFormat>
  <Paragraphs>84</Paragraphs>
  <Slides>28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0" baseType="lpstr">
      <vt:lpstr>Office Theme</vt:lpstr>
      <vt:lpstr>Equation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7</cp:revision>
  <dcterms:created xsi:type="dcterms:W3CDTF">2012-05-15T04:48:50Z</dcterms:created>
  <dcterms:modified xsi:type="dcterms:W3CDTF">2012-05-15T09:01:22Z</dcterms:modified>
</cp:coreProperties>
</file>