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3" r:id="rId15"/>
    <p:sldId id="274" r:id="rId16"/>
    <p:sldId id="270" r:id="rId17"/>
    <p:sldId id="271" r:id="rId18"/>
    <p:sldId id="272"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44CDA3-4DC7-4EF5-ACCA-B2F3AF3D08F6}" type="datetimeFigureOut">
              <a:rPr lang="en-US" smtClean="0"/>
              <a:pPr/>
              <a:t>6/19/2014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554439-A53E-423A-B4BF-C9955FA9DB6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0D6D4FA-1614-4EBC-AF70-FF8862DFD3E7}" type="datetime1">
              <a:rPr lang="en-US" smtClean="0"/>
              <a:pPr/>
              <a:t>6/19/2014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FF5712-5593-4049-9BA3-EF10682E4A99}" type="datetime1">
              <a:rPr lang="en-US" smtClean="0"/>
              <a:pPr/>
              <a:t>6/19/2014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905E167-C529-418B-AC66-1FCD6EC246DC}" type="datetime1">
              <a:rPr lang="en-US" smtClean="0"/>
              <a:pPr/>
              <a:t>6/19/2014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7366A43-4783-4E53-B748-B753C8ECBA7B}" type="datetime1">
              <a:rPr lang="en-US" smtClean="0"/>
              <a:pPr/>
              <a:t>6/19/2014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A0DB3C-43F3-4DC3-BC44-9E7A1270B905}" type="datetime1">
              <a:rPr lang="en-US" smtClean="0"/>
              <a:pPr/>
              <a:t>6/19/2014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1EF08A5-AAE6-453D-A01C-6C70D70D853F}" type="datetime1">
              <a:rPr lang="en-US" smtClean="0"/>
              <a:pPr/>
              <a:t>6/19/2014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988D39-AB27-47E7-80F3-E23C34B6D3FA}" type="datetime1">
              <a:rPr lang="en-US" smtClean="0"/>
              <a:pPr/>
              <a:t>6/19/2014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D786189-C4DF-4378-9947-E7F07D449E3E}" type="datetime1">
              <a:rPr lang="en-US" smtClean="0"/>
              <a:pPr/>
              <a:t>6/19/2014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7B4C1B-B7AD-402F-805F-DA45E8F60E8D}" type="datetime1">
              <a:rPr lang="en-US" smtClean="0"/>
              <a:pPr/>
              <a:t>6/19/2014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D41F92-D2BB-4F30-8E85-C0301A489A4A}" type="datetime1">
              <a:rPr lang="en-US" smtClean="0"/>
              <a:pPr/>
              <a:t>6/19/2014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A2B649-B898-42B5-8308-08819499612F}" type="datetime1">
              <a:rPr lang="en-US" smtClean="0"/>
              <a:pPr/>
              <a:t>6/19/2014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0A4F47-EBDE-4E6C-9D38-111015974E54}" type="datetime1">
              <a:rPr lang="en-US" smtClean="0"/>
              <a:pPr/>
              <a:t>6/19/2014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b="1" dirty="0" smtClean="0">
                <a:latin typeface="Times New Roman" pitchFamily="18" charset="0"/>
                <a:cs typeface="Times New Roman" pitchFamily="18" charset="0"/>
              </a:rPr>
              <a:t>Regulatory Administrative Institutions</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MPA 517</a:t>
            </a:r>
            <a:endParaRPr lang="en-US" sz="3200" b="1"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pPr algn="r"/>
            <a:r>
              <a:rPr lang="en-US" b="1" dirty="0" smtClean="0">
                <a:solidFill>
                  <a:schemeClr val="tx1"/>
                </a:solidFill>
              </a:rPr>
              <a:t>Lecture-9</a:t>
            </a:r>
            <a:endParaRPr lang="en-US" b="1" dirty="0">
              <a:solidFill>
                <a:schemeClr val="tx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lstStyle/>
          <a:p>
            <a:r>
              <a:rPr lang="en-US" dirty="0" smtClean="0"/>
              <a:t>Regulatory Intuitions</a:t>
            </a:r>
          </a:p>
          <a:p>
            <a:pPr lvl="1"/>
            <a:r>
              <a:rPr lang="en-US" dirty="0" smtClean="0"/>
              <a:t>Ministry of Commerce</a:t>
            </a:r>
          </a:p>
          <a:p>
            <a:pPr lvl="2"/>
            <a:r>
              <a:rPr lang="en-US" dirty="0" smtClean="0"/>
              <a:t>Mission Statement</a:t>
            </a:r>
          </a:p>
          <a:p>
            <a:pPr lvl="2"/>
            <a:r>
              <a:rPr lang="en-US" dirty="0" smtClean="0"/>
              <a:t>Charter</a:t>
            </a:r>
          </a:p>
          <a:p>
            <a:pPr lvl="2"/>
            <a:r>
              <a:rPr lang="en-US" dirty="0" smtClean="0"/>
              <a:t>Objectives of trade policy</a:t>
            </a:r>
          </a:p>
          <a:p>
            <a:pPr lvl="2"/>
            <a:r>
              <a:rPr lang="en-US" dirty="0" smtClean="0"/>
              <a:t>Functions of Ministry</a:t>
            </a:r>
          </a:p>
          <a:p>
            <a:pPr lvl="2"/>
            <a:r>
              <a:rPr lang="en-US" dirty="0" smtClean="0"/>
              <a:t>Organogram</a:t>
            </a:r>
          </a:p>
          <a:p>
            <a:pPr lvl="1"/>
            <a:r>
              <a:rPr lang="en-US" dirty="0" smtClean="0"/>
              <a:t>Commerce Division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lstStyle/>
          <a:p>
            <a:pPr lvl="0"/>
            <a:endParaRPr lang="en-US" sz="2400" dirty="0" smtClean="0"/>
          </a:p>
          <a:p>
            <a:pPr lvl="0"/>
            <a:r>
              <a:rPr lang="en-US" dirty="0" smtClean="0"/>
              <a:t>Ministry of Economic Affairs &amp; Statistics</a:t>
            </a:r>
            <a:endParaRPr lang="en-US" sz="2800" dirty="0" smtClean="0"/>
          </a:p>
          <a:p>
            <a:pPr lvl="1"/>
            <a:r>
              <a:rPr lang="en-US" dirty="0" smtClean="0"/>
              <a:t>Economic Affairs Division</a:t>
            </a:r>
            <a:endParaRPr lang="en-US" sz="2400" dirty="0" smtClean="0"/>
          </a:p>
          <a:p>
            <a:pPr lvl="1"/>
            <a:r>
              <a:rPr lang="en-US" dirty="0" smtClean="0"/>
              <a:t>Statistics Division</a:t>
            </a:r>
          </a:p>
          <a:p>
            <a:pPr lvl="1"/>
            <a:r>
              <a:rPr lang="en-US" sz="2400" dirty="0" smtClean="0"/>
              <a:t>Privatization Division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Economic Affairs Division</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Economic Affairs Division is responsible for assessment of requirements, programming and negotiations of external economic assistance related to the Government of Pakistan and its constituent units from foreign Governments and multilateral agencies.</a:t>
            </a:r>
          </a:p>
          <a:p>
            <a:endParaRPr lang="en-US" dirty="0" smtClean="0"/>
          </a:p>
          <a:p>
            <a:pPr algn="just"/>
            <a:r>
              <a:rPr lang="en-US" dirty="0" smtClean="0"/>
              <a:t>The issues regarding external debt management and matters relating to technical assistance to foreign countries, credit to friendly countries on lending / re-lending of foreign loans and monitoring of aid utilization are being handled by this division.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Functions</a:t>
            </a:r>
            <a:endParaRPr lang="en-US" b="1" dirty="0"/>
          </a:p>
        </p:txBody>
      </p:sp>
      <p:sp>
        <p:nvSpPr>
          <p:cNvPr id="3" name="Content Placeholder 2"/>
          <p:cNvSpPr>
            <a:spLocks noGrp="1"/>
          </p:cNvSpPr>
          <p:nvPr>
            <p:ph idx="1"/>
          </p:nvPr>
        </p:nvSpPr>
        <p:spPr/>
        <p:txBody>
          <a:bodyPr>
            <a:normAutofit fontScale="85000" lnSpcReduction="10000"/>
          </a:bodyPr>
          <a:lstStyle/>
          <a:p>
            <a:pPr algn="just" fontAlgn="base">
              <a:buNone/>
            </a:pPr>
            <a:r>
              <a:rPr lang="en-US" dirty="0" smtClean="0"/>
              <a:t>   The functions and responsibilities of the Economic Affairs Division as listed in Schedule II of Rules of Business 1973 are:</a:t>
            </a:r>
          </a:p>
          <a:p>
            <a:pPr algn="just" fontAlgn="base">
              <a:buNone/>
            </a:pPr>
            <a:endParaRPr lang="en-US" dirty="0" smtClean="0"/>
          </a:p>
          <a:p>
            <a:pPr algn="just" fontAlgn="base"/>
            <a:r>
              <a:rPr lang="en-US" dirty="0" smtClean="0"/>
              <a:t>Assessment of requirements, programming and negotiations for external economic assistance from foreign governments and organizations.</a:t>
            </a:r>
          </a:p>
          <a:p>
            <a:pPr algn="just" fontAlgn="base"/>
            <a:endParaRPr lang="en-US" dirty="0" smtClean="0"/>
          </a:p>
          <a:p>
            <a:pPr fontAlgn="base"/>
            <a:r>
              <a:rPr lang="en-US" dirty="0" smtClean="0"/>
              <a:t>Matters relating to IBRD (International Bank for Reconstruction and Development), IDA (International Development Association), IFC, ADB and IFAD</a:t>
            </a:r>
          </a:p>
          <a:p>
            <a:pPr lvl="1" algn="just" fontAlgn="base"/>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457200"/>
            <a:ext cx="8610600" cy="6019800"/>
          </a:xfrm>
        </p:spPr>
        <p:txBody>
          <a:bodyPr>
            <a:normAutofit fontScale="77500" lnSpcReduction="20000"/>
          </a:bodyPr>
          <a:lstStyle/>
          <a:p>
            <a:pPr lvl="1" algn="just" fontAlgn="base"/>
            <a:r>
              <a:rPr lang="en-US" dirty="0" smtClean="0"/>
              <a:t>IBRD (The International Bank for Reconstruction and Development (IBRD) aims to reduce poverty in middle-income countries and creditworthy poorer countries by promoting sustainable development through loans, guarantees, risk management products, and analytical and advisory services</a:t>
            </a:r>
          </a:p>
          <a:p>
            <a:pPr lvl="1" algn="just" fontAlgn="base"/>
            <a:endParaRPr lang="en-US" dirty="0" smtClean="0"/>
          </a:p>
          <a:p>
            <a:pPr lvl="1" algn="just" fontAlgn="base"/>
            <a:r>
              <a:rPr lang="en-US" dirty="0" smtClean="0"/>
              <a:t>IDA (International Development Association is </a:t>
            </a:r>
            <a:r>
              <a:rPr lang="en-US" sz="2900" dirty="0" smtClean="0"/>
              <a:t>supporting Pakistan’s efforts to empower the poor with increased incomes and access to services to achieve sustainable livelihoods)</a:t>
            </a:r>
          </a:p>
          <a:p>
            <a:pPr lvl="1" algn="just" fontAlgn="base"/>
            <a:endParaRPr lang="en-US" sz="2900" dirty="0" smtClean="0"/>
          </a:p>
          <a:p>
            <a:pPr lvl="1" algn="just" fontAlgn="base"/>
            <a:r>
              <a:rPr lang="en-US" dirty="0" smtClean="0"/>
              <a:t> IFC (International Finance Corporation Investment Services provides a broad suite of financial products-including loans, equity, trade finance, structured finance, and syndications-designed to promote worthy enterprises and encourage entrepreneurship)</a:t>
            </a:r>
          </a:p>
          <a:p>
            <a:pPr lvl="1" algn="just" fontAlgn="base"/>
            <a:endParaRPr lang="en-US" dirty="0" smtClean="0"/>
          </a:p>
          <a:p>
            <a:pPr lvl="1" fontAlgn="base"/>
            <a:r>
              <a:rPr lang="en-US" dirty="0" smtClean="0"/>
              <a:t>ADB (Asian Development Bank assistance has strengthen Pakistan’s social and environmental safeguards by providing technical guidance, and by improving monitoring and resettlement practices.</a:t>
            </a:r>
          </a:p>
          <a:p>
            <a:pPr lvl="1" fontAlgn="base"/>
            <a:endParaRPr lang="en-US" dirty="0" smtClean="0"/>
          </a:p>
          <a:p>
            <a:pPr lvl="1" fontAlgn="base"/>
            <a:r>
              <a:rPr lang="en-US" dirty="0" smtClean="0"/>
              <a:t> IFAD (International Fund for Agriculture Development)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85800"/>
          </a:xfrm>
        </p:spPr>
        <p:txBody>
          <a:bodyPr>
            <a:normAutofit fontScale="90000"/>
          </a:bodyPr>
          <a:lstStyle/>
          <a:p>
            <a:pPr algn="r"/>
            <a:r>
              <a:rPr lang="en-US" b="1" dirty="0" smtClean="0"/>
              <a:t>Functions</a:t>
            </a:r>
            <a:endParaRPr lang="en-US" dirty="0"/>
          </a:p>
        </p:txBody>
      </p:sp>
      <p:sp>
        <p:nvSpPr>
          <p:cNvPr id="3" name="Content Placeholder 2"/>
          <p:cNvSpPr>
            <a:spLocks noGrp="1"/>
          </p:cNvSpPr>
          <p:nvPr>
            <p:ph idx="1"/>
          </p:nvPr>
        </p:nvSpPr>
        <p:spPr>
          <a:xfrm>
            <a:off x="457200" y="1371600"/>
            <a:ext cx="8229600" cy="5105400"/>
          </a:xfrm>
        </p:spPr>
        <p:txBody>
          <a:bodyPr>
            <a:normAutofit fontScale="70000" lnSpcReduction="20000"/>
          </a:bodyPr>
          <a:lstStyle/>
          <a:p>
            <a:pPr algn="just"/>
            <a:endParaRPr lang="en-US" dirty="0" smtClean="0"/>
          </a:p>
          <a:p>
            <a:pPr algn="just"/>
            <a:r>
              <a:rPr lang="en-US" dirty="0" smtClean="0"/>
              <a:t>Matters relating to technical assistance to foreign countries.</a:t>
            </a:r>
          </a:p>
          <a:p>
            <a:pPr algn="just"/>
            <a:endParaRPr lang="en-US" dirty="0" smtClean="0"/>
          </a:p>
          <a:p>
            <a:pPr algn="just"/>
            <a:r>
              <a:rPr lang="en-US" dirty="0" smtClean="0"/>
              <a:t>External debt management, including authorization of remittances for all external debt service, compilation, accounting and analysis of economic assistance from foreign governments and organizations.</a:t>
            </a:r>
          </a:p>
          <a:p>
            <a:pPr algn="just"/>
            <a:endParaRPr lang="en-US" dirty="0" smtClean="0"/>
          </a:p>
          <a:p>
            <a:pPr algn="just"/>
            <a:r>
              <a:rPr lang="en-US" dirty="0" smtClean="0"/>
              <a:t>Review and appraisal of international and regional economic trends and their impact on the national economy. Proposals concerning change in international economic order.</a:t>
            </a:r>
          </a:p>
          <a:p>
            <a:pPr algn="just"/>
            <a:endParaRPr lang="en-US" dirty="0" smtClean="0"/>
          </a:p>
          <a:p>
            <a:pPr algn="just"/>
            <a:r>
              <a:rPr lang="en-US" dirty="0" smtClean="0"/>
              <a:t>Matters relating to transfer of technology under UNDP assistance.</a:t>
            </a:r>
          </a:p>
          <a:p>
            <a:pPr algn="just"/>
            <a:endParaRPr lang="en-US" dirty="0" smtClean="0"/>
          </a:p>
          <a:p>
            <a:pPr algn="just"/>
            <a:r>
              <a:rPr lang="en-US" dirty="0" smtClean="0"/>
              <a:t>Matters relating to Islamic Development Bank.</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print"/>
          <a:srcRect/>
          <a:stretch>
            <a:fillRect/>
          </a:stretch>
        </p:blipFill>
        <p:spPr bwMode="auto">
          <a:xfrm>
            <a:off x="457200" y="770642"/>
            <a:ext cx="8229600" cy="53468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Slide Number Placeholder 2"/>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762000"/>
            <a:ext cx="8229600" cy="884238"/>
          </a:xfrm>
        </p:spPr>
        <p:txBody>
          <a:bodyPr>
            <a:normAutofit fontScale="90000"/>
          </a:bodyPr>
          <a:lstStyle/>
          <a:p>
            <a:r>
              <a:rPr lang="en-US" dirty="0" smtClean="0"/>
              <a:t>Pakistan Bureau of Statistics- Divisions	</a:t>
            </a:r>
            <a:endParaRPr lang="en-US" dirty="0"/>
          </a:p>
        </p:txBody>
      </p:sp>
      <p:sp>
        <p:nvSpPr>
          <p:cNvPr id="3" name="Content Placeholder 2"/>
          <p:cNvSpPr>
            <a:spLocks noGrp="1"/>
          </p:cNvSpPr>
          <p:nvPr>
            <p:ph idx="1"/>
          </p:nvPr>
        </p:nvSpPr>
        <p:spPr>
          <a:xfrm>
            <a:off x="228600" y="2133601"/>
            <a:ext cx="8686800" cy="2819399"/>
          </a:xfrm>
        </p:spPr>
        <p:txBody>
          <a:bodyPr>
            <a:normAutofit/>
          </a:bodyPr>
          <a:lstStyle/>
          <a:p>
            <a:pPr algn="just">
              <a:buNone/>
            </a:pPr>
            <a:endParaRPr lang="en-US" sz="2400" dirty="0" smtClean="0"/>
          </a:p>
          <a:p>
            <a:pPr algn="just"/>
            <a:r>
              <a:rPr lang="en-US" sz="2400" dirty="0" smtClean="0"/>
              <a:t>Federal Bureau of Statistics, headquartered in Islamabad</a:t>
            </a:r>
          </a:p>
          <a:p>
            <a:endParaRPr lang="en-US" sz="2400" dirty="0" smtClean="0"/>
          </a:p>
          <a:p>
            <a:pPr algn="just"/>
            <a:r>
              <a:rPr lang="en-US" sz="2400" dirty="0" smtClean="0"/>
              <a:t>Population Census Organization, headquartered in Islamabad</a:t>
            </a:r>
          </a:p>
          <a:p>
            <a:endParaRPr lang="en-US" sz="2400" dirty="0" smtClean="0"/>
          </a:p>
          <a:p>
            <a:pPr algn="just"/>
            <a:r>
              <a:rPr lang="en-US" sz="2400" dirty="0" smtClean="0"/>
              <a:t>Agricultural Census Organization, headquartered in Lahore</a:t>
            </a:r>
            <a:endParaRPr lang="en-US"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Pakistan Bureau of Statistics</a:t>
            </a:r>
            <a:endParaRPr lang="en-US" dirty="0"/>
          </a:p>
        </p:txBody>
      </p:sp>
      <p:sp>
        <p:nvSpPr>
          <p:cNvPr id="3" name="Content Placeholder 2"/>
          <p:cNvSpPr>
            <a:spLocks noGrp="1"/>
          </p:cNvSpPr>
          <p:nvPr>
            <p:ph idx="1"/>
          </p:nvPr>
        </p:nvSpPr>
        <p:spPr>
          <a:xfrm>
            <a:off x="457200" y="1143000"/>
            <a:ext cx="8229600" cy="5410200"/>
          </a:xfrm>
        </p:spPr>
        <p:txBody>
          <a:bodyPr>
            <a:normAutofit fontScale="62500" lnSpcReduction="20000"/>
          </a:bodyPr>
          <a:lstStyle/>
          <a:p>
            <a:pPr algn="just"/>
            <a:r>
              <a:rPr lang="en-US" dirty="0" smtClean="0"/>
              <a:t>The Pakistan Bureau of Statistics, also known as PBS is a Government of Pakistan's major and executive and federal department charged with the national statistical services and to provide solid and comprehensive statistical research.</a:t>
            </a:r>
          </a:p>
          <a:p>
            <a:pPr algn="just"/>
            <a:endParaRPr lang="en-US" dirty="0" smtClean="0"/>
          </a:p>
          <a:p>
            <a:pPr algn="just"/>
            <a:r>
              <a:rPr lang="en-US" dirty="0" smtClean="0"/>
              <a:t>The PBS is one of the departments of the Statistics Division of the Ministry of Economic Affairs and Statistics of Pakistan. </a:t>
            </a:r>
          </a:p>
          <a:p>
            <a:pPr algn="just"/>
            <a:endParaRPr lang="en-US" dirty="0" smtClean="0"/>
          </a:p>
          <a:p>
            <a:pPr algn="just"/>
            <a:r>
              <a:rPr lang="en-US" dirty="0" smtClean="0"/>
              <a:t>The department assists and encourages informed decision-making, research and discussion within governments and the community, by providing a high quality, objective and responsive national statistical service. </a:t>
            </a:r>
          </a:p>
          <a:p>
            <a:pPr algn="just"/>
            <a:endParaRPr lang="en-US" dirty="0" smtClean="0"/>
          </a:p>
          <a:p>
            <a:pPr algn="just"/>
            <a:r>
              <a:rPr lang="en-US" dirty="0" smtClean="0"/>
              <a:t>PBS compiles statistics from many sources and produces global updates, including the Statistical Yearbook, Pakistan Statistics Handbook and yearbooks in specialized fields of statistics. </a:t>
            </a:r>
          </a:p>
          <a:p>
            <a:pPr algn="just"/>
            <a:endParaRPr lang="en-US" dirty="0" smtClean="0"/>
          </a:p>
          <a:p>
            <a:pPr algn="just"/>
            <a:r>
              <a:rPr lang="en-US" dirty="0" smtClean="0"/>
              <a:t>It creates statistics on the economy, the government, trade and other fields. It also operates the census for the country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dirty="0" smtClean="0"/>
              <a:t>Pakistan Bureau of Statistics- Mission</a:t>
            </a:r>
            <a:endParaRPr lang="en-US" dirty="0"/>
          </a:p>
        </p:txBody>
      </p:sp>
      <p:sp>
        <p:nvSpPr>
          <p:cNvPr id="3" name="Content Placeholder 2"/>
          <p:cNvSpPr>
            <a:spLocks noGrp="1"/>
          </p:cNvSpPr>
          <p:nvPr>
            <p:ph idx="1"/>
          </p:nvPr>
        </p:nvSpPr>
        <p:spPr/>
        <p:txBody>
          <a:bodyPr>
            <a:normAutofit fontScale="92500"/>
          </a:bodyPr>
          <a:lstStyle/>
          <a:p>
            <a:pPr algn="just"/>
            <a:r>
              <a:rPr lang="en-US" dirty="0" smtClean="0"/>
              <a:t>Pakistan Bureau of Statistics is committed to provide accurate, reliable, timely, comprehensive and user-friendly information to public, private, national and international organizations. </a:t>
            </a:r>
          </a:p>
          <a:p>
            <a:pPr algn="just"/>
            <a:endParaRPr lang="en-US" dirty="0" smtClean="0"/>
          </a:p>
          <a:p>
            <a:pPr algn="just"/>
            <a:r>
              <a:rPr lang="en-US" dirty="0" smtClean="0"/>
              <a:t>PBS will undertake research, up-to-date its technical knowledge and adopt improved methodologies and new technologies for meeting the future demand of potential users.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Privatization Division</a:t>
            </a:r>
            <a:endParaRPr lang="en-US" dirty="0"/>
          </a:p>
        </p:txBody>
      </p:sp>
      <p:sp>
        <p:nvSpPr>
          <p:cNvPr id="3" name="Content Placeholder 2"/>
          <p:cNvSpPr>
            <a:spLocks noGrp="1"/>
          </p:cNvSpPr>
          <p:nvPr>
            <p:ph idx="1"/>
          </p:nvPr>
        </p:nvSpPr>
        <p:spPr>
          <a:xfrm>
            <a:off x="457200" y="1219200"/>
            <a:ext cx="8229600" cy="5334000"/>
          </a:xfrm>
        </p:spPr>
        <p:txBody>
          <a:bodyPr>
            <a:normAutofit fontScale="62500" lnSpcReduction="20000"/>
          </a:bodyPr>
          <a:lstStyle/>
          <a:p>
            <a:pPr algn="just">
              <a:lnSpc>
                <a:spcPct val="170000"/>
              </a:lnSpc>
            </a:pPr>
            <a:r>
              <a:rPr lang="en-US" dirty="0" err="1" smtClean="0"/>
              <a:t>Privatisation</a:t>
            </a:r>
            <a:r>
              <a:rPr lang="en-US" dirty="0" smtClean="0"/>
              <a:t> is an important policy tool for generating growth and addressing structural imbalances by removing artificial barriers and opening up the economy to competition. </a:t>
            </a:r>
            <a:r>
              <a:rPr lang="en-US" dirty="0" err="1" smtClean="0"/>
              <a:t>Privatisation</a:t>
            </a:r>
            <a:r>
              <a:rPr lang="en-US" dirty="0" smtClean="0"/>
              <a:t> program is part of the economic reforms agenda of the Government. The Government of Pakistan, therefore, systematically come confining its role to:</a:t>
            </a:r>
          </a:p>
          <a:p>
            <a:endParaRPr lang="en-US" dirty="0" smtClean="0"/>
          </a:p>
          <a:p>
            <a:pPr algn="just"/>
            <a:r>
              <a:rPr lang="en-US" dirty="0" smtClean="0"/>
              <a:t>Making policy and providing good governance </a:t>
            </a:r>
          </a:p>
          <a:p>
            <a:pPr algn="just"/>
            <a:endParaRPr lang="en-US" dirty="0" smtClean="0"/>
          </a:p>
          <a:p>
            <a:pPr algn="just"/>
            <a:r>
              <a:rPr lang="en-US" dirty="0" smtClean="0"/>
              <a:t>Providing a sound and effective regulatory framework</a:t>
            </a:r>
          </a:p>
          <a:p>
            <a:pPr algn="just"/>
            <a:endParaRPr lang="en-US" dirty="0" smtClean="0"/>
          </a:p>
          <a:p>
            <a:pPr algn="just"/>
            <a:r>
              <a:rPr lang="en-US" dirty="0" smtClean="0"/>
              <a:t>Ensuring social equity and economic justice </a:t>
            </a:r>
          </a:p>
          <a:p>
            <a:pPr algn="just"/>
            <a:endParaRPr lang="en-US" dirty="0" smtClean="0"/>
          </a:p>
          <a:p>
            <a:pPr algn="just"/>
            <a:r>
              <a:rPr lang="en-US" dirty="0" smtClean="0"/>
              <a:t>Providing enabling environment, including physical and technical infrastructure and social services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Objectives of Privatization</a:t>
            </a:r>
            <a:endParaRPr lang="en-US" b="1"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The main objectives of privatization are as follows:</a:t>
            </a:r>
          </a:p>
          <a:p>
            <a:endParaRPr lang="en-US" dirty="0" smtClean="0"/>
          </a:p>
          <a:p>
            <a:pPr algn="just"/>
            <a:r>
              <a:rPr lang="en-US" dirty="0" smtClean="0"/>
              <a:t>To improve the operational efficiency and overall performance of entities proposed to be privatized and to promote competition.</a:t>
            </a:r>
          </a:p>
          <a:p>
            <a:pPr algn="just"/>
            <a:endParaRPr lang="en-US" dirty="0" smtClean="0"/>
          </a:p>
          <a:p>
            <a:pPr algn="just"/>
            <a:r>
              <a:rPr lang="en-US" dirty="0" smtClean="0"/>
              <a:t>·To reduce the financial burden imposed upon the Government by public enterprises and to release resources for utilization on alternate urgent requirements such as those of the social sectors and the development of physical and technological infrastructure, thereby accelerating the pace of industrialization.</a:t>
            </a:r>
          </a:p>
          <a:p>
            <a:pPr algn="just"/>
            <a:endParaRPr lang="en-US" dirty="0" smtClean="0"/>
          </a:p>
          <a:p>
            <a:pPr algn="just"/>
            <a:r>
              <a:rPr lang="en-US" dirty="0" smtClean="0"/>
              <a:t>To promote and strengthen the capital market by broadening and deepening its base through enlarging the number of share-holders and listing new enterprises.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579438"/>
          </a:xfrm>
        </p:spPr>
        <p:txBody>
          <a:bodyPr>
            <a:normAutofit fontScale="90000"/>
          </a:bodyPr>
          <a:lstStyle/>
          <a:p>
            <a:r>
              <a:rPr lang="en-US" b="1" dirty="0" smtClean="0"/>
              <a:t>Advantages of Privatization</a:t>
            </a:r>
            <a:r>
              <a:rPr lang="en-US" dirty="0" smtClean="0"/>
              <a:t/>
            </a:r>
            <a:br>
              <a:rPr lang="en-US" dirty="0" smtClean="0"/>
            </a:br>
            <a:endParaRPr lang="en-US" dirty="0"/>
          </a:p>
        </p:txBody>
      </p:sp>
      <p:sp>
        <p:nvSpPr>
          <p:cNvPr id="3" name="Content Placeholder 2"/>
          <p:cNvSpPr>
            <a:spLocks noGrp="1"/>
          </p:cNvSpPr>
          <p:nvPr>
            <p:ph idx="1"/>
          </p:nvPr>
        </p:nvSpPr>
        <p:spPr>
          <a:xfrm>
            <a:off x="457200" y="914400"/>
            <a:ext cx="8229600" cy="5211763"/>
          </a:xfrm>
        </p:spPr>
        <p:txBody>
          <a:bodyPr>
            <a:normAutofit fontScale="55000" lnSpcReduction="20000"/>
          </a:bodyPr>
          <a:lstStyle/>
          <a:p>
            <a:pPr marL="514350" indent="-514350">
              <a:buAutoNum type="arabicPeriod"/>
            </a:pPr>
            <a:endParaRPr lang="en-US" dirty="0" smtClean="0"/>
          </a:p>
          <a:p>
            <a:pPr marL="514350" indent="-514350">
              <a:buAutoNum type="arabicPeriod"/>
            </a:pPr>
            <a:r>
              <a:rPr lang="en-US" dirty="0" smtClean="0"/>
              <a:t>Increase in efficiency and Profitability</a:t>
            </a:r>
          </a:p>
          <a:p>
            <a:pPr marL="514350" indent="-514350" algn="just">
              <a:buNone/>
            </a:pPr>
            <a:r>
              <a:rPr lang="en-US" dirty="0" smtClean="0"/>
              <a:t/>
            </a:r>
            <a:br>
              <a:rPr lang="en-US" dirty="0" smtClean="0"/>
            </a:br>
            <a:r>
              <a:rPr lang="en-US" dirty="0" smtClean="0"/>
              <a:t>Most Govt. industries and services are inefficient and running in losses, when these will be transferred to private sector, their administration will improve and non-development expenditures will be reduced, their efficiency will increase and will be converted into profitable ventures.</a:t>
            </a:r>
          </a:p>
          <a:p>
            <a:pPr marL="514350" indent="-514350" algn="just">
              <a:buNone/>
            </a:pPr>
            <a:endParaRPr lang="en-US" dirty="0" smtClean="0"/>
          </a:p>
          <a:p>
            <a:pPr>
              <a:buNone/>
            </a:pPr>
            <a:r>
              <a:rPr lang="en-US" dirty="0" smtClean="0"/>
              <a:t>2. Increase in Foreign Investment and Export Earnings</a:t>
            </a:r>
          </a:p>
          <a:p>
            <a:pPr algn="just">
              <a:buNone/>
            </a:pPr>
            <a:r>
              <a:rPr lang="en-US" dirty="0" smtClean="0"/>
              <a:t/>
            </a:r>
            <a:br>
              <a:rPr lang="en-US" dirty="0" smtClean="0"/>
            </a:br>
            <a:r>
              <a:rPr lang="en-US" dirty="0" smtClean="0"/>
              <a:t>Privatization will increase foreign investment when foreigners will purchase them. Their production will increase which will more foreign exchange for Pakistan and if these enterprises are set up by foreign loans, these loans will be repaid out of the sale proceeds, which will reduce the burden of foreign loans.</a:t>
            </a:r>
          </a:p>
          <a:p>
            <a:pPr algn="just">
              <a:buNone/>
            </a:pPr>
            <a:endParaRPr lang="en-US" dirty="0" smtClean="0"/>
          </a:p>
          <a:p>
            <a:pPr>
              <a:buNone/>
            </a:pPr>
            <a:r>
              <a:rPr lang="en-US" dirty="0" smtClean="0"/>
              <a:t>3. Broaden the Base of Share Capital and Stock Market</a:t>
            </a:r>
          </a:p>
          <a:p>
            <a:pPr algn="just">
              <a:buNone/>
            </a:pPr>
            <a:r>
              <a:rPr lang="en-US" dirty="0" smtClean="0"/>
              <a:t/>
            </a:r>
            <a:br>
              <a:rPr lang="en-US" dirty="0" smtClean="0"/>
            </a:br>
            <a:r>
              <a:rPr lang="en-US" dirty="0" smtClean="0"/>
              <a:t>Sale of enterprises through stock exchanges will broaden the base of share capital hence stock market will develop, because general public will be in position to purchase their shares and investment opportunities for general public will increase.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b="1" dirty="0" smtClean="0"/>
              <a:t>Advantages of Privatization</a:t>
            </a:r>
            <a:endParaRPr lang="en-US" dirty="0"/>
          </a:p>
        </p:txBody>
      </p:sp>
      <p:sp>
        <p:nvSpPr>
          <p:cNvPr id="3" name="Content Placeholder 2"/>
          <p:cNvSpPr>
            <a:spLocks noGrp="1"/>
          </p:cNvSpPr>
          <p:nvPr>
            <p:ph idx="1"/>
          </p:nvPr>
        </p:nvSpPr>
        <p:spPr>
          <a:xfrm>
            <a:off x="457200" y="914400"/>
            <a:ext cx="8229600" cy="5562600"/>
          </a:xfrm>
        </p:spPr>
        <p:txBody>
          <a:bodyPr>
            <a:normAutofit fontScale="62500" lnSpcReduction="20000"/>
          </a:bodyPr>
          <a:lstStyle/>
          <a:p>
            <a:pPr>
              <a:buNone/>
            </a:pPr>
            <a:r>
              <a:rPr lang="en-US" dirty="0" smtClean="0"/>
              <a:t>4. Decrease in Political Pressure</a:t>
            </a:r>
            <a:r>
              <a:rPr lang="en-US" u="sng" dirty="0" smtClean="0"/>
              <a:t> </a:t>
            </a:r>
          </a:p>
          <a:p>
            <a:pPr>
              <a:buNone/>
            </a:pPr>
            <a:r>
              <a:rPr lang="en-US" dirty="0" smtClean="0"/>
              <a:t/>
            </a:r>
            <a:br>
              <a:rPr lang="en-US" dirty="0" smtClean="0"/>
            </a:br>
            <a:r>
              <a:rPr lang="en-US" dirty="0" smtClean="0"/>
              <a:t>There are always political pressures on Govt. owned industries, banks and other institutions for employment of political workers and loan facilities from banks. When these enterprises will go in the hands of private owners then these illegal pressures will be reduced to a great extent.</a:t>
            </a:r>
          </a:p>
          <a:p>
            <a:pPr>
              <a:buNone/>
            </a:pPr>
            <a:endParaRPr lang="en-US" dirty="0" smtClean="0"/>
          </a:p>
          <a:p>
            <a:pPr algn="just">
              <a:buNone/>
            </a:pPr>
            <a:r>
              <a:rPr lang="en-US" dirty="0" smtClean="0"/>
              <a:t>5. Use of Latest Technology and Know-How</a:t>
            </a:r>
          </a:p>
          <a:p>
            <a:pPr algn="just">
              <a:buNone/>
            </a:pPr>
            <a:r>
              <a:rPr lang="en-US" dirty="0" smtClean="0"/>
              <a:t/>
            </a:r>
            <a:br>
              <a:rPr lang="en-US" dirty="0" smtClean="0"/>
            </a:br>
            <a:r>
              <a:rPr lang="en-US" dirty="0" smtClean="0"/>
              <a:t>Private domestic investors and foreign investors will adopt latest technology and know-how for the increase in output and their profits. This will result in the increase in national product, thus national income of the country will grow.</a:t>
            </a:r>
          </a:p>
          <a:p>
            <a:pPr algn="just">
              <a:buNone/>
            </a:pPr>
            <a:endParaRPr lang="en-US" dirty="0" smtClean="0"/>
          </a:p>
          <a:p>
            <a:pPr algn="just">
              <a:buNone/>
            </a:pPr>
            <a:r>
              <a:rPr lang="en-US" dirty="0" smtClean="0"/>
              <a:t>6. Decrease in Deficit Budgeting and Increase in Infrastructure</a:t>
            </a:r>
          </a:p>
          <a:p>
            <a:pPr algn="just">
              <a:buNone/>
            </a:pPr>
            <a:r>
              <a:rPr lang="en-US" dirty="0" smtClean="0"/>
              <a:t/>
            </a:r>
            <a:br>
              <a:rPr lang="en-US" dirty="0" smtClean="0"/>
            </a:br>
            <a:r>
              <a:rPr lang="en-US" dirty="0" smtClean="0"/>
              <a:t>Govt. enterprises usually run into losses and to keep them going. Govt. provides funds every year. After privation, Govt. need not to resort to deficit financing and the funds provided to these enterprises will be utilized for construction of social infrastructure of the economy.</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srcRect/>
          <a:stretch>
            <a:fillRect/>
          </a:stretch>
        </p:blipFill>
        <p:spPr bwMode="auto">
          <a:xfrm>
            <a:off x="990600" y="304800"/>
            <a:ext cx="7391399" cy="6248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Slide Number Placeholder 2"/>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pPr lvl="0"/>
            <a:r>
              <a:rPr lang="en-US" dirty="0" smtClean="0"/>
              <a:t>Ministry of Economic Affairs &amp; Statistics</a:t>
            </a:r>
            <a:endParaRPr lang="en-US" sz="2800" dirty="0" smtClean="0"/>
          </a:p>
          <a:p>
            <a:pPr lvl="1"/>
            <a:r>
              <a:rPr lang="en-US" dirty="0" smtClean="0"/>
              <a:t>Economic Affairs Division</a:t>
            </a:r>
            <a:endParaRPr lang="en-US" sz="2400" dirty="0" smtClean="0"/>
          </a:p>
          <a:p>
            <a:pPr lvl="1"/>
            <a:r>
              <a:rPr lang="en-US" dirty="0" smtClean="0"/>
              <a:t>Statistics Division</a:t>
            </a:r>
          </a:p>
          <a:p>
            <a:pPr lvl="1"/>
            <a:r>
              <a:rPr lang="en-US" sz="2400" dirty="0" smtClean="0"/>
              <a:t>Privatization Division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pPr lvl="0"/>
            <a:r>
              <a:rPr lang="en-US" dirty="0" smtClean="0"/>
              <a:t>Disadvantages of Privatization</a:t>
            </a:r>
          </a:p>
          <a:p>
            <a:pPr lvl="0"/>
            <a:r>
              <a:rPr lang="en-US" dirty="0" smtClean="0"/>
              <a:t>Ministry </a:t>
            </a:r>
            <a:r>
              <a:rPr lang="en-US" smtClean="0"/>
              <a:t>of </a:t>
            </a:r>
            <a:r>
              <a:rPr lang="en-US" smtClean="0"/>
              <a:t>Privatization </a:t>
            </a:r>
            <a:endParaRPr lang="en-US" sz="2400"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TotalTime>
  <Words>838</Words>
  <Application>Microsoft Office PowerPoint</Application>
  <PresentationFormat>On-screen Show (4:3)</PresentationFormat>
  <Paragraphs>131</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Regulatory Administrative Institutions MPA 517</vt:lpstr>
      <vt:lpstr>Recap</vt:lpstr>
      <vt:lpstr>Today’s Lecture</vt:lpstr>
      <vt:lpstr>Economic Affairs Division</vt:lpstr>
      <vt:lpstr>Functions</vt:lpstr>
      <vt:lpstr>Slide 6</vt:lpstr>
      <vt:lpstr>Functions</vt:lpstr>
      <vt:lpstr>Slide 8</vt:lpstr>
      <vt:lpstr>Pakistan Bureau of Statistics- Divisions </vt:lpstr>
      <vt:lpstr>Pakistan Bureau of Statistics</vt:lpstr>
      <vt:lpstr>Pakistan Bureau of Statistics- Mission</vt:lpstr>
      <vt:lpstr>Privatization Division</vt:lpstr>
      <vt:lpstr>Objectives of Privatization</vt:lpstr>
      <vt:lpstr>Advantages of Privatization </vt:lpstr>
      <vt:lpstr>Advantages of Privatization</vt:lpstr>
      <vt:lpstr>Slide 16</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dc:creator>
  <cp:lastModifiedBy>U</cp:lastModifiedBy>
  <cp:revision>60</cp:revision>
  <dcterms:created xsi:type="dcterms:W3CDTF">2006-08-16T00:00:00Z</dcterms:created>
  <dcterms:modified xsi:type="dcterms:W3CDTF">2014-06-19T07:32:58Z</dcterms:modified>
</cp:coreProperties>
</file>