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63" r:id="rId4"/>
    <p:sldId id="264" r:id="rId5"/>
    <p:sldId id="258" r:id="rId6"/>
    <p:sldId id="259" r:id="rId7"/>
    <p:sldId id="260" r:id="rId8"/>
    <p:sldId id="261" r:id="rId9"/>
    <p:sldId id="262"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4D8C34-A99C-41EF-9180-4FD2DE618EE8}" type="datetimeFigureOut">
              <a:rPr lang="en-US" smtClean="0"/>
              <a:t>6/8/2014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4E378F-E985-435B-BFAF-EC432CB47E93}"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87DDB39-9A2C-488E-9E0F-E8F6F2635A16}" type="datetime1">
              <a:rPr lang="en-US" smtClean="0"/>
              <a:t>6/8/2014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8D5E61-F701-49BE-B42A-16263D638CC7}" type="datetime1">
              <a:rPr lang="en-US" smtClean="0"/>
              <a:t>6/8/2014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B29704-F1A4-4436-8E2E-6821DB38E8A6}" type="datetime1">
              <a:rPr lang="en-US" smtClean="0"/>
              <a:t>6/8/2014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FC61022-8B53-4D7D-B640-4E5487924AE0}" type="datetime1">
              <a:rPr lang="en-US" smtClean="0"/>
              <a:t>6/8/2014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02479CE-EF9A-42F0-942D-93DFE97C03A8}" type="datetime1">
              <a:rPr lang="en-US" smtClean="0"/>
              <a:t>6/8/2014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42CEB02-B23C-419C-8041-9B8B3E689E05}" type="datetime1">
              <a:rPr lang="en-US" smtClean="0"/>
              <a:t>6/8/2014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15D1B6-9A3D-43E6-A6FF-498EE1795CA8}" type="datetime1">
              <a:rPr lang="en-US" smtClean="0"/>
              <a:t>6/8/2014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F6D118-D5AA-4484-9EEC-9FEB00EC5D39}" type="datetime1">
              <a:rPr lang="en-US" smtClean="0"/>
              <a:t>6/8/2014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69C8FF-617B-4A68-8F6E-2A846BEDB9E5}" type="datetime1">
              <a:rPr lang="en-US" smtClean="0"/>
              <a:t>6/8/2014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F9D0FB-ECBB-42FD-9423-22932F517C63}" type="datetime1">
              <a:rPr lang="en-US" smtClean="0"/>
              <a:t>6/8/2014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18EA51-7009-4773-9E37-A9AB96D03A65}" type="datetime1">
              <a:rPr lang="en-US" smtClean="0"/>
              <a:t>6/8/2014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34BB7D-5124-43A7-BC4B-F60DDC8BE1AD}" type="datetime1">
              <a:rPr lang="en-US" smtClean="0"/>
              <a:t>6/8/2014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b="1" dirty="0" smtClean="0">
                <a:latin typeface="Times New Roman" pitchFamily="18" charset="0"/>
                <a:cs typeface="Times New Roman" pitchFamily="18" charset="0"/>
              </a:rPr>
              <a:t>Regulatory Administrative Institutions</a:t>
            </a:r>
            <a:br>
              <a:rPr lang="en-US" sz="3600" b="1" dirty="0" smtClean="0">
                <a:latin typeface="Times New Roman" pitchFamily="18" charset="0"/>
                <a:cs typeface="Times New Roman" pitchFamily="18" charset="0"/>
              </a:rPr>
            </a:br>
            <a:r>
              <a:rPr lang="en-US" sz="3600" b="1" dirty="0" smtClean="0">
                <a:latin typeface="Times New Roman" pitchFamily="18" charset="0"/>
                <a:cs typeface="Times New Roman" pitchFamily="18" charset="0"/>
              </a:rPr>
              <a:t>MPA 517</a:t>
            </a:r>
            <a:endParaRPr lang="en-US" sz="3600" b="1" dirty="0">
              <a:latin typeface="Times New Roman" pitchFamily="18" charset="0"/>
              <a:cs typeface="Times New Roman" pitchFamily="18" charset="0"/>
            </a:endParaRPr>
          </a:p>
        </p:txBody>
      </p:sp>
      <p:sp>
        <p:nvSpPr>
          <p:cNvPr id="3" name="Subtitle 2"/>
          <p:cNvSpPr>
            <a:spLocks noGrp="1"/>
          </p:cNvSpPr>
          <p:nvPr>
            <p:ph type="subTitle" idx="1"/>
          </p:nvPr>
        </p:nvSpPr>
        <p:spPr/>
        <p:txBody>
          <a:bodyPr>
            <a:normAutofit/>
          </a:bodyPr>
          <a:lstStyle/>
          <a:p>
            <a:pPr algn="r"/>
            <a:r>
              <a:rPr lang="en-US" sz="2800" b="1" dirty="0" smtClean="0">
                <a:solidFill>
                  <a:schemeClr val="tx1"/>
                </a:solidFill>
              </a:rPr>
              <a:t>Lecture-8 </a:t>
            </a:r>
            <a:endParaRPr lang="en-US" sz="2800" b="1" dirty="0">
              <a:solidFill>
                <a:schemeClr val="tx1"/>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p:txBody>
          <a:bodyPr/>
          <a:lstStyle/>
          <a:p>
            <a:r>
              <a:rPr lang="en-US" b="1" i="1" dirty="0" smtClean="0"/>
              <a:t>Regulatory policy as part of good public governance</a:t>
            </a:r>
            <a:endParaRPr lang="en-US" dirty="0" smtClean="0"/>
          </a:p>
          <a:p>
            <a:pPr lvl="1"/>
            <a:r>
              <a:rPr lang="en-US" b="1" dirty="0" smtClean="0"/>
              <a:t>The value of free markets</a:t>
            </a:r>
          </a:p>
          <a:p>
            <a:pPr lvl="1"/>
            <a:r>
              <a:rPr lang="en-US" b="1" dirty="0" smtClean="0"/>
              <a:t>Guiding Principles for Regulatory Quality and Performance</a:t>
            </a: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Country principles for better regulation</a:t>
            </a:r>
            <a:endParaRPr lang="en-US" sz="3200" dirty="0"/>
          </a:p>
        </p:txBody>
      </p:sp>
      <p:sp>
        <p:nvSpPr>
          <p:cNvPr id="3" name="Content Placeholder 2"/>
          <p:cNvSpPr>
            <a:spLocks noGrp="1"/>
          </p:cNvSpPr>
          <p:nvPr>
            <p:ph idx="1"/>
          </p:nvPr>
        </p:nvSpPr>
        <p:spPr>
          <a:xfrm>
            <a:off x="457200" y="1295400"/>
            <a:ext cx="8229600" cy="4830763"/>
          </a:xfrm>
        </p:spPr>
        <p:txBody>
          <a:bodyPr>
            <a:normAutofit/>
          </a:bodyPr>
          <a:lstStyle/>
          <a:p>
            <a:pPr algn="just"/>
            <a:r>
              <a:rPr lang="en-US" dirty="0" smtClean="0"/>
              <a:t>An early example is the set of principles established by the United Kingdom’s Better Regulation Task Force in 1998, an independent advisory body to the government at the time:</a:t>
            </a:r>
          </a:p>
          <a:p>
            <a:pPr lvl="1"/>
            <a:r>
              <a:rPr lang="en-US" dirty="0" smtClean="0"/>
              <a:t>Transparency</a:t>
            </a:r>
          </a:p>
          <a:p>
            <a:pPr lvl="1"/>
            <a:r>
              <a:rPr lang="en-US" dirty="0" smtClean="0"/>
              <a:t>Accountability.</a:t>
            </a:r>
          </a:p>
          <a:p>
            <a:pPr lvl="1"/>
            <a:r>
              <a:rPr lang="en-US" dirty="0" smtClean="0"/>
              <a:t>Targeting.</a:t>
            </a:r>
          </a:p>
          <a:p>
            <a:pPr lvl="1"/>
            <a:r>
              <a:rPr lang="en-US" dirty="0" smtClean="0"/>
              <a:t>Consistency.</a:t>
            </a:r>
          </a:p>
          <a:p>
            <a:pPr lvl="1"/>
            <a:r>
              <a:rPr lang="en-US" dirty="0" smtClean="0"/>
              <a:t>Proportionality</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p:txBody>
          <a:bodyPr/>
          <a:lstStyle/>
          <a:p>
            <a:r>
              <a:rPr lang="en-US" dirty="0" smtClean="0"/>
              <a:t>Regulatory Intuitions</a:t>
            </a:r>
          </a:p>
          <a:p>
            <a:pPr lvl="1"/>
            <a:r>
              <a:rPr lang="en-US" dirty="0" smtClean="0"/>
              <a:t>Ministry of Commerce</a:t>
            </a:r>
          </a:p>
          <a:p>
            <a:pPr lvl="2"/>
            <a:r>
              <a:rPr lang="en-US" dirty="0" smtClean="0"/>
              <a:t>Mission Statement</a:t>
            </a:r>
          </a:p>
          <a:p>
            <a:pPr lvl="2"/>
            <a:r>
              <a:rPr lang="en-US" dirty="0" smtClean="0"/>
              <a:t>Charter</a:t>
            </a:r>
          </a:p>
          <a:p>
            <a:pPr lvl="2"/>
            <a:r>
              <a:rPr lang="en-US" dirty="0" smtClean="0"/>
              <a:t>Objectives of trade policy</a:t>
            </a:r>
          </a:p>
          <a:p>
            <a:pPr lvl="2"/>
            <a:r>
              <a:rPr lang="en-US" dirty="0" smtClean="0"/>
              <a:t>Functions of Ministry</a:t>
            </a:r>
          </a:p>
          <a:p>
            <a:pPr lvl="2"/>
            <a:r>
              <a:rPr lang="en-US" dirty="0" smtClean="0"/>
              <a:t>Organogram</a:t>
            </a:r>
          </a:p>
          <a:p>
            <a:pPr lvl="1"/>
            <a:r>
              <a:rPr lang="en-US" dirty="0" smtClean="0"/>
              <a:t>Commerce Division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Ministry of Commerce</a:t>
            </a:r>
            <a:r>
              <a:rPr lang="en-US" dirty="0" smtClean="0"/>
              <a:t>	</a:t>
            </a:r>
            <a:endParaRPr lang="en-US" dirty="0"/>
          </a:p>
        </p:txBody>
      </p:sp>
      <p:sp>
        <p:nvSpPr>
          <p:cNvPr id="3" name="Content Placeholder 2"/>
          <p:cNvSpPr>
            <a:spLocks noGrp="1"/>
          </p:cNvSpPr>
          <p:nvPr>
            <p:ph idx="1"/>
          </p:nvPr>
        </p:nvSpPr>
        <p:spPr/>
        <p:txBody>
          <a:bodyPr>
            <a:normAutofit fontScale="92500" lnSpcReduction="20000"/>
          </a:bodyPr>
          <a:lstStyle/>
          <a:p>
            <a:pPr algn="ctr">
              <a:buNone/>
            </a:pPr>
            <a:r>
              <a:rPr lang="en-US" b="1" dirty="0" smtClean="0"/>
              <a:t>MISSION STATEMENT </a:t>
            </a:r>
          </a:p>
          <a:p>
            <a:pPr algn="ctr">
              <a:buNone/>
            </a:pPr>
            <a:endParaRPr lang="en-US" dirty="0" smtClean="0"/>
          </a:p>
          <a:p>
            <a:pPr algn="just"/>
            <a:r>
              <a:rPr lang="en-US" dirty="0" smtClean="0"/>
              <a:t>Contributing to the national economy through trade liberalization and facilitation, improving export competiveness and reducing cost of doing business. </a:t>
            </a:r>
          </a:p>
          <a:p>
            <a:pPr algn="just">
              <a:buNone/>
            </a:pPr>
            <a:endParaRPr lang="en-US" dirty="0" smtClean="0"/>
          </a:p>
          <a:p>
            <a:pPr algn="just"/>
            <a:r>
              <a:rPr lang="en-US" dirty="0" smtClean="0"/>
              <a:t>Aim to achieve higher market access for Pakistani products in existing markets as well as new markets with ultimate aim of improving quality of life of the people of Pakistan.</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CHARTER OF THE MINISTRY</a:t>
            </a:r>
            <a:endParaRPr lang="en-US" dirty="0"/>
          </a:p>
        </p:txBody>
      </p:sp>
      <p:sp>
        <p:nvSpPr>
          <p:cNvPr id="3" name="Content Placeholder 2"/>
          <p:cNvSpPr>
            <a:spLocks noGrp="1"/>
          </p:cNvSpPr>
          <p:nvPr>
            <p:ph idx="1"/>
          </p:nvPr>
        </p:nvSpPr>
        <p:spPr/>
        <p:txBody>
          <a:bodyPr/>
          <a:lstStyle/>
          <a:p>
            <a:pPr algn="just">
              <a:buNone/>
            </a:pPr>
            <a:r>
              <a:rPr lang="en-US" dirty="0" smtClean="0"/>
              <a:t>  Under the Rules of Business 1973, Commerce Division is assigned the following functions:</a:t>
            </a:r>
          </a:p>
          <a:p>
            <a:pPr algn="just"/>
            <a:r>
              <a:rPr lang="en-US" dirty="0" smtClean="0"/>
              <a:t>Imports and exports across custom frontiers</a:t>
            </a:r>
          </a:p>
          <a:p>
            <a:pPr algn="just"/>
            <a:r>
              <a:rPr lang="en-US" dirty="0" smtClean="0"/>
              <a:t>Export promotion</a:t>
            </a:r>
          </a:p>
          <a:p>
            <a:pPr algn="just"/>
            <a:r>
              <a:rPr lang="en-US" dirty="0" smtClean="0"/>
              <a:t>Commercial intelligence and statistics</a:t>
            </a:r>
          </a:p>
          <a:p>
            <a:pPr algn="just"/>
            <a:r>
              <a:rPr lang="en-US" dirty="0" smtClean="0"/>
              <a:t>Tariff policy and its implementation</a:t>
            </a:r>
          </a:p>
          <a:p>
            <a:pPr algn="just"/>
            <a:r>
              <a:rPr lang="en-US" dirty="0" smtClean="0"/>
              <a:t>Anti-dumping duties, countervailing duties and safeguard laws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pPr algn="r"/>
            <a:r>
              <a:rPr lang="en-US" b="1" dirty="0" smtClean="0"/>
              <a:t>CHARTER OF THE MINISTRY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Inter-Provincial trade</a:t>
            </a:r>
          </a:p>
          <a:p>
            <a:r>
              <a:rPr lang="en-US" dirty="0" smtClean="0"/>
              <a:t>Domestic Commerce</a:t>
            </a:r>
          </a:p>
          <a:p>
            <a:r>
              <a:rPr lang="en-US" dirty="0" smtClean="0"/>
              <a:t>Organization and control of Chambers and trade associations</a:t>
            </a:r>
          </a:p>
          <a:p>
            <a:r>
              <a:rPr lang="en-US" dirty="0" smtClean="0"/>
              <a:t>Law of Insurance and regulation and control of Insurance companies</a:t>
            </a:r>
          </a:p>
          <a:p>
            <a:r>
              <a:rPr lang="en-US" dirty="0" smtClean="0"/>
              <a:t>Administrative Control of Attached Departments/Organizations</a:t>
            </a:r>
          </a:p>
          <a:p>
            <a:r>
              <a:rPr lang="en-US" dirty="0" smtClean="0"/>
              <a:t>Selection of Trade Officers for posting in Pakistan’s Missions abroad</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pPr algn="r"/>
            <a:r>
              <a:rPr lang="en-US" sz="3200" b="1" dirty="0" smtClean="0"/>
              <a:t>OBJECTIVES OF TRADE POLICY</a:t>
            </a:r>
            <a:endParaRPr lang="en-US" sz="3200" dirty="0"/>
          </a:p>
        </p:txBody>
      </p:sp>
      <p:sp>
        <p:nvSpPr>
          <p:cNvPr id="3" name="Content Placeholder 2"/>
          <p:cNvSpPr>
            <a:spLocks noGrp="1"/>
          </p:cNvSpPr>
          <p:nvPr>
            <p:ph idx="1"/>
          </p:nvPr>
        </p:nvSpPr>
        <p:spPr>
          <a:xfrm>
            <a:off x="457200" y="1295400"/>
            <a:ext cx="8229600" cy="5562600"/>
          </a:xfrm>
        </p:spPr>
        <p:txBody>
          <a:bodyPr>
            <a:normAutofit fontScale="47500" lnSpcReduction="20000"/>
          </a:bodyPr>
          <a:lstStyle/>
          <a:p>
            <a:pPr>
              <a:buNone/>
            </a:pPr>
            <a:r>
              <a:rPr lang="en-US" sz="4200" dirty="0" smtClean="0">
                <a:latin typeface="Times New Roman" pitchFamily="18" charset="0"/>
                <a:cs typeface="Times New Roman" pitchFamily="18" charset="0"/>
              </a:rPr>
              <a:t>     People centric : Poverty alleviation and employment generation through export led growth</a:t>
            </a:r>
          </a:p>
          <a:p>
            <a:pPr>
              <a:buNone/>
            </a:pPr>
            <a:endParaRPr lang="en-US" sz="4200" b="1" dirty="0" smtClean="0">
              <a:latin typeface="Times New Roman" pitchFamily="18" charset="0"/>
              <a:cs typeface="Times New Roman" pitchFamily="18" charset="0"/>
            </a:endParaRPr>
          </a:p>
          <a:p>
            <a:pPr>
              <a:buNone/>
            </a:pPr>
            <a:r>
              <a:rPr lang="en-US" sz="4200" b="1" dirty="0" smtClean="0">
                <a:latin typeface="Times New Roman" pitchFamily="18" charset="0"/>
                <a:cs typeface="Times New Roman" pitchFamily="18" charset="0"/>
              </a:rPr>
              <a:t>Supply side:</a:t>
            </a:r>
          </a:p>
          <a:p>
            <a:pPr>
              <a:buNone/>
            </a:pPr>
            <a:endParaRPr lang="en-US" sz="4200" dirty="0" smtClean="0">
              <a:latin typeface="Times New Roman" pitchFamily="18" charset="0"/>
              <a:cs typeface="Times New Roman" pitchFamily="18" charset="0"/>
            </a:endParaRPr>
          </a:p>
          <a:p>
            <a:r>
              <a:rPr lang="en-US" sz="4200" dirty="0" smtClean="0">
                <a:latin typeface="Times New Roman" pitchFamily="18" charset="0"/>
                <a:cs typeface="Times New Roman" pitchFamily="18" charset="0"/>
              </a:rPr>
              <a:t>Value addition and Higher Unit Value (</a:t>
            </a:r>
            <a:r>
              <a:rPr lang="en-US" sz="4200" dirty="0" err="1" smtClean="0">
                <a:latin typeface="Times New Roman" pitchFamily="18" charset="0"/>
                <a:cs typeface="Times New Roman" pitchFamily="18" charset="0"/>
              </a:rPr>
              <a:t>e.g.Yarn</a:t>
            </a:r>
            <a:r>
              <a:rPr lang="en-US" sz="4200" dirty="0" smtClean="0">
                <a:latin typeface="Times New Roman" pitchFamily="18" charset="0"/>
                <a:cs typeface="Times New Roman" pitchFamily="18" charset="0"/>
              </a:rPr>
              <a:t>-Fabric-Textile Chain)</a:t>
            </a:r>
          </a:p>
          <a:p>
            <a:r>
              <a:rPr lang="en-US" sz="4200" dirty="0" smtClean="0">
                <a:latin typeface="Times New Roman" pitchFamily="18" charset="0"/>
                <a:cs typeface="Times New Roman" pitchFamily="18" charset="0"/>
              </a:rPr>
              <a:t>Coordination for Improvement of Infrastructure</a:t>
            </a:r>
          </a:p>
          <a:p>
            <a:r>
              <a:rPr lang="en-US" sz="4200" dirty="0" smtClean="0">
                <a:latin typeface="Times New Roman" pitchFamily="18" charset="0"/>
                <a:cs typeface="Times New Roman" pitchFamily="18" charset="0"/>
              </a:rPr>
              <a:t>Improving competitiveness through reduction in cost of doing business</a:t>
            </a:r>
          </a:p>
          <a:p>
            <a:r>
              <a:rPr lang="en-US" sz="4200" dirty="0" smtClean="0">
                <a:latin typeface="Times New Roman" pitchFamily="18" charset="0"/>
                <a:cs typeface="Times New Roman" pitchFamily="18" charset="0"/>
              </a:rPr>
              <a:t>Facilitating investment in manufacturing sector</a:t>
            </a:r>
          </a:p>
          <a:p>
            <a:pPr>
              <a:buNone/>
            </a:pPr>
            <a:endParaRPr lang="en-US" sz="4200" b="1" dirty="0" smtClean="0">
              <a:latin typeface="Times New Roman" pitchFamily="18" charset="0"/>
              <a:cs typeface="Times New Roman" pitchFamily="18" charset="0"/>
            </a:endParaRPr>
          </a:p>
          <a:p>
            <a:pPr>
              <a:buNone/>
            </a:pPr>
            <a:r>
              <a:rPr lang="en-US" sz="4200" b="1" dirty="0" smtClean="0">
                <a:latin typeface="Times New Roman" pitchFamily="18" charset="0"/>
                <a:cs typeface="Times New Roman" pitchFamily="18" charset="0"/>
              </a:rPr>
              <a:t>Marketing:</a:t>
            </a:r>
          </a:p>
          <a:p>
            <a:pPr>
              <a:buNone/>
            </a:pPr>
            <a:endParaRPr lang="en-US" sz="4200" dirty="0" smtClean="0">
              <a:latin typeface="Times New Roman" pitchFamily="18" charset="0"/>
              <a:cs typeface="Times New Roman" pitchFamily="18" charset="0"/>
            </a:endParaRPr>
          </a:p>
          <a:p>
            <a:r>
              <a:rPr lang="en-US" sz="4200" dirty="0" smtClean="0">
                <a:latin typeface="Times New Roman" pitchFamily="18" charset="0"/>
                <a:cs typeface="Times New Roman" pitchFamily="18" charset="0"/>
              </a:rPr>
              <a:t>Focus on Export Marketing</a:t>
            </a:r>
          </a:p>
          <a:p>
            <a:r>
              <a:rPr lang="en-US" sz="4200" dirty="0" smtClean="0">
                <a:latin typeface="Times New Roman" pitchFamily="18" charset="0"/>
                <a:cs typeface="Times New Roman" pitchFamily="18" charset="0"/>
              </a:rPr>
              <a:t>Better Commercial Intelligence</a:t>
            </a:r>
          </a:p>
          <a:p>
            <a:r>
              <a:rPr lang="en-US" sz="4200" dirty="0" smtClean="0">
                <a:latin typeface="Times New Roman" pitchFamily="18" charset="0"/>
                <a:cs typeface="Times New Roman" pitchFamily="18" charset="0"/>
              </a:rPr>
              <a:t>Trade diplomacy/market access</a:t>
            </a:r>
          </a:p>
          <a:p>
            <a:r>
              <a:rPr lang="en-US" sz="4200" dirty="0" smtClean="0">
                <a:latin typeface="Times New Roman" pitchFamily="18" charset="0"/>
                <a:cs typeface="Times New Roman" pitchFamily="18" charset="0"/>
              </a:rPr>
              <a:t>Diversification of export products and markets</a:t>
            </a:r>
          </a:p>
          <a:p>
            <a:pPr>
              <a:buNone/>
            </a:pPr>
            <a:r>
              <a:rPr lang="en-US" dirty="0" smtClean="0"/>
              <a:t/>
            </a:r>
            <a:br>
              <a:rPr lang="en-US" dirty="0" smtClean="0"/>
            </a:b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b="1" dirty="0" smtClean="0"/>
              <a:t>FUNCTIONS</a:t>
            </a:r>
            <a:endParaRPr lang="en-US" dirty="0"/>
          </a:p>
        </p:txBody>
      </p:sp>
      <p:sp>
        <p:nvSpPr>
          <p:cNvPr id="3" name="Content Placeholder 2"/>
          <p:cNvSpPr>
            <a:spLocks noGrp="1"/>
          </p:cNvSpPr>
          <p:nvPr>
            <p:ph idx="1"/>
          </p:nvPr>
        </p:nvSpPr>
        <p:spPr>
          <a:xfrm>
            <a:off x="457200" y="1143000"/>
            <a:ext cx="8229600" cy="5181600"/>
          </a:xfrm>
        </p:spPr>
        <p:txBody>
          <a:bodyPr>
            <a:normAutofit fontScale="85000" lnSpcReduction="20000"/>
          </a:bodyPr>
          <a:lstStyle/>
          <a:p>
            <a:pPr algn="ctr">
              <a:buNone/>
            </a:pPr>
            <a:r>
              <a:rPr lang="en-US" b="1" dirty="0" smtClean="0"/>
              <a:t>ADMINISTRATION</a:t>
            </a:r>
          </a:p>
          <a:p>
            <a:pPr algn="ctr">
              <a:buNone/>
            </a:pPr>
            <a:endParaRPr lang="en-US" dirty="0" smtClean="0"/>
          </a:p>
          <a:p>
            <a:pPr algn="just"/>
            <a:r>
              <a:rPr lang="en-US" dirty="0" smtClean="0"/>
              <a:t>Administrative, financial and budgetary affairs of main Ministry and affiliated organizations, trade offices abroad and administration of Commerce and Trade Group. PAC/DAC meetings, Insurance &amp; related matters for all the organizations of the Ministry. </a:t>
            </a:r>
          </a:p>
          <a:p>
            <a:pPr algn="just"/>
            <a:endParaRPr lang="en-US" dirty="0" smtClean="0"/>
          </a:p>
          <a:p>
            <a:pPr algn="just"/>
            <a:r>
              <a:rPr lang="en-US" dirty="0" smtClean="0"/>
              <a:t>Administration of three Governments owned insurance companies i.e. State Life Insurance Corporation of Pakistan, National Insurance Company Limited, Pakistan Reinsurance Company Limited and dispensation of policy as well as legislative/ legal direction.</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229600" cy="579438"/>
          </a:xfrm>
        </p:spPr>
        <p:txBody>
          <a:bodyPr>
            <a:normAutofit fontScale="90000"/>
          </a:bodyPr>
          <a:lstStyle/>
          <a:p>
            <a:pPr algn="r"/>
            <a:r>
              <a:rPr lang="en-US" b="1" dirty="0" smtClean="0"/>
              <a:t>FUNCTIONS</a:t>
            </a:r>
            <a:endParaRPr lang="en-US" dirty="0"/>
          </a:p>
        </p:txBody>
      </p:sp>
      <p:sp>
        <p:nvSpPr>
          <p:cNvPr id="3" name="Content Placeholder 2"/>
          <p:cNvSpPr>
            <a:spLocks noGrp="1"/>
          </p:cNvSpPr>
          <p:nvPr>
            <p:ph idx="1"/>
          </p:nvPr>
        </p:nvSpPr>
        <p:spPr/>
        <p:txBody>
          <a:bodyPr/>
          <a:lstStyle/>
          <a:p>
            <a:pPr algn="ctr">
              <a:buNone/>
            </a:pPr>
            <a:r>
              <a:rPr lang="en-US" b="1" dirty="0" smtClean="0"/>
              <a:t>FOREIGN TRADE</a:t>
            </a:r>
          </a:p>
          <a:p>
            <a:pPr algn="ctr">
              <a:buNone/>
            </a:pPr>
            <a:endParaRPr lang="en-US" dirty="0" smtClean="0"/>
          </a:p>
          <a:p>
            <a:r>
              <a:rPr lang="en-US" dirty="0" smtClean="0"/>
              <a:t>Trade diplomacy and market access initiatives</a:t>
            </a:r>
          </a:p>
          <a:p>
            <a:pPr algn="ctr">
              <a:buNone/>
            </a:pPr>
            <a:endParaRPr lang="en-US" b="1" dirty="0" smtClean="0"/>
          </a:p>
          <a:p>
            <a:pPr algn="ctr">
              <a:buNone/>
            </a:pPr>
            <a:r>
              <a:rPr lang="en-US" b="1" dirty="0" smtClean="0"/>
              <a:t>WTO</a:t>
            </a:r>
            <a:endParaRPr lang="en-US" dirty="0" smtClean="0"/>
          </a:p>
          <a:p>
            <a:pPr algn="just"/>
            <a:r>
              <a:rPr lang="en-US" dirty="0" smtClean="0"/>
              <a:t>Multilateral trade negotiations and compatibility of domestic laws with WTO laws.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b="1" dirty="0" smtClean="0"/>
              <a:t>WTO</a:t>
            </a:r>
            <a:endParaRPr lang="en-US" b="1" dirty="0"/>
          </a:p>
        </p:txBody>
      </p:sp>
      <p:sp>
        <p:nvSpPr>
          <p:cNvPr id="3" name="Content Placeholder 2"/>
          <p:cNvSpPr>
            <a:spLocks noGrp="1"/>
          </p:cNvSpPr>
          <p:nvPr>
            <p:ph idx="1"/>
          </p:nvPr>
        </p:nvSpPr>
        <p:spPr>
          <a:xfrm>
            <a:off x="457200" y="1371600"/>
            <a:ext cx="8229600" cy="4754563"/>
          </a:xfrm>
        </p:spPr>
        <p:txBody>
          <a:bodyPr>
            <a:normAutofit fontScale="85000" lnSpcReduction="20000"/>
          </a:bodyPr>
          <a:lstStyle/>
          <a:p>
            <a:pPr algn="just"/>
            <a:r>
              <a:rPr lang="en-US" dirty="0" smtClean="0"/>
              <a:t>The WTO is a body designed to promote free trade through organizing trade negotiations and act as an independent arbiter in settling trade disputes. To some extent the WTO has been successful in promoting greater free trade.</a:t>
            </a:r>
          </a:p>
          <a:p>
            <a:pPr lvl="1" algn="ctr">
              <a:buNone/>
            </a:pPr>
            <a:endParaRPr lang="en-US" b="1" dirty="0" smtClean="0"/>
          </a:p>
          <a:p>
            <a:pPr lvl="1" algn="ctr">
              <a:buNone/>
            </a:pPr>
            <a:r>
              <a:rPr lang="en-US" b="1" dirty="0" smtClean="0"/>
              <a:t>Advantages</a:t>
            </a:r>
          </a:p>
          <a:p>
            <a:pPr lvl="1" algn="ctr">
              <a:buNone/>
            </a:pPr>
            <a:endParaRPr lang="en-US" b="1" dirty="0" smtClean="0"/>
          </a:p>
          <a:p>
            <a:pPr lvl="1" algn="just"/>
            <a:r>
              <a:rPr lang="en-US" dirty="0" smtClean="0"/>
              <a:t>Lower prices for consumers. Removing tariffs enables us to buy cheaper imports</a:t>
            </a:r>
          </a:p>
          <a:p>
            <a:pPr lvl="1" algn="just"/>
            <a:r>
              <a:rPr lang="en-US" dirty="0" smtClean="0"/>
              <a:t>Free trade encourages greater competitiveness. Firms face a higher incentive to cut costs. For example, a domestic monopoly may now face competition from foreign firms </a:t>
            </a:r>
            <a:br>
              <a:rPr lang="en-US" dirty="0" smtClean="0"/>
            </a:b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WTO- Advantages	</a:t>
            </a:r>
            <a:endParaRPr lang="en-US" dirty="0"/>
          </a:p>
        </p:txBody>
      </p:sp>
      <p:sp>
        <p:nvSpPr>
          <p:cNvPr id="3" name="Content Placeholder 2"/>
          <p:cNvSpPr>
            <a:spLocks noGrp="1"/>
          </p:cNvSpPr>
          <p:nvPr>
            <p:ph idx="1"/>
          </p:nvPr>
        </p:nvSpPr>
        <p:spPr/>
        <p:txBody>
          <a:bodyPr>
            <a:normAutofit fontScale="85000" lnSpcReduction="20000"/>
          </a:bodyPr>
          <a:lstStyle/>
          <a:p>
            <a:pPr algn="just"/>
            <a:r>
              <a:rPr lang="en-US" dirty="0" smtClean="0"/>
              <a:t>Law of comparative advantage states that free trade will enable an increase in economic welfare. This is because countries can specialize in producing goods where they have a lower opportunity cost.</a:t>
            </a:r>
          </a:p>
          <a:p>
            <a:endParaRPr lang="en-US" dirty="0" smtClean="0"/>
          </a:p>
          <a:p>
            <a:pPr algn="just"/>
            <a:r>
              <a:rPr lang="en-US" dirty="0" smtClean="0"/>
              <a:t>Economies of scale. By encouraging free trade, firms can specialize and produce a higher quantity. This enables more economies of scale, this is important for industries with high fixed costs, such as car and aero plane manufacture.</a:t>
            </a:r>
          </a:p>
          <a:p>
            <a:endParaRPr lang="en-US" dirty="0" smtClean="0"/>
          </a:p>
          <a:p>
            <a:r>
              <a:rPr lang="en-US" dirty="0" smtClean="0"/>
              <a:t>Free trade can help increase global economic growth</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WTO- Disadvantages</a:t>
            </a:r>
            <a:endParaRPr lang="en-US" dirty="0"/>
          </a:p>
        </p:txBody>
      </p:sp>
      <p:sp>
        <p:nvSpPr>
          <p:cNvPr id="3" name="Content Placeholder 2"/>
          <p:cNvSpPr>
            <a:spLocks noGrp="1"/>
          </p:cNvSpPr>
          <p:nvPr>
            <p:ph idx="1"/>
          </p:nvPr>
        </p:nvSpPr>
        <p:spPr/>
        <p:txBody>
          <a:bodyPr>
            <a:normAutofit fontScale="92500" lnSpcReduction="20000"/>
          </a:bodyPr>
          <a:lstStyle/>
          <a:p>
            <a:pPr>
              <a:buNone/>
            </a:pPr>
            <a:endParaRPr lang="en-US" dirty="0" smtClean="0"/>
          </a:p>
          <a:p>
            <a:pPr algn="just"/>
            <a:r>
              <a:rPr lang="en-US" dirty="0" smtClean="0"/>
              <a:t>It is argued the benefits of free trade accrue mostly to the developed world.</a:t>
            </a:r>
          </a:p>
          <a:p>
            <a:endParaRPr lang="en-US" dirty="0" smtClean="0"/>
          </a:p>
          <a:p>
            <a:pPr algn="just"/>
            <a:r>
              <a:rPr lang="en-US" dirty="0" smtClean="0"/>
              <a:t>Free trade may prevent developing economies develop their infant industries. </a:t>
            </a:r>
          </a:p>
          <a:p>
            <a:pPr algn="just"/>
            <a:endParaRPr lang="en-US" dirty="0" smtClean="0"/>
          </a:p>
          <a:p>
            <a:pPr lvl="1" algn="just"/>
            <a:r>
              <a:rPr lang="en-US" dirty="0" smtClean="0"/>
              <a:t>For example, if a developing economy was trying to diversify their economy to develop a new manufacturing industry, they may be unable to do it without some tariff protection.</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FUNCTIONS</a:t>
            </a:r>
            <a:endParaRPr lang="en-US" b="1" dirty="0"/>
          </a:p>
        </p:txBody>
      </p:sp>
      <p:sp>
        <p:nvSpPr>
          <p:cNvPr id="3" name="Content Placeholder 2"/>
          <p:cNvSpPr>
            <a:spLocks noGrp="1"/>
          </p:cNvSpPr>
          <p:nvPr>
            <p:ph idx="1"/>
          </p:nvPr>
        </p:nvSpPr>
        <p:spPr>
          <a:xfrm>
            <a:off x="457200" y="1676400"/>
            <a:ext cx="8229600" cy="4449763"/>
          </a:xfrm>
        </p:spPr>
        <p:txBody>
          <a:bodyPr>
            <a:normAutofit fontScale="85000" lnSpcReduction="10000"/>
          </a:bodyPr>
          <a:lstStyle/>
          <a:p>
            <a:pPr algn="ctr">
              <a:buNone/>
            </a:pPr>
            <a:r>
              <a:rPr lang="en-US" b="1" dirty="0" smtClean="0"/>
              <a:t>IMPORTS WING</a:t>
            </a:r>
          </a:p>
          <a:p>
            <a:pPr algn="ctr">
              <a:buNone/>
            </a:pPr>
            <a:endParaRPr lang="en-US" dirty="0" smtClean="0"/>
          </a:p>
          <a:p>
            <a:pPr algn="just"/>
            <a:r>
              <a:rPr lang="en-US" dirty="0" smtClean="0"/>
              <a:t>Formulation of Trade Policy in conjunction with other wings. Implementation of import policy initiatives.</a:t>
            </a:r>
          </a:p>
          <a:p>
            <a:endParaRPr lang="en-US" dirty="0" smtClean="0"/>
          </a:p>
          <a:p>
            <a:pPr algn="ctr">
              <a:buNone/>
            </a:pPr>
            <a:r>
              <a:rPr lang="en-US" b="1" dirty="0" smtClean="0"/>
              <a:t>EXPORTS WING</a:t>
            </a:r>
          </a:p>
          <a:p>
            <a:pPr algn="ctr">
              <a:buNone/>
            </a:pPr>
            <a:endParaRPr lang="en-US" dirty="0" smtClean="0"/>
          </a:p>
          <a:p>
            <a:pPr algn="just"/>
            <a:r>
              <a:rPr lang="en-US" dirty="0" smtClean="0"/>
              <a:t>Formulation and Implementation of annual Trade Policy, jointly with the Imports Wing. Implementation of Export policy initiatives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FUNCTIONS</a:t>
            </a:r>
            <a:endParaRPr lang="en-US" dirty="0"/>
          </a:p>
        </p:txBody>
      </p:sp>
      <p:sp>
        <p:nvSpPr>
          <p:cNvPr id="3" name="Content Placeholder 2"/>
          <p:cNvSpPr>
            <a:spLocks noGrp="1"/>
          </p:cNvSpPr>
          <p:nvPr>
            <p:ph idx="1"/>
          </p:nvPr>
        </p:nvSpPr>
        <p:spPr/>
        <p:txBody>
          <a:bodyPr>
            <a:normAutofit fontScale="77500" lnSpcReduction="20000"/>
          </a:bodyPr>
          <a:lstStyle/>
          <a:p>
            <a:pPr algn="ctr">
              <a:buNone/>
            </a:pPr>
            <a:r>
              <a:rPr lang="en-US" b="1" dirty="0" smtClean="0"/>
              <a:t>ITO WING</a:t>
            </a:r>
          </a:p>
          <a:p>
            <a:pPr algn="ctr">
              <a:buNone/>
            </a:pPr>
            <a:endParaRPr lang="en-US" dirty="0" smtClean="0"/>
          </a:p>
          <a:p>
            <a:pPr algn="just"/>
            <a:r>
              <a:rPr lang="en-US" dirty="0" smtClean="0"/>
              <a:t>Formulating, processing and monitoring of development projects of Ministry and affiliated organizations. Tabulations of Trade Statistics and Analysis based thereon.</a:t>
            </a:r>
          </a:p>
          <a:p>
            <a:endParaRPr lang="en-US" dirty="0" smtClean="0"/>
          </a:p>
          <a:p>
            <a:pPr algn="ctr">
              <a:buNone/>
            </a:pPr>
            <a:r>
              <a:rPr lang="en-US" b="1" dirty="0" smtClean="0"/>
              <a:t>TRADE ORGANIZATIONS WING</a:t>
            </a:r>
          </a:p>
          <a:p>
            <a:pPr algn="ctr">
              <a:buNone/>
            </a:pPr>
            <a:endParaRPr lang="en-US" dirty="0" smtClean="0"/>
          </a:p>
          <a:p>
            <a:pPr algn="just"/>
            <a:r>
              <a:rPr lang="en-US" dirty="0" smtClean="0"/>
              <a:t>Registration, Monitoring and Supervision of all Trade Bodies in the country under the Trade Organization Law of 2007. Local trade fairs and exhibitions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Organogram</a:t>
            </a: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762000" y="1219200"/>
            <a:ext cx="7848599" cy="49069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 </a:t>
            </a:r>
            <a:r>
              <a:rPr lang="en-US" sz="3200" b="1" dirty="0" smtClean="0">
                <a:latin typeface="Times New Roman" pitchFamily="18" charset="0"/>
                <a:cs typeface="Times New Roman" pitchFamily="18" charset="0"/>
              </a:rPr>
              <a:t>Strategic Trade Policy Framework (2012-15)</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7500" lnSpcReduction="20000"/>
          </a:bodyPr>
          <a:lstStyle/>
          <a:p>
            <a:pPr>
              <a:buNone/>
            </a:pPr>
            <a:r>
              <a:rPr lang="en-US" dirty="0" smtClean="0"/>
              <a:t>The major elements of STPF 2012-2015 are:</a:t>
            </a:r>
          </a:p>
          <a:p>
            <a:pPr>
              <a:buNone/>
            </a:pPr>
            <a:endParaRPr lang="en-US" dirty="0" smtClean="0"/>
          </a:p>
          <a:p>
            <a:pPr algn="just">
              <a:buNone/>
            </a:pPr>
            <a:r>
              <a:rPr lang="en-US" dirty="0" err="1" smtClean="0"/>
              <a:t>i</a:t>
            </a:r>
            <a:r>
              <a:rPr lang="en-US" dirty="0" smtClean="0"/>
              <a:t>.   Focus on regional trade</a:t>
            </a:r>
          </a:p>
          <a:p>
            <a:pPr algn="just">
              <a:buNone/>
            </a:pPr>
            <a:r>
              <a:rPr lang="en-US" dirty="0" smtClean="0"/>
              <a:t>ii. Strengthening of the institutional framework for  promotion of exports</a:t>
            </a:r>
          </a:p>
          <a:p>
            <a:pPr algn="just">
              <a:buNone/>
            </a:pPr>
            <a:r>
              <a:rPr lang="en-US" dirty="0" smtClean="0"/>
              <a:t>iii.  Creation of regulatory efficiencies</a:t>
            </a:r>
          </a:p>
          <a:p>
            <a:pPr algn="just">
              <a:buNone/>
            </a:pPr>
            <a:r>
              <a:rPr lang="en-US" dirty="0" smtClean="0"/>
              <a:t>iv.  Export development initiatives</a:t>
            </a:r>
          </a:p>
          <a:p>
            <a:pPr algn="just">
              <a:buNone/>
            </a:pPr>
            <a:r>
              <a:rPr lang="en-US" dirty="0" smtClean="0"/>
              <a:t>v.   Increase exports from less developed regions of  Pakistan</a:t>
            </a:r>
          </a:p>
          <a:p>
            <a:pPr algn="just">
              <a:buNone/>
            </a:pPr>
            <a:r>
              <a:rPr lang="en-US" dirty="0" smtClean="0"/>
              <a:t>vi.  Promotion of domestic commerce</a:t>
            </a:r>
          </a:p>
          <a:p>
            <a:pPr algn="just">
              <a:buNone/>
            </a:pPr>
            <a:r>
              <a:rPr lang="en-US" dirty="0" smtClean="0"/>
              <a:t>vii.  Strengthen the monitoring and evaluation mechanism</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RATIONALIZING TARIFF PROTECTION POLICY (TPP)</a:t>
            </a:r>
            <a:endParaRPr lang="en-US" sz="3200" dirty="0"/>
          </a:p>
        </p:txBody>
      </p:sp>
      <p:sp>
        <p:nvSpPr>
          <p:cNvPr id="3" name="Content Placeholder 2"/>
          <p:cNvSpPr>
            <a:spLocks noGrp="1"/>
          </p:cNvSpPr>
          <p:nvPr>
            <p:ph idx="1"/>
          </p:nvPr>
        </p:nvSpPr>
        <p:spPr/>
        <p:txBody>
          <a:bodyPr>
            <a:normAutofit fontScale="70000" lnSpcReduction="20000"/>
          </a:bodyPr>
          <a:lstStyle/>
          <a:p>
            <a:pPr>
              <a:buNone/>
            </a:pPr>
            <a:r>
              <a:rPr lang="en-US" dirty="0" smtClean="0"/>
              <a:t>   High tariff protection maintained over a period of time tends to erode competitiveness and affects consumer welfare. Ministry of Commerce will adopt following guiding principles to create a competitive environment:-</a:t>
            </a:r>
          </a:p>
          <a:p>
            <a:pPr>
              <a:buNone/>
            </a:pPr>
            <a:endParaRPr lang="en-US" dirty="0" smtClean="0"/>
          </a:p>
          <a:p>
            <a:pPr algn="just">
              <a:buNone/>
            </a:pPr>
            <a:r>
              <a:rPr lang="en-US" dirty="0" err="1" smtClean="0"/>
              <a:t>i</a:t>
            </a:r>
            <a:r>
              <a:rPr lang="en-US" dirty="0" smtClean="0"/>
              <a:t>.   Promote competitive markets in Pakistan</a:t>
            </a:r>
          </a:p>
          <a:p>
            <a:pPr algn="just">
              <a:buNone/>
            </a:pPr>
            <a:r>
              <a:rPr lang="en-US" dirty="0" smtClean="0"/>
              <a:t>ii.  Ensure conformity to international agreements and practices.</a:t>
            </a:r>
          </a:p>
          <a:p>
            <a:pPr algn="just">
              <a:buNone/>
            </a:pPr>
            <a:r>
              <a:rPr lang="en-US" dirty="0" smtClean="0"/>
              <a:t>iii. Promote domestic and foreign investment.</a:t>
            </a:r>
          </a:p>
          <a:p>
            <a:pPr algn="just">
              <a:buNone/>
            </a:pPr>
            <a:r>
              <a:rPr lang="en-US" dirty="0" smtClean="0"/>
              <a:t>iv. Create level playing field for Pakistani firms in international as well as domestic markets.</a:t>
            </a:r>
          </a:p>
          <a:p>
            <a:pPr algn="just">
              <a:buNone/>
            </a:pPr>
            <a:r>
              <a:rPr lang="en-US" dirty="0" smtClean="0"/>
              <a:t>v.   Due consideration to consumer welfare.</a:t>
            </a:r>
          </a:p>
          <a:p>
            <a:pPr algn="just">
              <a:buNone/>
            </a:pPr>
            <a:r>
              <a:rPr lang="en-US" dirty="0" smtClean="0"/>
              <a:t>vi.  Cater to the changing needs of Pakistan’s economy.</a:t>
            </a:r>
          </a:p>
          <a:p>
            <a:pPr algn="just">
              <a:buNone/>
            </a:pPr>
            <a:r>
              <a:rPr lang="en-US" dirty="0" smtClean="0"/>
              <a:t>vii. Create an enabling environment to pursue the legitimate goal of industrialization in Pakistan.</a:t>
            </a:r>
          </a:p>
          <a:p>
            <a:pPr>
              <a:buNone/>
            </a:pPr>
            <a:endParaRPr lang="en-US" dirty="0" smtClean="0"/>
          </a:p>
          <a:p>
            <a:pPr>
              <a:buNone/>
            </a:pPr>
            <a:endParaRPr lang="en-US" dirty="0" smtClean="0"/>
          </a:p>
          <a:p>
            <a:pPr>
              <a:buNone/>
            </a:pPr>
            <a:endParaRPr lang="en-US" dirty="0" smtClean="0"/>
          </a:p>
          <a:p>
            <a:pPr>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Ministry of Commerce</a:t>
            </a:r>
            <a:endParaRPr lang="en-US" b="1" dirty="0"/>
          </a:p>
        </p:txBody>
      </p:sp>
      <p:sp>
        <p:nvSpPr>
          <p:cNvPr id="3" name="Content Placeholder 2"/>
          <p:cNvSpPr>
            <a:spLocks noGrp="1"/>
          </p:cNvSpPr>
          <p:nvPr>
            <p:ph idx="1"/>
          </p:nvPr>
        </p:nvSpPr>
        <p:spPr/>
        <p:txBody>
          <a:bodyPr/>
          <a:lstStyle/>
          <a:p>
            <a:r>
              <a:rPr lang="en-US" dirty="0" smtClean="0"/>
              <a:t>Commerce Division</a:t>
            </a:r>
          </a:p>
          <a:p>
            <a:r>
              <a:rPr lang="en-US" dirty="0" smtClean="0"/>
              <a:t>Textile Industry Division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Summary</a:t>
            </a:r>
            <a:endParaRPr lang="en-US" b="1" dirty="0"/>
          </a:p>
        </p:txBody>
      </p:sp>
      <p:sp>
        <p:nvSpPr>
          <p:cNvPr id="3" name="Content Placeholder 2"/>
          <p:cNvSpPr>
            <a:spLocks noGrp="1"/>
          </p:cNvSpPr>
          <p:nvPr>
            <p:ph idx="1"/>
          </p:nvPr>
        </p:nvSpPr>
        <p:spPr/>
        <p:txBody>
          <a:bodyPr/>
          <a:lstStyle/>
          <a:p>
            <a:r>
              <a:rPr lang="en-US" dirty="0" smtClean="0"/>
              <a:t>Regulatory Intuitions</a:t>
            </a:r>
          </a:p>
          <a:p>
            <a:pPr lvl="1"/>
            <a:r>
              <a:rPr lang="en-US" dirty="0" smtClean="0"/>
              <a:t>Ministry of Commerce</a:t>
            </a:r>
          </a:p>
          <a:p>
            <a:pPr lvl="2"/>
            <a:r>
              <a:rPr lang="en-US" dirty="0" smtClean="0"/>
              <a:t>Mission Statement</a:t>
            </a:r>
          </a:p>
          <a:p>
            <a:pPr lvl="2"/>
            <a:r>
              <a:rPr lang="en-US" dirty="0" smtClean="0"/>
              <a:t>Charter</a:t>
            </a:r>
          </a:p>
          <a:p>
            <a:pPr lvl="2"/>
            <a:r>
              <a:rPr lang="en-US" dirty="0" smtClean="0"/>
              <a:t>Objectives of trade policy</a:t>
            </a:r>
          </a:p>
          <a:p>
            <a:pPr lvl="2"/>
            <a:r>
              <a:rPr lang="en-US" dirty="0" smtClean="0"/>
              <a:t>Functions of Ministry</a:t>
            </a:r>
          </a:p>
          <a:p>
            <a:pPr lvl="2"/>
            <a:r>
              <a:rPr lang="en-US" dirty="0" smtClean="0"/>
              <a:t>Organogram</a:t>
            </a:r>
          </a:p>
          <a:p>
            <a:pPr lvl="1"/>
            <a:r>
              <a:rPr lang="en-US" dirty="0" smtClean="0"/>
              <a:t>Commerce Division</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a:t>
            </a:r>
            <a:endParaRPr lang="en-US" b="1" dirty="0"/>
          </a:p>
        </p:txBody>
      </p:sp>
      <p:sp>
        <p:nvSpPr>
          <p:cNvPr id="3" name="Content Placeholder 2"/>
          <p:cNvSpPr>
            <a:spLocks noGrp="1"/>
          </p:cNvSpPr>
          <p:nvPr>
            <p:ph idx="1"/>
          </p:nvPr>
        </p:nvSpPr>
        <p:spPr/>
        <p:txBody>
          <a:bodyPr/>
          <a:lstStyle/>
          <a:p>
            <a:pPr lvl="0"/>
            <a:r>
              <a:rPr lang="en-US" dirty="0" smtClean="0"/>
              <a:t>Ministry of Economic Affairs &amp; Statistics</a:t>
            </a:r>
            <a:endParaRPr lang="en-US" sz="2800" dirty="0" smtClean="0"/>
          </a:p>
          <a:p>
            <a:pPr lvl="1"/>
            <a:r>
              <a:rPr lang="en-US" dirty="0" smtClean="0"/>
              <a:t>Economic Affairs Division</a:t>
            </a:r>
            <a:endParaRPr lang="en-US" sz="2400" dirty="0" smtClean="0"/>
          </a:p>
          <a:p>
            <a:pPr lvl="1"/>
            <a:r>
              <a:rPr lang="en-US" smtClean="0"/>
              <a:t>Statistics Division</a:t>
            </a:r>
            <a:endParaRPr lang="en-US" sz="240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209</TotalTime>
  <Words>923</Words>
  <Application>Microsoft Office PowerPoint</Application>
  <PresentationFormat>On-screen Show (4:3)</PresentationFormat>
  <Paragraphs>169</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Regulatory Administrative Institutions MPA 517</vt:lpstr>
      <vt:lpstr>Recap</vt:lpstr>
      <vt:lpstr>Country principles for better regulation</vt:lpstr>
      <vt:lpstr>Today’s Lecture</vt:lpstr>
      <vt:lpstr>Ministry of Commerce </vt:lpstr>
      <vt:lpstr>CHARTER OF THE MINISTRY</vt:lpstr>
      <vt:lpstr>CHARTER OF THE MINISTRY</vt:lpstr>
      <vt:lpstr>OBJECTIVES OF TRADE POLICY</vt:lpstr>
      <vt:lpstr>FUNCTIONS</vt:lpstr>
      <vt:lpstr>FUNCTIONS</vt:lpstr>
      <vt:lpstr>WTO</vt:lpstr>
      <vt:lpstr>WTO- Advantages </vt:lpstr>
      <vt:lpstr>WTO- Disadvantages</vt:lpstr>
      <vt:lpstr>FUNCTIONS</vt:lpstr>
      <vt:lpstr>FUNCTIONS</vt:lpstr>
      <vt:lpstr>Organogram</vt:lpstr>
      <vt:lpstr> Strategic Trade Policy Framework (2012-15)</vt:lpstr>
      <vt:lpstr>RATIONALIZING TARIFF PROTECTION POLICY (TPP)</vt:lpstr>
      <vt:lpstr>Ministry of Commerce</vt:lpstr>
      <vt:lpstr>Summary</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Regulatory Administrative Institutions MPA 517</dc:title>
  <dc:creator/>
  <cp:lastModifiedBy>NTS</cp:lastModifiedBy>
  <cp:revision>52</cp:revision>
  <dcterms:created xsi:type="dcterms:W3CDTF">2006-08-16T00:00:00Z</dcterms:created>
  <dcterms:modified xsi:type="dcterms:W3CDTF">2014-06-08T08:53:19Z</dcterms:modified>
</cp:coreProperties>
</file>