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0"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D350C1-35A0-41F2-80D9-4C39C324BBC2}" type="datetimeFigureOut">
              <a:rPr lang="en-US" smtClean="0"/>
              <a:pPr/>
              <a:t>6/8/2014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EB7307-C90A-471E-B2BD-6E14010B1ED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EB7307-C90A-471E-B2BD-6E14010B1ED5}"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D73345-73D4-41BE-A573-00ED577EB332}"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8ADFB0-62ED-4FB6-A2CE-FE1EE79E374F}"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9F6FA7-EE56-4E27-B5C8-BC65432E3F23}"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91B792-EC50-4468-A9F8-58692B70A0E9}" type="datetime1">
              <a:rPr lang="en-US" smtClean="0"/>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1D1D24-9F5B-445A-81E2-1ECC0ADCE9FB}" type="datetime1">
              <a:rPr lang="en-US" smtClean="0"/>
              <a:t>6/8/2014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5B97D18-420D-48A9-87C0-6292EE319B7F}" type="datetime1">
              <a:rPr lang="en-US" smtClean="0"/>
              <a:t>6/8/2014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940941-F595-4AFC-9F68-3D9D94BD063C}" type="datetime1">
              <a:rPr lang="en-US" smtClean="0"/>
              <a:t>6/8/2014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2177B6-820C-4054-BAFA-03BC492042FD}" type="datetime1">
              <a:rPr lang="en-US" smtClean="0"/>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E98AA9-8BFB-4C6C-A4A6-89B236970B99}" type="datetime1">
              <a:rPr lang="en-US" smtClean="0"/>
              <a:t>6/8/2014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57C2AB-C3AC-42B5-916B-C50C9D812370}"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12BF1E-0B58-4BA5-9D27-FEA99E905A59}" type="datetime1">
              <a:rPr lang="en-US" smtClean="0"/>
              <a:t>6/8/2014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C44AE-E275-41E5-9696-334F2B657B1C}" type="datetime1">
              <a:rPr lang="en-US" smtClean="0"/>
              <a:t>6/8/2014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Times New Roman" pitchFamily="18" charset="0"/>
                <a:cs typeface="Times New Roman" pitchFamily="18" charset="0"/>
              </a:rPr>
              <a:t>Regulatory Administrative Institutions</a:t>
            </a:r>
            <a:br>
              <a:rPr lang="en-US"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MPA 517</a:t>
            </a:r>
            <a:endParaRPr lang="en-US" sz="28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r"/>
            <a:r>
              <a:rPr lang="en-US" b="1" dirty="0" smtClean="0">
                <a:solidFill>
                  <a:schemeClr val="tx1"/>
                </a:solidFill>
              </a:rPr>
              <a:t>Lecture-7 </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Administrative law </a:t>
            </a:r>
          </a:p>
          <a:p>
            <a:r>
              <a:rPr lang="en-US" dirty="0" smtClean="0"/>
              <a:t>Why regulations are important?</a:t>
            </a:r>
          </a:p>
          <a:p>
            <a:r>
              <a:rPr lang="en-US" dirty="0" smtClean="0"/>
              <a:t>What is regulatory policy?</a:t>
            </a:r>
          </a:p>
          <a:p>
            <a:r>
              <a:rPr lang="en-US" i="1" dirty="0" smtClean="0"/>
              <a:t>Regulatory policy as a lever of state power</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914400"/>
          </a:xfrm>
        </p:spPr>
        <p:txBody>
          <a:bodyPr>
            <a:normAutofit fontScale="90000"/>
          </a:bodyPr>
          <a:lstStyle/>
          <a:p>
            <a:r>
              <a:rPr lang="en-US" sz="3600" b="1" i="1" dirty="0" smtClean="0"/>
              <a:t>Regulatory policy as a lever of state power</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2895600"/>
          </a:xfrm>
        </p:spPr>
        <p:txBody>
          <a:bodyPr>
            <a:normAutofit lnSpcReduction="10000"/>
          </a:bodyPr>
          <a:lstStyle/>
          <a:p>
            <a:pPr algn="just"/>
            <a:r>
              <a:rPr lang="en-US" dirty="0" smtClean="0"/>
              <a:t>Regulatory policy can be viewed, strategically alongside fiscal and monetary policy as one of the three core levers at the disposal of governments for managing the economy and society, implementing policy and influencing behaviour. </a:t>
            </a:r>
          </a:p>
          <a:p>
            <a:pPr algn="just"/>
            <a:endParaRPr lang="en-US" dirty="0"/>
          </a:p>
        </p:txBody>
      </p:sp>
      <p:sp>
        <p:nvSpPr>
          <p:cNvPr id="6" name="Content Placeholder 2"/>
          <p:cNvSpPr txBox="1">
            <a:spLocks/>
          </p:cNvSpPr>
          <p:nvPr/>
        </p:nvSpPr>
        <p:spPr>
          <a:xfrm>
            <a:off x="304800" y="4495800"/>
            <a:ext cx="8229600" cy="1905000"/>
          </a:xfrm>
          <a:prstGeom prst="rect">
            <a:avLst/>
          </a:prstGeom>
        </p:spPr>
        <p:txBody>
          <a:bodyPr vert="horz" lIns="91440" tIns="45720" rIns="91440" bIns="45720" rtlCol="0">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8" name="Picture 4"/>
          <p:cNvPicPr>
            <a:picLocks noChangeAspect="1" noChangeArrowheads="1"/>
          </p:cNvPicPr>
          <p:nvPr/>
        </p:nvPicPr>
        <p:blipFill>
          <a:blip r:embed="rId2" cstate="print"/>
          <a:srcRect/>
          <a:stretch>
            <a:fillRect/>
          </a:stretch>
        </p:blipFill>
        <p:spPr bwMode="auto">
          <a:xfrm>
            <a:off x="914400" y="4343400"/>
            <a:ext cx="7086600" cy="1905000"/>
          </a:xfrm>
          <a:prstGeom prst="rect">
            <a:avLst/>
          </a:prstGeom>
          <a:noFill/>
          <a:ln w="9525">
            <a:noFill/>
            <a:miter lim="800000"/>
            <a:headEnd/>
            <a:tailEnd/>
          </a:ln>
          <a:effectLst/>
        </p:spPr>
      </p:pic>
      <p:sp>
        <p:nvSpPr>
          <p:cNvPr id="9" name="Slide Number Placeholder 8"/>
          <p:cNvSpPr>
            <a:spLocks noGrp="1"/>
          </p:cNvSpPr>
          <p:nvPr>
            <p:ph type="sldNum" sz="quarter" idx="12"/>
          </p:nvPr>
        </p:nvSpPr>
        <p:spPr/>
        <p:txBody>
          <a:bodyPr/>
          <a:lstStyle/>
          <a:p>
            <a:fld id="{B6F15528-21DE-4FAA-801E-634DDDAF4B2B}"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Why regulations are important?</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5257800"/>
          </a:xfrm>
        </p:spPr>
        <p:txBody>
          <a:bodyPr>
            <a:normAutofit/>
          </a:bodyPr>
          <a:lstStyle/>
          <a:p>
            <a:pPr algn="just"/>
            <a:r>
              <a:rPr lang="en-US" dirty="0" smtClean="0"/>
              <a:t>Regulation, one of the three key levers of state power (together with fiscal and monetary policy), is of critical importance in shaping the welfare of economies and society. </a:t>
            </a:r>
          </a:p>
          <a:p>
            <a:endParaRPr lang="en-US" dirty="0" smtClean="0"/>
          </a:p>
          <a:p>
            <a:pPr algn="just"/>
            <a:r>
              <a:rPr lang="en-US" dirty="0" smtClean="0"/>
              <a:t>The objective of regulatory policy is to ensure that the regulatory lever works effectively, so that regulations and regulatory frameworks are in the public interest.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b="1" i="1" dirty="0" smtClean="0"/>
              <a:t> Today’s Lecture</a:t>
            </a:r>
            <a:endParaRPr lang="en-US" dirty="0" smtClean="0"/>
          </a:p>
        </p:txBody>
      </p:sp>
      <p:sp>
        <p:nvSpPr>
          <p:cNvPr id="3" name="Content Placeholder 2"/>
          <p:cNvSpPr>
            <a:spLocks noGrp="1"/>
          </p:cNvSpPr>
          <p:nvPr>
            <p:ph idx="1"/>
          </p:nvPr>
        </p:nvSpPr>
        <p:spPr/>
        <p:txBody>
          <a:bodyPr/>
          <a:lstStyle/>
          <a:p>
            <a:r>
              <a:rPr lang="en-US" b="1" dirty="0" smtClean="0"/>
              <a:t>Regulatory policy as part of good public governance</a:t>
            </a:r>
            <a:endParaRPr lang="en-US" dirty="0" smtClean="0"/>
          </a:p>
          <a:p>
            <a:pPr lvl="1"/>
            <a:r>
              <a:rPr lang="en-US" b="1" dirty="0" smtClean="0"/>
              <a:t>The value of free markets</a:t>
            </a:r>
          </a:p>
          <a:p>
            <a:pPr lvl="1"/>
            <a:r>
              <a:rPr lang="en-US" b="1" dirty="0" smtClean="0"/>
              <a:t>Guiding Principles for Regulatory Quality and Performance</a:t>
            </a:r>
          </a:p>
          <a:p>
            <a:pPr lvl="1"/>
            <a:r>
              <a:rPr lang="en-US" sz="2800" b="1" dirty="0" smtClean="0"/>
              <a:t>International Scenario</a:t>
            </a:r>
            <a:endParaRPr lang="en-US" sz="28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838200"/>
          </a:xfrm>
        </p:spPr>
        <p:txBody>
          <a:bodyPr>
            <a:normAutofit fontScale="90000"/>
          </a:bodyPr>
          <a:lstStyle/>
          <a:p>
            <a:r>
              <a:rPr lang="en-US" sz="3100" b="1" i="1" dirty="0" smtClean="0"/>
              <a:t>Regulatory policy as part of good public governance</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The link between regulatory policy and the broader public governance framework is critical.</a:t>
            </a:r>
          </a:p>
          <a:p>
            <a:pPr algn="just"/>
            <a:endParaRPr lang="en-US" dirty="0" smtClean="0"/>
          </a:p>
          <a:p>
            <a:pPr algn="just"/>
            <a:r>
              <a:rPr lang="en-US" dirty="0" smtClean="0"/>
              <a:t>Regulatory policy is already a key part of the work on governance, the goals of which are transparency, legitimacy, accountability, trust in government, efficiency and policy coherence. </a:t>
            </a:r>
          </a:p>
          <a:p>
            <a:pPr algn="just"/>
            <a:endParaRPr lang="en-US" dirty="0" smtClean="0"/>
          </a:p>
          <a:p>
            <a:pPr algn="just"/>
            <a:r>
              <a:rPr lang="en-US" dirty="0" smtClean="0"/>
              <a:t>An effective regulatory policy both depends on other well functioning aspects of public governance, and also contributes to them, for example as regards transparency and citizen engagement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Key aspects of effective regulatory governance</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r>
              <a:rPr lang="en-US" dirty="0" smtClean="0"/>
              <a:t>Policy design needs to be underpinned by solid research and analysis.</a:t>
            </a:r>
          </a:p>
          <a:p>
            <a:endParaRPr lang="en-US" dirty="0" smtClean="0"/>
          </a:p>
          <a:p>
            <a:pPr algn="just"/>
            <a:r>
              <a:rPr lang="en-US" dirty="0" smtClean="0"/>
              <a:t>Leadership is critical – whether by an individual or an institution charged with carrying out the reform.</a:t>
            </a:r>
          </a:p>
          <a:p>
            <a:endParaRPr lang="en-US" dirty="0" smtClean="0"/>
          </a:p>
          <a:p>
            <a:pPr algn="just"/>
            <a:r>
              <a:rPr lang="en-US" dirty="0" smtClean="0"/>
              <a:t>Appropriate institutions are needed, capable of supporting reform from decision to implementation (a long haul). </a:t>
            </a:r>
          </a:p>
          <a:p>
            <a:pPr algn="just"/>
            <a:endParaRPr lang="en-US" dirty="0" smtClean="0"/>
          </a:p>
          <a:p>
            <a:pPr algn="just"/>
            <a:endParaRPr lang="en-US" dirty="0" smtClean="0"/>
          </a:p>
          <a:p>
            <a:r>
              <a:rPr lang="en-US" dirty="0" smtClean="0"/>
              <a:t>Building such institutions takes time, as their effectiveness depends on their reputation. </a:t>
            </a:r>
          </a:p>
          <a:p>
            <a:endParaRPr lang="en-US" dirty="0" smtClean="0"/>
          </a:p>
          <a:p>
            <a:r>
              <a:rPr lang="en-US" dirty="0" smtClean="0"/>
              <a:t>But this repays dividends, as their existence has enhanced prospects for reform in particular areas.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84238"/>
          </a:xfrm>
        </p:spPr>
        <p:txBody>
          <a:bodyPr>
            <a:normAutofit fontScale="90000"/>
          </a:bodyPr>
          <a:lstStyle/>
          <a:p>
            <a:r>
              <a:rPr lang="en-US" sz="3600" b="1" i="1" dirty="0" smtClean="0">
                <a:latin typeface="Times New Roman" pitchFamily="18" charset="0"/>
                <a:cs typeface="Times New Roman" pitchFamily="18" charset="0"/>
              </a:rPr>
              <a:t>Regulatory policy and economic theory</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pPr algn="just"/>
            <a:endParaRPr lang="en-US" dirty="0" smtClean="0"/>
          </a:p>
          <a:p>
            <a:pPr algn="just"/>
            <a:r>
              <a:rPr lang="en-US" dirty="0" smtClean="0"/>
              <a:t>Alongside political science, history and the law, the discipline of economics has been a key factor in the development of regulatory policy</a:t>
            </a:r>
          </a:p>
          <a:p>
            <a:endParaRPr lang="en-US" dirty="0" smtClean="0"/>
          </a:p>
          <a:p>
            <a:pPr algn="just"/>
            <a:r>
              <a:rPr lang="en-US" dirty="0" smtClean="0"/>
              <a:t>Regulatory policy has both learnt from and contributes to, developments in economic theory. </a:t>
            </a:r>
          </a:p>
          <a:p>
            <a:pPr algn="just"/>
            <a:endParaRPr lang="en-US" dirty="0" smtClean="0"/>
          </a:p>
          <a:p>
            <a:pPr algn="just"/>
            <a:r>
              <a:rPr lang="en-US" dirty="0" smtClean="0"/>
              <a:t>Since the crisis, there has been a vigorous debate on what may need to change in term of prevailing economic convention, and by implications, what needs to change in countries’ approach to regulatory governance.</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The value of free markets</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pPr algn="just"/>
            <a:r>
              <a:rPr lang="en-US" dirty="0" smtClean="0"/>
              <a:t>A free market is a market economy in which the forces of supply and demand are free of intervention by a government, price-setting monopolies, or other authority. </a:t>
            </a:r>
          </a:p>
          <a:p>
            <a:pPr algn="just"/>
            <a:endParaRPr lang="en-US" dirty="0" smtClean="0"/>
          </a:p>
          <a:p>
            <a:pPr algn="just"/>
            <a:r>
              <a:rPr lang="en-US" dirty="0" smtClean="0"/>
              <a:t>A free market contrasts with a controlled market or regulated market, in which government intervenes in supply and demand through non-market methods such as laws creating barriers to market entry or directly setting prices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20000"/>
          </a:bodyPr>
          <a:lstStyle/>
          <a:p>
            <a:pPr algn="just"/>
            <a:r>
              <a:rPr lang="en-US" dirty="0" smtClean="0"/>
              <a:t>Free markets had significant consequences for regulatory management. </a:t>
            </a:r>
          </a:p>
          <a:p>
            <a:pPr algn="just"/>
            <a:endParaRPr lang="en-US" dirty="0" smtClean="0"/>
          </a:p>
          <a:p>
            <a:pPr algn="just"/>
            <a:r>
              <a:rPr lang="en-US" dirty="0" smtClean="0"/>
              <a:t>The objective of free markets encouraged the deregulation of product markets, and with the </a:t>
            </a:r>
            <a:r>
              <a:rPr lang="en-US" dirty="0" err="1" smtClean="0"/>
              <a:t>liberalisation</a:t>
            </a:r>
            <a:r>
              <a:rPr lang="en-US" dirty="0" smtClean="0"/>
              <a:t> of previously monopoly sectors, opened the way to construct market-based regulatory regimes in these sectors. </a:t>
            </a:r>
          </a:p>
          <a:p>
            <a:pPr algn="just"/>
            <a:endParaRPr lang="en-US" dirty="0" smtClean="0"/>
          </a:p>
          <a:p>
            <a:pPr algn="just"/>
            <a:r>
              <a:rPr lang="en-US" dirty="0" smtClean="0"/>
              <a:t>Autonomous economic regulatory agencies were established, at an arm’s length from ministries and the political process, to manage these previously monopoly sectors.</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808038"/>
          </a:xfrm>
        </p:spPr>
        <p:txBody>
          <a:bodyPr>
            <a:normAutofit fontScale="90000"/>
          </a:bodyPr>
          <a:lstStyle/>
          <a:p>
            <a:r>
              <a:rPr lang="en-US" dirty="0" smtClean="0"/>
              <a:t/>
            </a:r>
            <a:br>
              <a:rPr lang="en-US" dirty="0" smtClean="0"/>
            </a:br>
            <a:r>
              <a:rPr lang="en-US" b="1" dirty="0" smtClean="0"/>
              <a:t> </a:t>
            </a:r>
            <a:r>
              <a:rPr lang="en-US" sz="2700" b="1" dirty="0" smtClean="0">
                <a:latin typeface="Times New Roman" pitchFamily="18" charset="0"/>
                <a:cs typeface="Times New Roman" pitchFamily="18" charset="0"/>
              </a:rPr>
              <a:t>Guiding Principles for Regulatory Quality and Performance</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pPr algn="just">
              <a:buNone/>
            </a:pPr>
            <a:r>
              <a:rPr lang="en-US" dirty="0" smtClean="0"/>
              <a:t>1. Adopt at the political level, broad </a:t>
            </a:r>
            <a:r>
              <a:rPr lang="en-US" dirty="0" err="1" smtClean="0"/>
              <a:t>programmes</a:t>
            </a:r>
            <a:r>
              <a:rPr lang="en-US" dirty="0" smtClean="0"/>
              <a:t> of regulatory reform that establish clear objectives and frameworks for implementation.</a:t>
            </a:r>
          </a:p>
          <a:p>
            <a:pPr>
              <a:buNone/>
            </a:pPr>
            <a:endParaRPr lang="en-US" dirty="0" smtClean="0"/>
          </a:p>
          <a:p>
            <a:pPr algn="just">
              <a:buNone/>
            </a:pPr>
            <a:r>
              <a:rPr lang="en-US" dirty="0" smtClean="0"/>
              <a:t>2. Assess impacts and review regulations systematically to ensure that they meet their intended objectives efficiently and effectively in a changing and complex economic and social environment.</a:t>
            </a:r>
          </a:p>
          <a:p>
            <a:pPr algn="just">
              <a:buNone/>
            </a:pPr>
            <a:endParaRPr lang="en-US" dirty="0" smtClean="0"/>
          </a:p>
          <a:p>
            <a:pPr algn="just">
              <a:buNone/>
            </a:pPr>
            <a:r>
              <a:rPr lang="en-US" dirty="0" smtClean="0"/>
              <a:t>3. Ensure that regulations, regulatory institutions charged with implementation, and regulatory processes are transparent and non-discriminatory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70000" lnSpcReduction="20000"/>
          </a:bodyPr>
          <a:lstStyle/>
          <a:p>
            <a:pPr algn="just">
              <a:buNone/>
            </a:pPr>
            <a:r>
              <a:rPr lang="en-US" dirty="0" smtClean="0"/>
              <a:t>4. Review and strengthen where necessary the scope, effectiveness and enforcement of competition policy.</a:t>
            </a:r>
          </a:p>
          <a:p>
            <a:pPr algn="just">
              <a:buNone/>
            </a:pPr>
            <a:endParaRPr lang="en-US" dirty="0" smtClean="0"/>
          </a:p>
          <a:p>
            <a:pPr algn="just">
              <a:buNone/>
            </a:pPr>
            <a:r>
              <a:rPr lang="en-US" dirty="0" smtClean="0"/>
              <a:t>5. Design economic regulations in all sectors to stimulate competition and efficiency, and eliminate them except where clear evidence demonstrates that they are the best way to serve broad public interests.</a:t>
            </a:r>
          </a:p>
          <a:p>
            <a:pPr algn="just">
              <a:buNone/>
            </a:pPr>
            <a:endParaRPr lang="en-US" dirty="0" smtClean="0"/>
          </a:p>
          <a:p>
            <a:pPr algn="just">
              <a:buNone/>
            </a:pPr>
            <a:r>
              <a:rPr lang="en-US" dirty="0" smtClean="0"/>
              <a:t>6. Eliminate unnecessary regulatory barriers to trade and investment through continued </a:t>
            </a:r>
            <a:r>
              <a:rPr lang="en-US" dirty="0" err="1" smtClean="0"/>
              <a:t>liberalisation</a:t>
            </a:r>
            <a:r>
              <a:rPr lang="en-US" dirty="0" smtClean="0"/>
              <a:t> and enhance the consideration and better integration of market openness throughout the regulatory process, thus strengthening economic efficiency and competitiveness.</a:t>
            </a:r>
          </a:p>
          <a:p>
            <a:pPr algn="just">
              <a:buNone/>
            </a:pPr>
            <a:endParaRPr lang="en-US" dirty="0" smtClean="0"/>
          </a:p>
          <a:p>
            <a:pPr>
              <a:buNone/>
            </a:pPr>
            <a:r>
              <a:rPr lang="en-US" dirty="0" smtClean="0"/>
              <a:t>7. Identify important linkages with other policy objectives and develop policies to achieve those objectives in ways that support reform.</a:t>
            </a:r>
          </a:p>
          <a:p>
            <a:pPr algn="just">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77500" lnSpcReduction="20000"/>
          </a:bodyPr>
          <a:lstStyle/>
          <a:p>
            <a:pPr algn="just"/>
            <a:r>
              <a:rPr lang="en-US" dirty="0" smtClean="0"/>
              <a:t>Regulations do not only address the activities of the private sector. They include the rules and procedures that frame the internal operation of public authorities, including ministries and government agencies.</a:t>
            </a:r>
          </a:p>
          <a:p>
            <a:endParaRPr lang="en-US" dirty="0" smtClean="0"/>
          </a:p>
          <a:p>
            <a:pPr algn="just"/>
            <a:r>
              <a:rPr lang="en-US" dirty="0" smtClean="0"/>
              <a:t>So called “soft law” is increasingly important. This means that, for example, administrative guidance and circulars which are not intended to have legal force, may acquire legal force in practice.</a:t>
            </a:r>
          </a:p>
          <a:p>
            <a:endParaRPr lang="en-US" dirty="0" smtClean="0"/>
          </a:p>
          <a:p>
            <a:pPr algn="just"/>
            <a:r>
              <a:rPr lang="en-US" dirty="0" smtClean="0"/>
              <a:t>Most countries have a well-established hierarchy of regulations, starting with their Constitution. They usually require that lower-level regulations must not conflict with higher-level regulations, and that the former must derive their legitimacy from the latter.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Country principles for better regulation</a:t>
            </a:r>
            <a:endParaRPr lang="en-US" sz="3200" dirty="0"/>
          </a:p>
        </p:txBody>
      </p:sp>
      <p:sp>
        <p:nvSpPr>
          <p:cNvPr id="3" name="Content Placeholder 2"/>
          <p:cNvSpPr>
            <a:spLocks noGrp="1"/>
          </p:cNvSpPr>
          <p:nvPr>
            <p:ph idx="1"/>
          </p:nvPr>
        </p:nvSpPr>
        <p:spPr>
          <a:xfrm>
            <a:off x="457200" y="1295400"/>
            <a:ext cx="8229600" cy="4830763"/>
          </a:xfrm>
        </p:spPr>
        <p:txBody>
          <a:bodyPr>
            <a:normAutofit/>
          </a:bodyPr>
          <a:lstStyle/>
          <a:p>
            <a:pPr algn="just"/>
            <a:r>
              <a:rPr lang="en-US" dirty="0" smtClean="0"/>
              <a:t>An early example is the set of principles established by the United Kingdom’s Better Regulation Task Force in 1998, an independent advisory body to the government at the time:</a:t>
            </a:r>
          </a:p>
          <a:p>
            <a:pPr lvl="1"/>
            <a:r>
              <a:rPr lang="en-US" dirty="0" smtClean="0"/>
              <a:t>Transparency</a:t>
            </a:r>
          </a:p>
          <a:p>
            <a:pPr lvl="1"/>
            <a:r>
              <a:rPr lang="en-US" dirty="0" smtClean="0"/>
              <a:t>Accountability.</a:t>
            </a:r>
          </a:p>
          <a:p>
            <a:pPr lvl="1"/>
            <a:r>
              <a:rPr lang="en-US" dirty="0" smtClean="0"/>
              <a:t>Targeting.</a:t>
            </a:r>
          </a:p>
          <a:p>
            <a:pPr lvl="1"/>
            <a:r>
              <a:rPr lang="en-US" dirty="0" smtClean="0"/>
              <a:t>Consistency.</a:t>
            </a:r>
          </a:p>
          <a:p>
            <a:pPr lvl="1"/>
            <a:r>
              <a:rPr lang="en-US" dirty="0" smtClean="0"/>
              <a:t>Proportionality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Council of Australian Governments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A more recent example is from Australia. The Council of Australian Governments (COAG) released Principles of Best Practice Regulation in October 2007. COAG agreed that all state governments will ensure that regulatory processes in their jurisdiction are consistent with the following principles:</a:t>
            </a:r>
          </a:p>
          <a:p>
            <a:pPr>
              <a:buNone/>
            </a:pPr>
            <a:endParaRPr lang="en-US" dirty="0" smtClean="0"/>
          </a:p>
          <a:p>
            <a:pPr algn="just">
              <a:buNone/>
            </a:pPr>
            <a:r>
              <a:rPr lang="en-US" dirty="0" smtClean="0"/>
              <a:t>1. establishing a case for action before addressing a problem;</a:t>
            </a:r>
          </a:p>
          <a:p>
            <a:pPr>
              <a:buNone/>
            </a:pPr>
            <a:endParaRPr lang="en-US" dirty="0" smtClean="0"/>
          </a:p>
          <a:p>
            <a:pPr algn="just">
              <a:buNone/>
            </a:pPr>
            <a:r>
              <a:rPr lang="en-US" dirty="0" smtClean="0"/>
              <a:t>2. a range of feasible policy options must be considered, including self-regulatory, co-regulatory and non-regulatory approaches, and their benefits and costs assessed;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85000" lnSpcReduction="10000"/>
          </a:bodyPr>
          <a:lstStyle/>
          <a:p>
            <a:pPr algn="just">
              <a:buNone/>
            </a:pPr>
            <a:r>
              <a:rPr lang="en-US" dirty="0" smtClean="0"/>
              <a:t>3. adopting the option that generates the greatest net benefit for the community;</a:t>
            </a:r>
          </a:p>
          <a:p>
            <a:pPr algn="just">
              <a:buNone/>
            </a:pPr>
            <a:r>
              <a:rPr lang="en-US" dirty="0" smtClean="0"/>
              <a:t>4. in accordance with the Competition Principles Agreement, legislation should not restrict competition unless it can be demonstrated that:</a:t>
            </a:r>
          </a:p>
          <a:p>
            <a:pPr algn="just">
              <a:buNone/>
            </a:pPr>
            <a:r>
              <a:rPr lang="en-US" dirty="0" smtClean="0"/>
              <a:t>a. the benefits of the restrictions to the community as a whole outweigh the costs; and</a:t>
            </a:r>
          </a:p>
          <a:p>
            <a:pPr algn="just">
              <a:buNone/>
            </a:pPr>
            <a:r>
              <a:rPr lang="en-US" dirty="0" smtClean="0"/>
              <a:t>b. the objectives of the regulation can only be achieved by restricting competition.</a:t>
            </a:r>
          </a:p>
          <a:p>
            <a:pPr algn="just">
              <a:buNone/>
            </a:pPr>
            <a:r>
              <a:rPr lang="en-US" dirty="0" smtClean="0"/>
              <a:t>5. providing effective guidance to relevant regulators and regulated parties in order to ensure that the policy intent and expected compliance requirements of the regulation are clear;</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92500" lnSpcReduction="20000"/>
          </a:bodyPr>
          <a:lstStyle/>
          <a:p>
            <a:pPr>
              <a:buNone/>
            </a:pPr>
            <a:r>
              <a:rPr lang="en-US" dirty="0" smtClean="0"/>
              <a:t>6. ensuring that regulation remains relevant and effective over time;</a:t>
            </a:r>
          </a:p>
          <a:p>
            <a:pPr>
              <a:buNone/>
            </a:pPr>
            <a:endParaRPr lang="en-US" dirty="0" smtClean="0"/>
          </a:p>
          <a:p>
            <a:pPr algn="just">
              <a:buNone/>
            </a:pPr>
            <a:r>
              <a:rPr lang="en-US" dirty="0" smtClean="0"/>
              <a:t>7. consulting effectively with affected key stakeholders at all stages of the regulatory cycle; and</a:t>
            </a:r>
          </a:p>
          <a:p>
            <a:pPr>
              <a:buNone/>
            </a:pPr>
            <a:endParaRPr lang="en-US" dirty="0" smtClean="0"/>
          </a:p>
          <a:p>
            <a:pPr algn="just">
              <a:buNone/>
            </a:pPr>
            <a:r>
              <a:rPr lang="en-US" dirty="0" smtClean="0"/>
              <a:t>8. government action should be effective and proportional to the issue being addressed. Ireland, Finland, Canada and several other countries have also established principles of better regulation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i="1" dirty="0" smtClean="0"/>
              <a:t>Regulatory policy as part of good public governance</a:t>
            </a:r>
            <a:endParaRPr lang="en-US" dirty="0" smtClean="0"/>
          </a:p>
          <a:p>
            <a:pPr lvl="1"/>
            <a:r>
              <a:rPr lang="en-US" b="1" dirty="0" smtClean="0"/>
              <a:t>The value of free markets</a:t>
            </a:r>
          </a:p>
          <a:p>
            <a:pPr lvl="1"/>
            <a:r>
              <a:rPr lang="en-US" b="1" dirty="0" smtClean="0"/>
              <a:t>Guiding Principles for Regulatory Quality and Performance</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Regulatory Intuitions</a:t>
            </a:r>
          </a:p>
          <a:p>
            <a:pPr lvl="1"/>
            <a:r>
              <a:rPr lang="en-US" dirty="0" smtClean="0"/>
              <a:t>Ministry of Commerce</a:t>
            </a:r>
          </a:p>
          <a:p>
            <a:pPr lvl="2"/>
            <a:r>
              <a:rPr lang="en-US" dirty="0" smtClean="0"/>
              <a:t>Mission Statement</a:t>
            </a:r>
          </a:p>
          <a:p>
            <a:pPr lvl="2"/>
            <a:r>
              <a:rPr lang="en-US" dirty="0" smtClean="0"/>
              <a:t>Charter</a:t>
            </a:r>
          </a:p>
          <a:p>
            <a:pPr lvl="2"/>
            <a:r>
              <a:rPr lang="en-US" dirty="0" smtClean="0"/>
              <a:t>Objectives of trade policy</a:t>
            </a:r>
          </a:p>
          <a:p>
            <a:pPr lvl="2"/>
            <a:r>
              <a:rPr lang="en-US" dirty="0" smtClean="0"/>
              <a:t>Organogram</a:t>
            </a:r>
          </a:p>
          <a:p>
            <a:pPr lvl="1"/>
            <a:r>
              <a:rPr lang="en-US" dirty="0" smtClean="0"/>
              <a:t>Commerce Division</a:t>
            </a:r>
          </a:p>
          <a:p>
            <a:pPr lvl="2"/>
            <a:endParaRPr lang="en-US" dirty="0" smtClean="0"/>
          </a:p>
          <a:p>
            <a:pPr lvl="2"/>
            <a:endParaRPr lang="en-US" dirty="0" smtClean="0"/>
          </a:p>
          <a:p>
            <a:pPr lvl="2"/>
            <a:endParaRPr lang="en-US" dirty="0" smtClean="0"/>
          </a:p>
          <a:p>
            <a:pPr lvl="2"/>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TotalTime>
  <Words>1168</Words>
  <Application>Microsoft Office PowerPoint</Application>
  <PresentationFormat>On-screen Show (4:3)</PresentationFormat>
  <Paragraphs>126</Paragraphs>
  <Slides>19</Slides>
  <Notes>1</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Regulatory Administrative Institutions MPA 517</vt:lpstr>
      <vt:lpstr>Recap</vt:lpstr>
      <vt:lpstr>Regulatory policy as a lever of state power </vt:lpstr>
      <vt:lpstr>Why regulations are important? </vt:lpstr>
      <vt:lpstr> Today’s Lecture</vt:lpstr>
      <vt:lpstr>Regulatory policy as part of good public governance </vt:lpstr>
      <vt:lpstr>Key aspects of effective regulatory governance</vt:lpstr>
      <vt:lpstr>Regulatory policy and economic theory </vt:lpstr>
      <vt:lpstr>The value of free markets</vt:lpstr>
      <vt:lpstr>Slide 10</vt:lpstr>
      <vt:lpstr>  Guiding Principles for Regulatory Quality and Performance </vt:lpstr>
      <vt:lpstr>Slide 12</vt:lpstr>
      <vt:lpstr>Slide 13</vt:lpstr>
      <vt:lpstr>Country principles for better regulation</vt:lpstr>
      <vt:lpstr>Council of Australian Governments</vt:lpstr>
      <vt:lpstr>Slide 16</vt:lpstr>
      <vt:lpstr>Slide 17</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75</cp:revision>
  <dcterms:created xsi:type="dcterms:W3CDTF">2006-08-16T00:00:00Z</dcterms:created>
  <dcterms:modified xsi:type="dcterms:W3CDTF">2014-06-08T07:02:03Z</dcterms:modified>
</cp:coreProperties>
</file>