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D576AD-1024-47C8-842F-8405EC595059}"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42710A-1C27-4AAE-A6BC-A83E738CBED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635CC5-85CA-4E29-B3B6-5CA2C98F1CE0}" type="datetime1">
              <a:rPr lang="en-US" smtClean="0"/>
              <a:pPr/>
              <a:t>6/8/2014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0D8B31-4801-40EF-AF73-00E46E4A3944}" type="datetime1">
              <a:rPr lang="en-US" smtClean="0"/>
              <a:pPr/>
              <a:t>6/8/2014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2FFCA-9B10-400C-83AD-20BD9A3FBC34}" type="datetime1">
              <a:rPr lang="en-US" smtClean="0"/>
              <a:pPr/>
              <a:t>6/8/2014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300B65-5DA2-4909-95E3-A68B55CA4693}" type="datetime1">
              <a:rPr lang="en-US" smtClean="0"/>
              <a:pPr/>
              <a:t>6/8/2014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1EA2C0-F40A-433B-9306-54062F719003}" type="datetime1">
              <a:rPr lang="en-US" smtClean="0"/>
              <a:pPr/>
              <a:t>6/8/2014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6F9096-00DC-4E38-80F1-E51385C46E3E}" type="datetime1">
              <a:rPr lang="en-US" smtClean="0"/>
              <a:pPr/>
              <a:t>6/8/2014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178502-0317-4667-80FF-7670E894CBD0}" type="datetime1">
              <a:rPr lang="en-US" smtClean="0"/>
              <a:pPr/>
              <a:t>6/8/2014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3C4B5A-AF7D-429E-9A42-58F3C0D267CD}" type="datetime1">
              <a:rPr lang="en-US" smtClean="0"/>
              <a:pPr/>
              <a:t>6/8/2014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697D62-9959-466A-8D8E-D79F3D8517D8}" type="datetime1">
              <a:rPr lang="en-US" smtClean="0"/>
              <a:pPr/>
              <a:t>6/8/2014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A9F0E-BD05-40AD-9F38-24D1197319C7}" type="datetime1">
              <a:rPr lang="en-US" smtClean="0"/>
              <a:pPr/>
              <a:t>6/8/2014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86FFB-A3E5-4493-8CB1-C2C085A5620C}" type="datetime1">
              <a:rPr lang="en-US" smtClean="0"/>
              <a:pPr/>
              <a:t>6/8/2014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21F9A3-1ACD-4CEA-95FE-754FD2AE659D}" type="datetime1">
              <a:rPr lang="en-US" smtClean="0"/>
              <a:pPr/>
              <a:t>6/8/2014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en.wikipedia.org/wiki/Sharia_la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rPr>
              <a:t>Lecture-6</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lnSpcReduction="10000"/>
          </a:bodyPr>
          <a:lstStyle/>
          <a:p>
            <a:r>
              <a:rPr lang="en-US" b="1" dirty="0" smtClean="0"/>
              <a:t>Role of Government in Business</a:t>
            </a:r>
          </a:p>
          <a:p>
            <a:pPr lvl="1" algn="just"/>
            <a:r>
              <a:rPr lang="en-US" dirty="0" smtClean="0"/>
              <a:t>Permission</a:t>
            </a:r>
          </a:p>
          <a:p>
            <a:pPr lvl="1" algn="just"/>
            <a:r>
              <a:rPr lang="en-US" dirty="0" smtClean="0"/>
              <a:t>Contract Enforcement</a:t>
            </a:r>
          </a:p>
          <a:p>
            <a:pPr lvl="1" algn="just"/>
            <a:r>
              <a:rPr lang="en-US" dirty="0" smtClean="0"/>
              <a:t>Consumer Protection</a:t>
            </a:r>
          </a:p>
          <a:p>
            <a:pPr lvl="1" algn="just"/>
            <a:r>
              <a:rPr lang="en-US" dirty="0" smtClean="0"/>
              <a:t>Employee Protection</a:t>
            </a:r>
          </a:p>
          <a:p>
            <a:pPr lvl="1" algn="just"/>
            <a:r>
              <a:rPr lang="en-US" dirty="0" smtClean="0"/>
              <a:t>Environmental Protection</a:t>
            </a:r>
          </a:p>
          <a:p>
            <a:pPr lvl="1" algn="just"/>
            <a:r>
              <a:rPr lang="en-US" dirty="0" smtClean="0"/>
              <a:t>Taxation</a:t>
            </a:r>
          </a:p>
          <a:p>
            <a:pPr lvl="1" algn="just"/>
            <a:r>
              <a:rPr lang="en-US" dirty="0" smtClean="0"/>
              <a:t>Investor Protection</a:t>
            </a:r>
          </a:p>
          <a:p>
            <a:pPr lvl="1" algn="just"/>
            <a:r>
              <a:rPr lang="en-US" dirty="0" smtClean="0"/>
              <a:t>Role of Government in Promoting Small Business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38200"/>
          </a:xfrm>
        </p:spPr>
        <p:txBody>
          <a:bodyPr>
            <a:normAutofit fontScale="90000"/>
          </a:bodyPr>
          <a:lstStyle/>
          <a:p>
            <a:r>
              <a:rPr lang="en-US" sz="3600" dirty="0" smtClean="0">
                <a:latin typeface="Times New Roman" pitchFamily="18" charset="0"/>
                <a:cs typeface="Times New Roman" pitchFamily="18" charset="0"/>
              </a:rPr>
              <a:t>Role of Government in Promoting Small Business</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Businesses create jobs and pay taxes, making it natural for government to want to help them start and thrive. </a:t>
            </a:r>
          </a:p>
          <a:p>
            <a:pPr algn="just"/>
            <a:endParaRPr lang="en-US" dirty="0" smtClean="0"/>
          </a:p>
          <a:p>
            <a:pPr algn="just"/>
            <a:r>
              <a:rPr lang="en-US" dirty="0" smtClean="0"/>
              <a:t>Municipalities, counties, states and the federal government all offer direct and indirect assistance to individual businesses and industries through a variety of monetary grants, paid research, legislation and worker training.</a:t>
            </a:r>
          </a:p>
          <a:p>
            <a:pPr algn="just"/>
            <a:endParaRPr lang="en-US" dirty="0" smtClean="0"/>
          </a:p>
          <a:p>
            <a:pPr algn="just"/>
            <a:r>
              <a:rPr lang="en-US" dirty="0" smtClean="0"/>
              <a:t> If you haven’t done so yet, contact your local and state economic development offices to see how they can help you.</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and Development</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lgn="just" fontAlgn="base"/>
            <a:r>
              <a:rPr lang="en-US" dirty="0" smtClean="0"/>
              <a:t>The federal government provides grants to academic institutions working to develop new technologies that will benefit industry, with the caveat that the institutions share the technologies with industry.</a:t>
            </a:r>
          </a:p>
          <a:p>
            <a:pPr fontAlgn="base"/>
            <a:endParaRPr lang="en-US" dirty="0" smtClean="0"/>
          </a:p>
          <a:p>
            <a:pPr algn="just" fontAlgn="base"/>
            <a:r>
              <a:rPr lang="en-US" dirty="0" smtClean="0"/>
              <a:t> In some instances, the government will provide grants to private companies making a new product or service that will improve a vital area of an economy, such as transportation, energy, agriculture or communications. </a:t>
            </a:r>
          </a:p>
          <a:p>
            <a:pPr fontAlgn="base"/>
            <a:endParaRPr lang="en-US" dirty="0" smtClean="0"/>
          </a:p>
          <a:p>
            <a:pPr algn="just" fontAlgn="base"/>
            <a:r>
              <a:rPr lang="en-US" dirty="0" smtClean="0"/>
              <a:t>Some states also fund research and development projects, working with private investors and the federal government to raise funds.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Administrative law </a:t>
            </a:r>
          </a:p>
          <a:p>
            <a:r>
              <a:rPr lang="en-US" dirty="0" smtClean="0"/>
              <a:t>Why regulations are important?</a:t>
            </a:r>
          </a:p>
          <a:p>
            <a:r>
              <a:rPr lang="en-US" dirty="0" smtClean="0"/>
              <a:t>What is regulatory policy?</a:t>
            </a:r>
          </a:p>
          <a:p>
            <a:r>
              <a:rPr lang="en-US" i="1" dirty="0" smtClean="0"/>
              <a:t>Regulatory policy as a lever of state power</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Administrative law</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Administrative law is the body of law that governs the activities of administrative agencies of government. </a:t>
            </a:r>
          </a:p>
          <a:p>
            <a:pPr algn="just"/>
            <a:endParaRPr lang="en-US" dirty="0" smtClean="0"/>
          </a:p>
          <a:p>
            <a:pPr algn="just"/>
            <a:r>
              <a:rPr lang="en-US" dirty="0" smtClean="0"/>
              <a:t>Government agency action can include rulemaking, adjudication, or the enforcement of a specific regulatory agenda. </a:t>
            </a:r>
          </a:p>
          <a:p>
            <a:pPr algn="just"/>
            <a:endParaRPr lang="en-US" dirty="0" smtClean="0"/>
          </a:p>
          <a:p>
            <a:pPr algn="just"/>
            <a:r>
              <a:rPr lang="en-US" dirty="0" smtClean="0"/>
              <a:t>Administrative law is considered a branch of public law.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Administrative Law</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As a body of law, administrative law deals with the decision-making of administrative units of government (for example, tribunals, boards or commissions) that are part of a national regulatory scheme in such areas as police law, international trade, manufacturing, the environment, taxation, broadcasting, immigration and transport. </a:t>
            </a:r>
          </a:p>
          <a:p>
            <a:pPr algn="just"/>
            <a:endParaRPr lang="en-US" dirty="0" smtClean="0"/>
          </a:p>
          <a:p>
            <a:pPr algn="just"/>
            <a:r>
              <a:rPr lang="en-US" dirty="0" smtClean="0"/>
              <a:t>A tribunal in the general sense is any person or institution with the authority to judge, adjudicate on, or determine claims or disputes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Administrative law</a:t>
            </a:r>
            <a:endParaRPr lang="en-US" b="1" dirty="0"/>
          </a:p>
        </p:txBody>
      </p:sp>
      <p:sp>
        <p:nvSpPr>
          <p:cNvPr id="3" name="Content Placeholder 2"/>
          <p:cNvSpPr>
            <a:spLocks noGrp="1"/>
          </p:cNvSpPr>
          <p:nvPr>
            <p:ph idx="1"/>
          </p:nvPr>
        </p:nvSpPr>
        <p:spPr/>
        <p:txBody>
          <a:bodyPr/>
          <a:lstStyle/>
          <a:p>
            <a:pPr algn="just"/>
            <a:r>
              <a:rPr lang="en-US" dirty="0" smtClean="0"/>
              <a:t>Administrative law expanded greatly during the twentieth century, as legislative bodies worldwide created more </a:t>
            </a:r>
            <a:r>
              <a:rPr lang="en-US" u="sng" dirty="0" smtClean="0"/>
              <a:t>government agencies</a:t>
            </a:r>
            <a:r>
              <a:rPr lang="en-US" dirty="0" smtClean="0"/>
              <a:t> to regulate the increasingly complex social, economic and political spheres of human interaction.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Law</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b="1" dirty="0" smtClean="0"/>
              <a:t>Law</a:t>
            </a:r>
            <a:r>
              <a:rPr lang="en-US" dirty="0" smtClean="0"/>
              <a:t> is a term which does not have a universally accepted definition,</a:t>
            </a:r>
            <a:r>
              <a:rPr lang="en-US" baseline="30000" dirty="0" smtClean="0"/>
              <a:t>[</a:t>
            </a:r>
            <a:r>
              <a:rPr lang="en-US" dirty="0" smtClean="0"/>
              <a:t> but one definition is that law is a system of rules and guidelines which are enforced through social institutions to govern behaviour. </a:t>
            </a:r>
          </a:p>
          <a:p>
            <a:pPr algn="just"/>
            <a:endParaRPr lang="en-US" dirty="0" smtClean="0"/>
          </a:p>
          <a:p>
            <a:pPr algn="just"/>
            <a:r>
              <a:rPr lang="en-US" dirty="0" smtClean="0"/>
              <a:t>Laws can be made by legislatures through legislation, the executive through regulations, or judges through binding precedents (normally in common law jurisdictions). </a:t>
            </a:r>
          </a:p>
          <a:p>
            <a:pPr algn="just"/>
            <a:endParaRPr lang="en-US" dirty="0" smtClean="0"/>
          </a:p>
          <a:p>
            <a:pPr algn="just"/>
            <a:r>
              <a:rPr lang="en-US" dirty="0" smtClean="0"/>
              <a:t>Private individuals can create legally binding contracts, including (in some jurisdictions) arbitration agreements that exclude the normal court process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r>
              <a:rPr lang="en-US" dirty="0" smtClean="0"/>
              <a:t>Historically, religious laws played a significant role even in settling of secular matters, which is still the case in some religious communities, particularly Jewish, and some countries, particularly Islamic. </a:t>
            </a:r>
          </a:p>
          <a:p>
            <a:r>
              <a:rPr lang="en-US" dirty="0" smtClean="0"/>
              <a:t>While Islamic </a:t>
            </a:r>
            <a:r>
              <a:rPr lang="en-US" u="sng" dirty="0" err="1" smtClean="0">
                <a:hlinkClick r:id="rId2"/>
              </a:rPr>
              <a:t>Sharia</a:t>
            </a:r>
            <a:r>
              <a:rPr lang="en-US" u="sng" dirty="0" smtClean="0">
                <a:hlinkClick r:id="rId2"/>
              </a:rPr>
              <a:t> law</a:t>
            </a:r>
            <a:r>
              <a:rPr lang="en-US" dirty="0" smtClean="0"/>
              <a:t> is the world's most widely used religious law</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Types of Law</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law is generally divided into two main areas. </a:t>
            </a:r>
          </a:p>
          <a:p>
            <a:pPr algn="just"/>
            <a:endParaRPr lang="en-US" dirty="0" smtClean="0"/>
          </a:p>
          <a:p>
            <a:pPr algn="just"/>
            <a:r>
              <a:rPr lang="en-US" dirty="0" smtClean="0"/>
              <a:t>Criminal law deals with conduct that is considered harmful to social order and in which the guilty party may be imprisoned or fined. </a:t>
            </a:r>
          </a:p>
          <a:p>
            <a:pPr algn="just"/>
            <a:endParaRPr lang="en-US" dirty="0" smtClean="0"/>
          </a:p>
          <a:p>
            <a:pPr algn="just"/>
            <a:r>
              <a:rPr lang="en-US" dirty="0" smtClean="0"/>
              <a:t>Civil law (not to be confused with civil law jurisdictions above) deals with the resolution of lawsuits (disputes) between individuals or organizations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Why regulations are important?</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5257800"/>
          </a:xfrm>
        </p:spPr>
        <p:txBody>
          <a:bodyPr>
            <a:normAutofit/>
          </a:bodyPr>
          <a:lstStyle/>
          <a:p>
            <a:pPr algn="just"/>
            <a:r>
              <a:rPr lang="en-US" dirty="0" smtClean="0"/>
              <a:t>Regulation, one of the three key levers of state power (together with fiscal and monetary policy), is of critical importance in shaping the welfare of economies and society. </a:t>
            </a:r>
          </a:p>
          <a:p>
            <a:endParaRPr lang="en-US" dirty="0" smtClean="0"/>
          </a:p>
          <a:p>
            <a:pPr algn="just"/>
            <a:r>
              <a:rPr lang="en-US" dirty="0" smtClean="0"/>
              <a:t>The objective of regulatory policy is to ensure that the regulatory lever works effectively, so that regulations and regulatory frameworks are in the public interest.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What is regulatory policy?</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257800"/>
          </a:xfrm>
        </p:spPr>
        <p:txBody>
          <a:bodyPr>
            <a:normAutofit fontScale="62500" lnSpcReduction="20000"/>
          </a:bodyPr>
          <a:lstStyle/>
          <a:p>
            <a:pPr algn="just"/>
            <a:endParaRPr lang="en-US" dirty="0" smtClean="0"/>
          </a:p>
          <a:p>
            <a:pPr algn="just"/>
            <a:r>
              <a:rPr lang="en-US" dirty="0" smtClean="0"/>
              <a:t>The objective of regulatory policy is to ensure that regulations are in the public interest.</a:t>
            </a:r>
          </a:p>
          <a:p>
            <a:endParaRPr lang="en-US" dirty="0" smtClean="0"/>
          </a:p>
          <a:p>
            <a:pPr algn="just"/>
            <a:r>
              <a:rPr lang="en-US" dirty="0" smtClean="0"/>
              <a:t>It addresses the permanent need to ensure that regulations and regulatory frameworks are justified, of good quality and “fit for purpose”. </a:t>
            </a:r>
          </a:p>
          <a:p>
            <a:endParaRPr lang="en-US" dirty="0" smtClean="0"/>
          </a:p>
          <a:p>
            <a:pPr algn="just"/>
            <a:r>
              <a:rPr lang="en-US" dirty="0" smtClean="0"/>
              <a:t>An integral part of effective public governance, regulatory policy helps to shape the relationship between the state, citizens and businesses. </a:t>
            </a:r>
          </a:p>
          <a:p>
            <a:endParaRPr lang="en-US" dirty="0" smtClean="0"/>
          </a:p>
          <a:p>
            <a:pPr algn="just"/>
            <a:r>
              <a:rPr lang="en-US" dirty="0" smtClean="0"/>
              <a:t>An effective regulatory policy supports economic development and the rule of law, helping policy makers to reach informed decisions about what to regulate, whom to regulate, and how to regulate.</a:t>
            </a:r>
          </a:p>
          <a:p>
            <a:endParaRPr lang="en-US" dirty="0" smtClean="0"/>
          </a:p>
          <a:p>
            <a:pPr algn="just"/>
            <a:r>
              <a:rPr lang="en-US" dirty="0" smtClean="0"/>
              <a:t>Evaluation of regulatory outcomes informs policy makers of successes, failures and the need for change or adjustment to regulation so that it continues to offer effective support for public policy goals.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914400"/>
          </a:xfrm>
        </p:spPr>
        <p:txBody>
          <a:bodyPr>
            <a:normAutofit fontScale="90000"/>
          </a:bodyPr>
          <a:lstStyle/>
          <a:p>
            <a:r>
              <a:rPr lang="en-US" sz="3600" b="1" i="1" dirty="0" smtClean="0"/>
              <a:t>Regulatory policy as a lever of state power</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2895600"/>
          </a:xfrm>
        </p:spPr>
        <p:txBody>
          <a:bodyPr>
            <a:normAutofit lnSpcReduction="10000"/>
          </a:bodyPr>
          <a:lstStyle/>
          <a:p>
            <a:pPr algn="just"/>
            <a:r>
              <a:rPr lang="en-US" dirty="0" smtClean="0"/>
              <a:t>Regulatory policy can be viewed, strategically alongside fiscal and monetary policy as one of the three core levers at the disposal of governments for managing the economy and society, implementing policy and influencing behaviour. </a:t>
            </a:r>
          </a:p>
          <a:p>
            <a:pPr algn="just"/>
            <a:endParaRPr lang="en-US" dirty="0"/>
          </a:p>
        </p:txBody>
      </p:sp>
      <p:sp>
        <p:nvSpPr>
          <p:cNvPr id="6" name="Content Placeholder 2"/>
          <p:cNvSpPr txBox="1">
            <a:spLocks/>
          </p:cNvSpPr>
          <p:nvPr/>
        </p:nvSpPr>
        <p:spPr>
          <a:xfrm>
            <a:off x="304800" y="4495800"/>
            <a:ext cx="8229600" cy="19050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8" name="Picture 4"/>
          <p:cNvPicPr>
            <a:picLocks noChangeAspect="1" noChangeArrowheads="1"/>
          </p:cNvPicPr>
          <p:nvPr/>
        </p:nvPicPr>
        <p:blipFill>
          <a:blip r:embed="rId2" cstate="print"/>
          <a:srcRect/>
          <a:stretch>
            <a:fillRect/>
          </a:stretch>
        </p:blipFill>
        <p:spPr bwMode="auto">
          <a:xfrm>
            <a:off x="914400" y="4343400"/>
            <a:ext cx="7086600" cy="1905000"/>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10000"/>
          </a:bodyPr>
          <a:lstStyle/>
          <a:p>
            <a:pPr algn="just"/>
            <a:r>
              <a:rPr lang="en-US" dirty="0" smtClean="0"/>
              <a:t>Regulatory managers on the ground may consider this to be too conceptual, but it does no more than draw attention to a powerful reality, underlining the importance of regulatory policy, and the need for it to be at the centre of government attention.</a:t>
            </a:r>
          </a:p>
          <a:p>
            <a:pPr algn="just"/>
            <a:endParaRPr lang="en-US" dirty="0" smtClean="0"/>
          </a:p>
          <a:p>
            <a:r>
              <a:rPr lang="en-US" dirty="0" smtClean="0"/>
              <a:t>With major post crisis constraints on government expenditure and social resistance to higher taxes, regulation may receive more attention as a lever of state intervention.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10000"/>
          </a:bodyPr>
          <a:lstStyle/>
          <a:p>
            <a:pPr algn="just"/>
            <a:endParaRPr lang="en-US" dirty="0" smtClean="0"/>
          </a:p>
          <a:p>
            <a:pPr algn="just"/>
            <a:r>
              <a:rPr lang="en-US" dirty="0" smtClean="0"/>
              <a:t>Although regulation can be a substitute for fiscal measures and may even be an efficient alternative to direct taxation, this needs careful management. </a:t>
            </a:r>
          </a:p>
          <a:p>
            <a:endParaRPr lang="en-US" dirty="0" smtClean="0"/>
          </a:p>
          <a:p>
            <a:pPr algn="just"/>
            <a:r>
              <a:rPr lang="en-US" dirty="0" smtClean="0"/>
              <a:t>More regulation carries the risk of moving costs to the private sector. </a:t>
            </a:r>
          </a:p>
          <a:p>
            <a:endParaRPr lang="en-US" dirty="0" smtClean="0"/>
          </a:p>
          <a:p>
            <a:pPr algn="just"/>
            <a:r>
              <a:rPr lang="en-US" dirty="0" smtClean="0"/>
              <a:t>The over hasty adoption of inappropriate regulation in reaction to events could add unnecessary burdens, inhibit innovation and harm competitiveness and open markets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Administrative law </a:t>
            </a:r>
          </a:p>
          <a:p>
            <a:r>
              <a:rPr lang="en-US" dirty="0" smtClean="0"/>
              <a:t>Why regulations are important?</a:t>
            </a:r>
          </a:p>
          <a:p>
            <a:r>
              <a:rPr lang="en-US" dirty="0" smtClean="0"/>
              <a:t>What is regulatory policy?</a:t>
            </a:r>
          </a:p>
          <a:p>
            <a:r>
              <a:rPr lang="en-US" i="1" dirty="0" smtClean="0"/>
              <a:t>Regulatory policy as a lever of state power</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i="1" dirty="0" smtClean="0"/>
              <a:t>Regulatory policy as part of good public governance</a:t>
            </a:r>
            <a:endParaRPr lang="en-US" dirty="0" smtClean="0"/>
          </a:p>
          <a:p>
            <a:pPr lvl="1"/>
            <a:r>
              <a:rPr lang="en-US" b="1" dirty="0" smtClean="0"/>
              <a:t>The value of free markets</a:t>
            </a:r>
          </a:p>
          <a:p>
            <a:pPr lvl="1"/>
            <a:r>
              <a:rPr lang="en-US" b="1" smtClean="0"/>
              <a:t>Guiding Principles for Regulatory Quality and Performance</a:t>
            </a:r>
            <a:endParaRPr lang="en-US" smtClean="0"/>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852</Words>
  <Application>Microsoft Office PowerPoint</Application>
  <PresentationFormat>On-screen Show (4:3)</PresentationFormat>
  <Paragraphs>108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Regulatory Administrative Institutions MPA- 517</vt:lpstr>
      <vt:lpstr>Recap</vt:lpstr>
      <vt:lpstr>Role of Government in Promoting Small Business  </vt:lpstr>
      <vt:lpstr>Research and Development </vt:lpstr>
      <vt:lpstr>Today’s Lecture</vt:lpstr>
      <vt:lpstr>Administrative law</vt:lpstr>
      <vt:lpstr>Administrative Law</vt:lpstr>
      <vt:lpstr>Administrative law</vt:lpstr>
      <vt:lpstr>Law </vt:lpstr>
      <vt:lpstr>Slide 10</vt:lpstr>
      <vt:lpstr>Types of Law</vt:lpstr>
      <vt:lpstr>Why regulations are important? </vt:lpstr>
      <vt:lpstr>What is regulatory policy? </vt:lpstr>
      <vt:lpstr>Regulatory policy as a lever of state power </vt:lpstr>
      <vt:lpstr>Slide 15</vt:lpstr>
      <vt:lpstr>Slide 16</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NTS</cp:lastModifiedBy>
  <cp:revision>39</cp:revision>
  <dcterms:created xsi:type="dcterms:W3CDTF">2006-08-16T00:00:00Z</dcterms:created>
  <dcterms:modified xsi:type="dcterms:W3CDTF">2014-06-08T05:42:00Z</dcterms:modified>
</cp:coreProperties>
</file>