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9" r:id="rId4"/>
    <p:sldId id="260"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E3A433-9F6D-4E2A-BC3F-9DBD0DC8813C}" type="datetimeFigureOut">
              <a:rPr lang="en-US" smtClean="0"/>
              <a:t>6/7/2014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4C5A95-7785-4480-B5B4-7F85661B447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3293F3-2BBB-4AF7-B33A-E47882B02542}" type="datetime1">
              <a:rPr lang="en-US" smtClean="0"/>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D80FDF-340E-48B0-B53C-350522728660}" type="datetime1">
              <a:rPr lang="en-US" smtClean="0"/>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4D259E9-F46C-42CB-A329-2B1253982B40}" type="datetime1">
              <a:rPr lang="en-US" smtClean="0"/>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E53A68-FD6C-47BC-ABD6-FC984926B94F}" type="datetime1">
              <a:rPr lang="en-US" smtClean="0"/>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47BC69-F342-47E2-A179-944453B37AC7}" type="datetime1">
              <a:rPr lang="en-US" smtClean="0"/>
              <a:t>6/7/2014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2CE97E-F8D4-4E90-8671-067B9A8C81B8}" type="datetime1">
              <a:rPr lang="en-US" smtClean="0"/>
              <a:t>6/7/2014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B8F31B-083F-4F8D-91F1-78872FE64E25}" type="datetime1">
              <a:rPr lang="en-US" smtClean="0"/>
              <a:t>6/7/2014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474A8E-7623-47BC-9080-9702D955A115}" type="datetime1">
              <a:rPr lang="en-US" smtClean="0"/>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01988F-1928-4BA3-B7C3-85AF8B4F1994}" type="datetime1">
              <a:rPr lang="en-US" smtClean="0"/>
              <a:t>6/7/2014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DCFD11-417F-48F4-AB3E-9150AEFDAE8C}" type="datetime1">
              <a:rPr lang="en-US" smtClean="0"/>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C92FD8-CC1C-4C7F-AB0C-6939BA5B37A3}" type="datetime1">
              <a:rPr lang="en-US" smtClean="0"/>
              <a:t>6/7/2014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2507F8-65FA-4DCA-A089-201FF003D767}" type="datetime1">
              <a:rPr lang="en-US" smtClean="0"/>
              <a:t>6/7/2014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latin typeface="Times New Roman" pitchFamily="18" charset="0"/>
                <a:cs typeface="Times New Roman" pitchFamily="18" charset="0"/>
              </a:rPr>
              <a:t>Regulatory Administrative Institutions</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MPA- 517</a:t>
            </a:r>
            <a:endParaRPr lang="en-US" sz="32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pPr algn="r"/>
            <a:r>
              <a:rPr lang="en-US" b="1" dirty="0" smtClean="0">
                <a:solidFill>
                  <a:schemeClr val="tx1"/>
                </a:solidFill>
              </a:rPr>
              <a:t>Lecture-5</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Five Areas of Government Regulation of Business</a:t>
            </a:r>
          </a:p>
          <a:p>
            <a:pPr lvl="1"/>
            <a:r>
              <a:rPr lang="en-US" dirty="0" smtClean="0"/>
              <a:t>Advertising</a:t>
            </a:r>
          </a:p>
          <a:p>
            <a:pPr lvl="1"/>
            <a:r>
              <a:rPr lang="en-US" dirty="0" smtClean="0"/>
              <a:t>Employment and Labor</a:t>
            </a:r>
          </a:p>
          <a:p>
            <a:pPr lvl="1"/>
            <a:r>
              <a:rPr lang="en-US" dirty="0" smtClean="0"/>
              <a:t>Environmental</a:t>
            </a:r>
          </a:p>
          <a:p>
            <a:pPr lvl="1"/>
            <a:r>
              <a:rPr lang="en-US" dirty="0" smtClean="0"/>
              <a:t>Privacy</a:t>
            </a:r>
          </a:p>
          <a:p>
            <a:pPr lvl="1"/>
            <a:r>
              <a:rPr lang="en-US" dirty="0" smtClean="0"/>
              <a:t>Safety and Health</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algn="r"/>
            <a:r>
              <a:rPr lang="en-US" b="1" dirty="0" smtClean="0"/>
              <a:t>Advertising</a:t>
            </a:r>
            <a:r>
              <a:rPr lang="en-US" dirty="0" smtClean="0"/>
              <a:t/>
            </a:r>
            <a:br>
              <a:rPr lang="en-US" dirty="0" smtClean="0"/>
            </a:br>
            <a:endParaRPr lang="en-US" dirty="0"/>
          </a:p>
        </p:txBody>
      </p:sp>
      <p:sp>
        <p:nvSpPr>
          <p:cNvPr id="3" name="Content Placeholder 2"/>
          <p:cNvSpPr>
            <a:spLocks noGrp="1"/>
          </p:cNvSpPr>
          <p:nvPr>
            <p:ph idx="1"/>
          </p:nvPr>
        </p:nvSpPr>
        <p:spPr>
          <a:xfrm>
            <a:off x="457200" y="1066800"/>
            <a:ext cx="8229600" cy="5334000"/>
          </a:xfrm>
        </p:spPr>
        <p:txBody>
          <a:bodyPr>
            <a:normAutofit/>
          </a:bodyPr>
          <a:lstStyle/>
          <a:p>
            <a:pPr algn="just" fontAlgn="base"/>
            <a:endParaRPr lang="en-US" dirty="0" smtClean="0"/>
          </a:p>
          <a:p>
            <a:pPr algn="just" fontAlgn="base"/>
            <a:r>
              <a:rPr lang="en-US" dirty="0" smtClean="0"/>
              <a:t>Laws pertaining to marketing and advertising set in motion by the Federal Trade Commission exist to protect consumers and keep companies honest about their product. Every business in the country is required to comply with the truth-in-advertising laws and could face lawsuits for violation.</a:t>
            </a:r>
          </a:p>
          <a:p>
            <a:pPr fontAlgn="base"/>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fontScale="90000"/>
          </a:bodyPr>
          <a:lstStyle/>
          <a:p>
            <a:pPr algn="r"/>
            <a:r>
              <a:rPr lang="en-US" sz="3600" b="1" dirty="0" smtClean="0"/>
              <a:t>Environmental</a:t>
            </a:r>
            <a:r>
              <a:rPr lang="en-US" dirty="0" smtClean="0"/>
              <a:t/>
            </a:r>
            <a:br>
              <a:rPr lang="en-US" dirty="0" smtClean="0"/>
            </a:br>
            <a:endParaRPr lang="en-US" dirty="0"/>
          </a:p>
        </p:txBody>
      </p:sp>
      <p:sp>
        <p:nvSpPr>
          <p:cNvPr id="3" name="Content Placeholder 2"/>
          <p:cNvSpPr>
            <a:spLocks noGrp="1"/>
          </p:cNvSpPr>
          <p:nvPr>
            <p:ph idx="1"/>
          </p:nvPr>
        </p:nvSpPr>
        <p:spPr>
          <a:xfrm>
            <a:off x="457200" y="1447800"/>
            <a:ext cx="8229600" cy="4678363"/>
          </a:xfrm>
        </p:spPr>
        <p:txBody>
          <a:bodyPr>
            <a:normAutofit fontScale="92500" lnSpcReduction="20000"/>
          </a:bodyPr>
          <a:lstStyle/>
          <a:p>
            <a:pPr algn="just" fontAlgn="base"/>
            <a:r>
              <a:rPr lang="en-US" dirty="0" smtClean="0"/>
              <a:t>The carbon footprint of businesses on the environment is regulated by the Environmental Protection Agency (EPA) alongside state agencies. The EPA enforces environmental laws passed by the federal government through educational resources, frequent inspections and local agency accountability.</a:t>
            </a:r>
          </a:p>
          <a:p>
            <a:pPr fontAlgn="base"/>
            <a:endParaRPr lang="en-US" dirty="0" smtClean="0"/>
          </a:p>
          <a:p>
            <a:pPr algn="just" fontAlgn="base"/>
            <a:r>
              <a:rPr lang="en-US" dirty="0" smtClean="0"/>
              <a:t>The Environmental Compliance Assistance Guide exists to help businesses--small and large alike--achieve environmental compliance, and serves as an educational resource more than an enforcer.</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normAutofit lnSpcReduction="10000"/>
          </a:bodyPr>
          <a:lstStyle/>
          <a:p>
            <a:r>
              <a:rPr lang="en-US" b="1" dirty="0" smtClean="0"/>
              <a:t>Role of Government </a:t>
            </a:r>
            <a:r>
              <a:rPr lang="en-US" b="1" dirty="0" smtClean="0"/>
              <a:t>Regulation </a:t>
            </a:r>
            <a:r>
              <a:rPr lang="en-US" b="1" dirty="0" smtClean="0"/>
              <a:t>in </a:t>
            </a:r>
            <a:r>
              <a:rPr lang="en-US" b="1" dirty="0" smtClean="0"/>
              <a:t>Business</a:t>
            </a:r>
          </a:p>
          <a:p>
            <a:pPr lvl="1" algn="just"/>
            <a:r>
              <a:rPr lang="en-US" dirty="0" smtClean="0"/>
              <a:t>Permission</a:t>
            </a:r>
          </a:p>
          <a:p>
            <a:pPr lvl="1" algn="just"/>
            <a:r>
              <a:rPr lang="en-US" dirty="0" smtClean="0"/>
              <a:t>Contract Enforcement</a:t>
            </a:r>
          </a:p>
          <a:p>
            <a:pPr lvl="1" algn="just"/>
            <a:r>
              <a:rPr lang="en-US" dirty="0" smtClean="0"/>
              <a:t>Consumer Protection</a:t>
            </a:r>
          </a:p>
          <a:p>
            <a:pPr lvl="1" algn="just"/>
            <a:r>
              <a:rPr lang="en-US" dirty="0" smtClean="0"/>
              <a:t>Employee Protection</a:t>
            </a:r>
          </a:p>
          <a:p>
            <a:pPr lvl="1" algn="just"/>
            <a:r>
              <a:rPr lang="en-US" dirty="0" smtClean="0"/>
              <a:t>Environmental Protection</a:t>
            </a:r>
          </a:p>
          <a:p>
            <a:pPr lvl="1" algn="just"/>
            <a:r>
              <a:rPr lang="en-US" dirty="0" smtClean="0"/>
              <a:t>Taxation</a:t>
            </a:r>
          </a:p>
          <a:p>
            <a:pPr lvl="1" algn="just"/>
            <a:r>
              <a:rPr lang="en-US" dirty="0" smtClean="0"/>
              <a:t>Investor Protection</a:t>
            </a:r>
          </a:p>
          <a:p>
            <a:pPr lvl="1" algn="just"/>
            <a:r>
              <a:rPr lang="en-US" dirty="0" smtClean="0"/>
              <a:t>Role of Government in Promoting Small Business</a:t>
            </a:r>
          </a:p>
          <a:p>
            <a:pPr lvl="1"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r"/>
            <a:r>
              <a:rPr lang="en-US" sz="3200" b="1" dirty="0" smtClean="0">
                <a:latin typeface="Times New Roman" pitchFamily="18" charset="0"/>
                <a:cs typeface="Times New Roman" pitchFamily="18" charset="0"/>
              </a:rPr>
              <a:t>Description</a:t>
            </a:r>
            <a:endParaRPr lang="en-US" sz="32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678363"/>
          </a:xfrm>
        </p:spPr>
        <p:txBody>
          <a:bodyPr>
            <a:normAutofit fontScale="85000" lnSpcReduction="10000"/>
          </a:bodyPr>
          <a:lstStyle/>
          <a:p>
            <a:pPr algn="just"/>
            <a:r>
              <a:rPr lang="en-US" dirty="0" smtClean="0"/>
              <a:t>Private sector is the country's chief economic force, but it needs government regulation. </a:t>
            </a:r>
          </a:p>
          <a:p>
            <a:pPr algn="just"/>
            <a:endParaRPr lang="en-US" dirty="0" smtClean="0"/>
          </a:p>
          <a:p>
            <a:pPr algn="just"/>
            <a:r>
              <a:rPr lang="en-US" dirty="0" smtClean="0"/>
              <a:t>The U.S. government's role in business is as old as the country itself; the Constitution gives the government the power to regulate some commerce. </a:t>
            </a:r>
          </a:p>
          <a:p>
            <a:pPr algn="just"/>
            <a:endParaRPr lang="en-US" dirty="0" smtClean="0"/>
          </a:p>
          <a:p>
            <a:pPr algn="just"/>
            <a:r>
              <a:rPr lang="en-US" dirty="0" smtClean="0"/>
              <a:t>Though the government’s role has increased over time, the business community still enjoys considerable freedom. The government exercises its authority several ways.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Permission</a:t>
            </a:r>
            <a:br>
              <a:rPr lang="en-US" dirty="0" smtClean="0"/>
            </a:br>
            <a:endParaRPr lang="en-US" dirty="0"/>
          </a:p>
        </p:txBody>
      </p:sp>
      <p:sp>
        <p:nvSpPr>
          <p:cNvPr id="3" name="Content Placeholder 2"/>
          <p:cNvSpPr>
            <a:spLocks noGrp="1"/>
          </p:cNvSpPr>
          <p:nvPr>
            <p:ph idx="1"/>
          </p:nvPr>
        </p:nvSpPr>
        <p:spPr>
          <a:xfrm>
            <a:off x="457200" y="1219200"/>
            <a:ext cx="8229600" cy="5257800"/>
          </a:xfrm>
        </p:spPr>
        <p:txBody>
          <a:bodyPr>
            <a:normAutofit fontScale="85000" lnSpcReduction="20000"/>
          </a:bodyPr>
          <a:lstStyle/>
          <a:p>
            <a:pPr algn="just" fontAlgn="base"/>
            <a:r>
              <a:rPr lang="en-US" dirty="0" smtClean="0"/>
              <a:t>Most businesses need to register with a state government to operate. Corporations need a charter, and other forms of businesses, such as limited liability companies or partnerships, need other forms of registration.</a:t>
            </a:r>
          </a:p>
          <a:p>
            <a:pPr algn="just" fontAlgn="base"/>
            <a:endParaRPr lang="en-US" dirty="0" smtClean="0"/>
          </a:p>
          <a:p>
            <a:pPr algn="just" fontAlgn="base"/>
            <a:r>
              <a:rPr lang="en-US" dirty="0" smtClean="0"/>
              <a:t>The function of this registration is usually to define the financial liability the owners of the company have. It limits their risk to the amount they have invested in that particular organization. </a:t>
            </a:r>
          </a:p>
          <a:p>
            <a:pPr algn="just" fontAlgn="base"/>
            <a:endParaRPr lang="en-US" dirty="0" smtClean="0"/>
          </a:p>
          <a:p>
            <a:pPr algn="just" fontAlgn="base"/>
            <a:r>
              <a:rPr lang="en-US" dirty="0" smtClean="0"/>
              <a:t>Registration also allows the government to monitor companies to execute its other functions in the business world.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pPr algn="r"/>
            <a:r>
              <a:rPr lang="en-US" b="1" dirty="0" smtClean="0"/>
              <a:t>Contract Enforcement</a:t>
            </a:r>
            <a:br>
              <a:rPr lang="en-US" b="1" dirty="0" smtClean="0"/>
            </a:br>
            <a:endParaRPr lang="en-US" b="1" dirty="0"/>
          </a:p>
        </p:txBody>
      </p:sp>
      <p:sp>
        <p:nvSpPr>
          <p:cNvPr id="3" name="Content Placeholder 2"/>
          <p:cNvSpPr>
            <a:spLocks noGrp="1"/>
          </p:cNvSpPr>
          <p:nvPr>
            <p:ph idx="1"/>
          </p:nvPr>
        </p:nvSpPr>
        <p:spPr>
          <a:xfrm>
            <a:off x="457200" y="1371600"/>
            <a:ext cx="8229600" cy="4754563"/>
          </a:xfrm>
        </p:spPr>
        <p:txBody>
          <a:bodyPr>
            <a:normAutofit fontScale="77500" lnSpcReduction="20000"/>
          </a:bodyPr>
          <a:lstStyle/>
          <a:p>
            <a:pPr algn="just" fontAlgn="base"/>
            <a:r>
              <a:rPr lang="en-US" dirty="0" smtClean="0"/>
              <a:t>Businesses contract with other businesses. These contracts may be complex, such as mergers, or they may be as simple as a warranty on supplies purchased. </a:t>
            </a:r>
          </a:p>
          <a:p>
            <a:pPr algn="just" fontAlgn="base"/>
            <a:endParaRPr lang="en-US" dirty="0" smtClean="0"/>
          </a:p>
          <a:p>
            <a:pPr algn="just" fontAlgn="base"/>
            <a:r>
              <a:rPr lang="en-US" dirty="0" smtClean="0"/>
              <a:t>The government enforces these contracts. Companies bring one another to court just as individuals do. </a:t>
            </a:r>
          </a:p>
          <a:p>
            <a:pPr algn="just" fontAlgn="base"/>
            <a:endParaRPr lang="en-US" dirty="0" smtClean="0"/>
          </a:p>
          <a:p>
            <a:pPr algn="just" fontAlgn="base"/>
            <a:r>
              <a:rPr lang="en-US" dirty="0" smtClean="0"/>
              <a:t>An oral agreement can constitute a contract, but usually only a written agreement is provable.</a:t>
            </a:r>
          </a:p>
          <a:p>
            <a:pPr algn="just" fontAlgn="base"/>
            <a:endParaRPr lang="en-US" dirty="0" smtClean="0"/>
          </a:p>
          <a:p>
            <a:pPr algn="just" fontAlgn="base"/>
            <a:r>
              <a:rPr lang="en-US" dirty="0" smtClean="0"/>
              <a:t> If one party fails or refuses to meet its obligation under a contract, a company will turn to the legal system for enforcement.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Consumer Protection</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pPr algn="just" fontAlgn="base"/>
            <a:r>
              <a:rPr lang="en-US" dirty="0" smtClean="0"/>
              <a:t>The government’s role in business includes protecting the consumer or customer. </a:t>
            </a:r>
          </a:p>
          <a:p>
            <a:pPr algn="just" fontAlgn="base"/>
            <a:endParaRPr lang="en-US" dirty="0" smtClean="0"/>
          </a:p>
          <a:p>
            <a:pPr algn="just" fontAlgn="base"/>
            <a:r>
              <a:rPr lang="en-US" dirty="0" smtClean="0"/>
              <a:t>When a vendor fails to honor the guarantee, the purchaser has recourse in the law. Likewise, when a product causes harm to an individual, the courts may hold the vendor or manufacturer responsible. </a:t>
            </a:r>
          </a:p>
          <a:p>
            <a:pPr algn="just" fontAlgn="base"/>
            <a:endParaRPr lang="en-US" dirty="0" smtClean="0"/>
          </a:p>
          <a:p>
            <a:pPr algn="just" fontAlgn="base"/>
            <a:r>
              <a:rPr lang="en-US" dirty="0" smtClean="0"/>
              <a:t>Labeling is another requirement the government imposes on marketers. Many foods, for example, must display nutritional content on the packaging. </a:t>
            </a:r>
          </a:p>
          <a:p>
            <a:pPr algn="just" fontAlgn="base"/>
            <a:endParaRPr lang="en-US" dirty="0" smtClean="0"/>
          </a:p>
          <a:p>
            <a:pPr algn="just" fontAlgn="base"/>
            <a:r>
              <a:rPr lang="en-US" dirty="0" smtClean="0"/>
              <a:t>The govt. has been making advances in consumer rights for decades. However, the consumer movement still needs considerable development to protect the public.</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pPr algn="r"/>
            <a:r>
              <a:rPr lang="en-US" b="1" dirty="0" smtClean="0"/>
              <a:t>Employee Protection</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a:bodyPr>
          <a:lstStyle/>
          <a:p>
            <a:pPr algn="just" fontAlgn="base"/>
            <a:endParaRPr lang="en-US" dirty="0" smtClean="0"/>
          </a:p>
          <a:p>
            <a:pPr algn="just" fontAlgn="base"/>
            <a:r>
              <a:rPr lang="en-US" dirty="0" smtClean="0"/>
              <a:t>Many state and federal agencies work to protect the rights of employees. The Occupational Health and Safety Administration, for example, is an agency under the Department of Labor.</a:t>
            </a:r>
          </a:p>
          <a:p>
            <a:pPr algn="just" fontAlgn="base"/>
            <a:endParaRPr lang="en-US" dirty="0" smtClean="0"/>
          </a:p>
          <a:p>
            <a:pPr algn="just" fontAlgn="base"/>
            <a:r>
              <a:rPr lang="en-US" dirty="0" smtClean="0"/>
              <a:t> Its mission is to ensure a safe and healthful work environment. The Equal Opportunity Commission protects employees from discrimination.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Environmental Protection</a:t>
            </a:r>
            <a:r>
              <a:rPr lang="en-US" dirty="0" smtClean="0"/>
              <a:t/>
            </a:r>
            <a:br>
              <a:rPr lang="en-US" dirty="0" smtClean="0"/>
            </a:br>
            <a:endParaRPr lang="en-US"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pPr algn="just" fontAlgn="base"/>
            <a:r>
              <a:rPr lang="en-US" dirty="0" smtClean="0"/>
              <a:t>When a marketing transaction impacts a third party--others besides the marketer and purchaser--the effect is called an “externality.” The third party is often the environment. </a:t>
            </a:r>
          </a:p>
          <a:p>
            <a:pPr algn="just" fontAlgn="base"/>
            <a:endParaRPr lang="en-US" dirty="0" smtClean="0"/>
          </a:p>
          <a:p>
            <a:pPr algn="just" fontAlgn="base"/>
            <a:r>
              <a:rPr lang="en-US" dirty="0" smtClean="0"/>
              <a:t>Thus, it is the government's role to regulate industry and thereby protect the public from environmental externalities. Whether the government is effective in this role is a matter of much discussion..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Taxation</a:t>
            </a:r>
            <a:br>
              <a:rPr lang="en-US" b="1" dirty="0" smtClean="0"/>
            </a:br>
            <a:endParaRPr lang="en-US" b="1" dirty="0"/>
          </a:p>
        </p:txBody>
      </p:sp>
      <p:sp>
        <p:nvSpPr>
          <p:cNvPr id="3" name="Content Placeholder 2"/>
          <p:cNvSpPr>
            <a:spLocks noGrp="1"/>
          </p:cNvSpPr>
          <p:nvPr>
            <p:ph idx="1"/>
          </p:nvPr>
        </p:nvSpPr>
        <p:spPr>
          <a:xfrm>
            <a:off x="457200" y="1219200"/>
            <a:ext cx="8229600" cy="4906963"/>
          </a:xfrm>
        </p:spPr>
        <p:txBody>
          <a:bodyPr>
            <a:normAutofit fontScale="92500" lnSpcReduction="20000"/>
          </a:bodyPr>
          <a:lstStyle/>
          <a:p>
            <a:pPr algn="just" fontAlgn="base"/>
            <a:r>
              <a:rPr lang="en-US" dirty="0" smtClean="0"/>
              <a:t>Governments at all levels tax businesses, and the resulting revenue is an important part of government budgets. </a:t>
            </a:r>
          </a:p>
          <a:p>
            <a:pPr fontAlgn="base"/>
            <a:endParaRPr lang="en-US" dirty="0" smtClean="0"/>
          </a:p>
          <a:p>
            <a:pPr algn="just" fontAlgn="base"/>
            <a:r>
              <a:rPr lang="en-US" dirty="0" smtClean="0"/>
              <a:t>Some revenue is taxed at the corporate level, then taxed as personal income when distributed as dividends. </a:t>
            </a:r>
          </a:p>
          <a:p>
            <a:pPr fontAlgn="base"/>
            <a:endParaRPr lang="en-US" dirty="0" smtClean="0"/>
          </a:p>
          <a:p>
            <a:pPr algn="just" fontAlgn="base"/>
            <a:r>
              <a:rPr lang="en-US" dirty="0" smtClean="0"/>
              <a:t>This is in no way inappropriate, since it balances the tax burden between the company and individual and allows the government to tax more equitably.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884238"/>
          </a:xfrm>
        </p:spPr>
        <p:txBody>
          <a:bodyPr>
            <a:normAutofit fontScale="90000"/>
          </a:bodyPr>
          <a:lstStyle/>
          <a:p>
            <a:pPr algn="r"/>
            <a:r>
              <a:rPr lang="en-US" b="1" dirty="0" smtClean="0"/>
              <a:t>Investor Protection</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a:bodyPr>
          <a:lstStyle/>
          <a:p>
            <a:pPr algn="just" fontAlgn="base"/>
            <a:r>
              <a:rPr lang="en-US" dirty="0" smtClean="0"/>
              <a:t>Government mandates that companies make financial information public, thereby protecting the rights of investors and facilitating further investment. </a:t>
            </a:r>
          </a:p>
          <a:p>
            <a:pPr algn="just" fontAlgn="base"/>
            <a:endParaRPr lang="en-US" dirty="0" smtClean="0"/>
          </a:p>
          <a:p>
            <a:pPr algn="just" fontAlgn="base"/>
            <a:r>
              <a:rPr lang="en-US" dirty="0" smtClean="0"/>
              <a:t>This is generally done through filings with the Securities and Exchange Commission. Whether federal regulation has been adequate is a matter of much debate.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838200"/>
          </a:xfrm>
        </p:spPr>
        <p:txBody>
          <a:bodyPr>
            <a:normAutofit fontScale="90000"/>
          </a:bodyPr>
          <a:lstStyle/>
          <a:p>
            <a:r>
              <a:rPr lang="en-US" sz="3600" dirty="0" smtClean="0">
                <a:latin typeface="Times New Roman" pitchFamily="18" charset="0"/>
                <a:cs typeface="Times New Roman" pitchFamily="18" charset="0"/>
              </a:rPr>
              <a:t>Role of </a:t>
            </a:r>
            <a:r>
              <a:rPr lang="en-US" sz="3600" dirty="0" smtClean="0">
                <a:latin typeface="Times New Roman" pitchFamily="18" charset="0"/>
                <a:cs typeface="Times New Roman" pitchFamily="18" charset="0"/>
              </a:rPr>
              <a:t>Government Regulations </a:t>
            </a:r>
            <a:r>
              <a:rPr lang="en-US" sz="3600" dirty="0" smtClean="0">
                <a:latin typeface="Times New Roman" pitchFamily="18" charset="0"/>
                <a:cs typeface="Times New Roman" pitchFamily="18" charset="0"/>
              </a:rPr>
              <a:t>in Promoting Small Business</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457200" y="1447800"/>
            <a:ext cx="8229600" cy="4678363"/>
          </a:xfrm>
        </p:spPr>
        <p:txBody>
          <a:bodyPr>
            <a:normAutofit fontScale="85000" lnSpcReduction="20000"/>
          </a:bodyPr>
          <a:lstStyle/>
          <a:p>
            <a:pPr algn="just"/>
            <a:r>
              <a:rPr lang="en-US" dirty="0" smtClean="0"/>
              <a:t>Businesses create jobs and pay taxes, making it natural for government to want to help them start and thrive. </a:t>
            </a:r>
          </a:p>
          <a:p>
            <a:pPr algn="just"/>
            <a:endParaRPr lang="en-US" dirty="0" smtClean="0"/>
          </a:p>
          <a:p>
            <a:pPr algn="just"/>
            <a:r>
              <a:rPr lang="en-US" dirty="0" smtClean="0"/>
              <a:t>Municipalities, counties, states and the federal government all offer direct and indirect assistance to individual businesses and industries through a variety of monetary grants, paid research, legislation and worker training.</a:t>
            </a:r>
          </a:p>
          <a:p>
            <a:pPr algn="just"/>
            <a:endParaRPr lang="en-US" dirty="0" smtClean="0"/>
          </a:p>
          <a:p>
            <a:pPr algn="just"/>
            <a:r>
              <a:rPr lang="en-US" dirty="0" smtClean="0"/>
              <a:t> If you haven’t done so yet, contact your local and state economic development offices to see how they can help you.</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Economic Development</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algn="just" fontAlgn="base"/>
            <a:r>
              <a:rPr lang="en-US" dirty="0" smtClean="0"/>
              <a:t>Governments create specific programs for helping businesses start, continue to grow and relocate to specific areas. </a:t>
            </a:r>
          </a:p>
          <a:p>
            <a:pPr algn="just" fontAlgn="base"/>
            <a:endParaRPr lang="en-US" dirty="0" smtClean="0"/>
          </a:p>
          <a:p>
            <a:pPr algn="just" fontAlgn="base"/>
            <a:r>
              <a:rPr lang="en-US" dirty="0" smtClean="0"/>
              <a:t>In some ways, local, county and state governments compete with each other for jobs. They do this by offering start-up incentives and taking steps to create a “business-friendly” environment. </a:t>
            </a:r>
          </a:p>
          <a:p>
            <a:pPr algn="just" fontAlgn="base"/>
            <a:endParaRPr lang="en-US" dirty="0" smtClean="0"/>
          </a:p>
          <a:p>
            <a:pPr algn="just" fontAlgn="base"/>
            <a:r>
              <a:rPr lang="en-US" dirty="0" smtClean="0"/>
              <a:t>These steps include tax credits, worker training, free land, zoning changes, low-interest loans, infrastructure improvements and help with fast-tracking licensing and permitting.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smtClean="0"/>
              <a:t>Loans</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pPr algn="just" fontAlgn="base"/>
            <a:r>
              <a:rPr lang="en-US" dirty="0" smtClean="0"/>
              <a:t>Government agencies provide loan guarantees to small business, encouraging local banks to work with start-ups or area business that wish to expand. </a:t>
            </a:r>
          </a:p>
          <a:p>
            <a:pPr fontAlgn="base"/>
            <a:endParaRPr lang="en-US" dirty="0" smtClean="0"/>
          </a:p>
          <a:p>
            <a:pPr algn="just" fontAlgn="base"/>
            <a:r>
              <a:rPr lang="en-US" dirty="0" smtClean="0"/>
              <a:t>Talk to your banker about state or federal loan programs that offer low interest rates or target women, minorities or businesses in specific industries. </a:t>
            </a:r>
          </a:p>
          <a:p>
            <a:pPr algn="just" fontAlgn="base"/>
            <a:endParaRPr lang="en-US" dirty="0" smtClean="0"/>
          </a:p>
          <a:p>
            <a:pPr algn="just" fontAlgn="base"/>
            <a:r>
              <a:rPr lang="en-US" dirty="0" smtClean="0"/>
              <a:t>Contact your state's economic development office to learn if it has loan programs.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Research and Development</a:t>
            </a:r>
            <a:br>
              <a:rPr lang="en-US" dirty="0" smtClean="0"/>
            </a:br>
            <a:endParaRPr lang="en-US" dirty="0"/>
          </a:p>
        </p:txBody>
      </p:sp>
      <p:sp>
        <p:nvSpPr>
          <p:cNvPr id="3" name="Content Placeholder 2"/>
          <p:cNvSpPr>
            <a:spLocks noGrp="1"/>
          </p:cNvSpPr>
          <p:nvPr>
            <p:ph idx="1"/>
          </p:nvPr>
        </p:nvSpPr>
        <p:spPr>
          <a:xfrm>
            <a:off x="457200" y="1371600"/>
            <a:ext cx="8229600" cy="4754563"/>
          </a:xfrm>
        </p:spPr>
        <p:txBody>
          <a:bodyPr>
            <a:normAutofit fontScale="85000" lnSpcReduction="20000"/>
          </a:bodyPr>
          <a:lstStyle/>
          <a:p>
            <a:pPr algn="just" fontAlgn="base"/>
            <a:r>
              <a:rPr lang="en-US" dirty="0" smtClean="0"/>
              <a:t>The federal government provides grants to academic institutions working to develop new technologies that will benefit industry, with the caveat that the institutions share the technologies with industry.</a:t>
            </a:r>
          </a:p>
          <a:p>
            <a:pPr fontAlgn="base"/>
            <a:endParaRPr lang="en-US" dirty="0" smtClean="0"/>
          </a:p>
          <a:p>
            <a:pPr algn="just" fontAlgn="base"/>
            <a:r>
              <a:rPr lang="en-US" dirty="0" smtClean="0"/>
              <a:t> In some instances, the government will provide grants to private companies making a new product or service that will improve a vital area of an economy, such as transportation, energy, agriculture or communications. </a:t>
            </a:r>
          </a:p>
          <a:p>
            <a:pPr fontAlgn="base"/>
            <a:endParaRPr lang="en-US" dirty="0" smtClean="0"/>
          </a:p>
          <a:p>
            <a:pPr algn="just" fontAlgn="base"/>
            <a:r>
              <a:rPr lang="en-US" dirty="0" smtClean="0"/>
              <a:t>Some states also fund research and development projects, working with private investors and the federal government to raise funds.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350838"/>
          </a:xfrm>
        </p:spPr>
        <p:txBody>
          <a:bodyPr>
            <a:normAutofit fontScale="90000"/>
          </a:bodyPr>
          <a:lstStyle/>
          <a:p>
            <a:r>
              <a:rPr lang="en-US" b="1" dirty="0" smtClean="0"/>
              <a:t>Infrastructure Improvement &amp; Education and Training</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algn="just" fontAlgn="base"/>
            <a:endParaRPr lang="en-US" dirty="0" smtClean="0"/>
          </a:p>
          <a:p>
            <a:pPr algn="just" fontAlgn="base"/>
            <a:r>
              <a:rPr lang="en-US" dirty="0" smtClean="0"/>
              <a:t>Business does better when it can move raw materials to factories efficiently and get finished goods to plants and markets quickly. Governments help improve the infrastructure needed for businesses to thrive that would be too costly for any one business to fund. This includes building and maintaining roads, bridges, rail lines, airports, seaports, energy transmission lines and telecommunications systems.</a:t>
            </a:r>
          </a:p>
          <a:p>
            <a:pPr algn="just" fontAlgn="base"/>
            <a:endParaRPr lang="en-US" dirty="0" smtClean="0"/>
          </a:p>
          <a:p>
            <a:pPr algn="just" fontAlgn="base"/>
            <a:r>
              <a:rPr lang="en-US" dirty="0" smtClean="0"/>
              <a:t>To ensure businesses have access to trained workers, governments provide free schooling for primary and secondary students, grants and loans for higher education and worker training programs. Governments often work with trade schools, community colleges and universities to provide free worker training.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normAutofit lnSpcReduction="10000"/>
          </a:bodyPr>
          <a:lstStyle/>
          <a:p>
            <a:r>
              <a:rPr lang="en-US" b="1" dirty="0" smtClean="0"/>
              <a:t>Role of Government in Business</a:t>
            </a:r>
          </a:p>
          <a:p>
            <a:pPr lvl="1" algn="just"/>
            <a:r>
              <a:rPr lang="en-US" dirty="0" smtClean="0"/>
              <a:t>Permission</a:t>
            </a:r>
          </a:p>
          <a:p>
            <a:pPr lvl="1" algn="just"/>
            <a:r>
              <a:rPr lang="en-US" dirty="0" smtClean="0"/>
              <a:t>Contract Enforcement</a:t>
            </a:r>
          </a:p>
          <a:p>
            <a:pPr lvl="1" algn="just"/>
            <a:r>
              <a:rPr lang="en-US" dirty="0" smtClean="0"/>
              <a:t>Consumer Protection</a:t>
            </a:r>
          </a:p>
          <a:p>
            <a:pPr lvl="1" algn="just"/>
            <a:r>
              <a:rPr lang="en-US" dirty="0" smtClean="0"/>
              <a:t>Employee Protection</a:t>
            </a:r>
          </a:p>
          <a:p>
            <a:pPr lvl="1" algn="just"/>
            <a:r>
              <a:rPr lang="en-US" dirty="0" smtClean="0"/>
              <a:t>Environmental Protection</a:t>
            </a:r>
          </a:p>
          <a:p>
            <a:pPr lvl="1" algn="just"/>
            <a:r>
              <a:rPr lang="en-US" dirty="0" smtClean="0"/>
              <a:t>Taxation</a:t>
            </a:r>
          </a:p>
          <a:p>
            <a:pPr lvl="1" algn="just"/>
            <a:r>
              <a:rPr lang="en-US" dirty="0" smtClean="0"/>
              <a:t>Investor Protection</a:t>
            </a:r>
          </a:p>
          <a:p>
            <a:pPr lvl="1" algn="just"/>
            <a:r>
              <a:rPr lang="en-US" dirty="0" smtClean="0"/>
              <a:t>Role of Government in Promoting Small Business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lstStyle/>
          <a:p>
            <a:pPr algn="r"/>
            <a:r>
              <a:rPr lang="en-US" b="1" dirty="0" smtClean="0"/>
              <a:t>Next Lecture </a:t>
            </a:r>
            <a:endParaRPr lang="en-US" b="1" dirty="0"/>
          </a:p>
        </p:txBody>
      </p:sp>
      <p:sp>
        <p:nvSpPr>
          <p:cNvPr id="3" name="Content Placeholder 2"/>
          <p:cNvSpPr>
            <a:spLocks noGrp="1"/>
          </p:cNvSpPr>
          <p:nvPr>
            <p:ph idx="1"/>
          </p:nvPr>
        </p:nvSpPr>
        <p:spPr/>
        <p:txBody>
          <a:bodyPr/>
          <a:lstStyle/>
          <a:p>
            <a:r>
              <a:rPr lang="en-US" dirty="0" smtClean="0"/>
              <a:t>Administrative law </a:t>
            </a:r>
          </a:p>
          <a:p>
            <a:r>
              <a:rPr lang="en-US" dirty="0" smtClean="0"/>
              <a:t>Why regulations are important?</a:t>
            </a:r>
          </a:p>
          <a:p>
            <a:r>
              <a:rPr lang="en-US" dirty="0" smtClean="0"/>
              <a:t>What is regulatory policy?</a:t>
            </a:r>
          </a:p>
          <a:p>
            <a:r>
              <a:rPr lang="en-US" i="1" dirty="0" smtClean="0"/>
              <a:t>Regulatory policy as a lever of state power</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TotalTime>
  <Words>1257</Words>
  <Application>Microsoft Office PowerPoint</Application>
  <PresentationFormat>On-screen Show (4:3)</PresentationFormat>
  <Paragraphs>137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Regulatory Administrative Institutions MPA- 517</vt:lpstr>
      <vt:lpstr>Recap</vt:lpstr>
      <vt:lpstr>Advertising </vt:lpstr>
      <vt:lpstr>Environmental </vt:lpstr>
      <vt:lpstr>Today’s Lecture</vt:lpstr>
      <vt:lpstr>Description</vt:lpstr>
      <vt:lpstr>Permission </vt:lpstr>
      <vt:lpstr>Contract Enforcement </vt:lpstr>
      <vt:lpstr>Consumer Protection </vt:lpstr>
      <vt:lpstr>Employee Protection </vt:lpstr>
      <vt:lpstr>Environmental Protection </vt:lpstr>
      <vt:lpstr>Taxation </vt:lpstr>
      <vt:lpstr>Investor Protection </vt:lpstr>
      <vt:lpstr>Role of Government Regulations in Promoting Small Business  </vt:lpstr>
      <vt:lpstr>Economic Development </vt:lpstr>
      <vt:lpstr>Loans </vt:lpstr>
      <vt:lpstr>Research and Development </vt:lpstr>
      <vt:lpstr>Infrastructure Improvement &amp; Education and Training  </vt:lpstr>
      <vt:lpstr>Summary</vt:lpstr>
      <vt:lpstr>Next Lecture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stdc_lp</cp:lastModifiedBy>
  <cp:revision>49</cp:revision>
  <dcterms:created xsi:type="dcterms:W3CDTF">2006-08-16T00:00:00Z</dcterms:created>
  <dcterms:modified xsi:type="dcterms:W3CDTF">2014-06-08T00:43:08Z</dcterms:modified>
</cp:coreProperties>
</file>