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9" r:id="rId4"/>
    <p:sldId id="260" r:id="rId5"/>
    <p:sldId id="261" r:id="rId6"/>
    <p:sldId id="258" r:id="rId7"/>
    <p:sldId id="262" r:id="rId8"/>
    <p:sldId id="263" r:id="rId9"/>
    <p:sldId id="273" r:id="rId10"/>
    <p:sldId id="264" r:id="rId11"/>
    <p:sldId id="265" r:id="rId12"/>
    <p:sldId id="266" r:id="rId13"/>
    <p:sldId id="267" r:id="rId14"/>
    <p:sldId id="268" r:id="rId15"/>
    <p:sldId id="269" r:id="rId16"/>
    <p:sldId id="274" r:id="rId17"/>
    <p:sldId id="275" r:id="rId18"/>
    <p:sldId id="271" r:id="rId19"/>
    <p:sldId id="27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AD10B2-65B2-4325-9988-FD7CD5E872C6}" type="datetimeFigureOut">
              <a:rPr lang="en-US" smtClean="0"/>
              <a:pPr/>
              <a:t>6/7/2014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3030D3-2EEE-48B7-8F4B-16C8FC94454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D1C451-2DA3-45EC-8994-4768EE3168AC}"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C9DA27-A308-471C-89A2-2AD36E1682CC}"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1973EF-85F1-4D6F-AB1F-A2F03E2B27C5}"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A6D6D3-8FA2-46F6-8987-A63DE4252240}"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17FEA82-92CF-4BEA-88AD-56E10B04EABD}" type="datetime1">
              <a:rPr lang="en-US" smtClean="0"/>
              <a:pPr/>
              <a:t>6/7/2014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AD06AB-7BA8-421F-881D-911593462329}" type="datetime1">
              <a:rPr lang="en-US" smtClean="0"/>
              <a:pPr/>
              <a:t>6/7/2014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B4D731-E398-43CC-81AF-77F02BAA7229}" type="datetime1">
              <a:rPr lang="en-US" smtClean="0"/>
              <a:pPr/>
              <a:t>6/7/2014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C27173-2F40-487A-8AD3-9957F7E0561A}"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2C45D1-EF12-422C-803B-D758CA7144D5}"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57EA3A-F912-473C-8D4E-EE9E7764B87A}"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DE5D6F-67B2-4A6E-8506-BEDDE470DE57}"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0BA3C3-E880-4CD3-B6C1-3EDE0829257E}" type="datetime1">
              <a:rPr lang="en-US" smtClean="0"/>
              <a:pPr/>
              <a:t>6/7/2014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latin typeface="Times New Roman" pitchFamily="18" charset="0"/>
                <a:cs typeface="Times New Roman" pitchFamily="18" charset="0"/>
              </a:rPr>
              <a:t>Regulatory Administrative Institutions</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MPA-517</a:t>
            </a:r>
            <a:endParaRPr lang="en-US" sz="3200"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pPr algn="r"/>
            <a:r>
              <a:rPr lang="en-US" b="1" dirty="0" smtClean="0">
                <a:solidFill>
                  <a:schemeClr val="tx1"/>
                </a:solidFill>
                <a:latin typeface="Times New Roman" pitchFamily="18" charset="0"/>
                <a:cs typeface="Times New Roman" pitchFamily="18" charset="0"/>
              </a:rPr>
              <a:t>Lecture-4</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r"/>
            <a:r>
              <a:rPr lang="en-US" sz="3200" b="1" dirty="0" smtClean="0">
                <a:latin typeface="Times New Roman" pitchFamily="18" charset="0"/>
                <a:cs typeface="Times New Roman" pitchFamily="18" charset="0"/>
              </a:rPr>
              <a:t>Recap</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Regulatory economics</a:t>
            </a:r>
          </a:p>
          <a:p>
            <a:r>
              <a:rPr lang="en-US" dirty="0" smtClean="0"/>
              <a:t>Regulatory Capture</a:t>
            </a:r>
          </a:p>
          <a:p>
            <a:r>
              <a:rPr lang="en-US" dirty="0" smtClean="0"/>
              <a:t>Externality</a:t>
            </a:r>
          </a:p>
          <a:p>
            <a:r>
              <a:rPr lang="en-US" dirty="0" smtClean="0"/>
              <a:t>Negative externality</a:t>
            </a:r>
          </a:p>
          <a:p>
            <a:r>
              <a:rPr lang="en-US" dirty="0" smtClean="0"/>
              <a:t>Positive externality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 Regulatory Capture</a:t>
            </a:r>
            <a:endParaRPr lang="en-US" dirty="0"/>
          </a:p>
        </p:txBody>
      </p:sp>
      <p:sp>
        <p:nvSpPr>
          <p:cNvPr id="3" name="Content Placeholder 2"/>
          <p:cNvSpPr>
            <a:spLocks noGrp="1"/>
          </p:cNvSpPr>
          <p:nvPr>
            <p:ph idx="1"/>
          </p:nvPr>
        </p:nvSpPr>
        <p:spPr/>
        <p:txBody>
          <a:bodyPr/>
          <a:lstStyle/>
          <a:p>
            <a:pPr algn="just"/>
            <a:r>
              <a:rPr lang="en-US" dirty="0" smtClean="0"/>
              <a:t>Countering, overriding, or bypassing regulation is </a:t>
            </a:r>
            <a:r>
              <a:rPr lang="en-US" i="1" dirty="0" smtClean="0"/>
              <a:t>Regulatory Capture</a:t>
            </a:r>
            <a:r>
              <a:rPr lang="en-US" dirty="0" smtClean="0"/>
              <a:t> where a regulatory agency created to act in the public interest, instead advances the commercial or special concerns of interest groups that dominate the industry that the agency is charged with regulating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 </a:t>
            </a:r>
            <a:r>
              <a:rPr lang="en-US" b="1" dirty="0" smtClean="0"/>
              <a:t>Externality</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In economics, an </a:t>
            </a:r>
            <a:r>
              <a:rPr lang="en-US" b="1" dirty="0" smtClean="0"/>
              <a:t>externality</a:t>
            </a:r>
            <a:r>
              <a:rPr lang="en-US" dirty="0" smtClean="0"/>
              <a:t> is the cost or benefit that affects a party who did not choose to incur that cost or benefit</a:t>
            </a:r>
          </a:p>
          <a:p>
            <a:pPr algn="just"/>
            <a:r>
              <a:rPr lang="en-US" dirty="0" smtClean="0"/>
              <a:t>For example, manufacturing activities that cause air pollution impose health and clean-up costs on the whole society, whereas the neighbors of an individual who chooses to fire-proof his home may benefit from a reduced risk of a fire spreading to their own houses.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r"/>
            <a:r>
              <a:rPr lang="en-US" sz="3200" dirty="0" smtClean="0">
                <a:latin typeface="Times New Roman" pitchFamily="18" charset="0"/>
                <a:cs typeface="Times New Roman" pitchFamily="18" charset="0"/>
              </a:rPr>
              <a:t>Examples- Negative Externality</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5181600"/>
          </a:xfrm>
        </p:spPr>
        <p:txBody>
          <a:bodyPr>
            <a:normAutofit fontScale="85000" lnSpcReduction="10000"/>
          </a:bodyPr>
          <a:lstStyle/>
          <a:p>
            <a:pPr algn="just"/>
            <a:endParaRPr lang="en-US" dirty="0" smtClean="0"/>
          </a:p>
          <a:p>
            <a:pPr algn="just"/>
            <a:r>
              <a:rPr lang="en-US" dirty="0" smtClean="0"/>
              <a:t>Air pollution from burning fossil fuels causes damages to crops, (historic) buildings and public health.</a:t>
            </a:r>
          </a:p>
          <a:p>
            <a:pPr algn="just"/>
            <a:r>
              <a:rPr lang="en-US" dirty="0" smtClean="0"/>
              <a:t>Water pollution by industries that adds effluent, which harms plants, animals, and humans.</a:t>
            </a:r>
          </a:p>
          <a:p>
            <a:pPr algn="just"/>
            <a:r>
              <a:rPr lang="en-US" dirty="0" smtClean="0"/>
              <a:t>Noise pollution which may be mentally and psychologically disruptive.</a:t>
            </a:r>
          </a:p>
          <a:p>
            <a:pPr algn="just"/>
            <a:r>
              <a:rPr lang="en-US" dirty="0" smtClean="0"/>
              <a:t>Systemic risk describes the risks to the overall economy arising from the risks that the banking system takes. </a:t>
            </a:r>
          </a:p>
          <a:p>
            <a:pPr algn="just"/>
            <a:r>
              <a:rPr lang="en-US" dirty="0" smtClean="0"/>
              <a:t>A condition of moral hazard can occur in the absence of well-designed banking regulation, or in the presence of badly designed regulation</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r"/>
            <a:r>
              <a:rPr lang="en-US" sz="3200" b="1" dirty="0" smtClean="0">
                <a:latin typeface="Times New Roman" pitchFamily="18" charset="0"/>
                <a:cs typeface="Times New Roman" pitchFamily="18" charset="0"/>
              </a:rPr>
              <a:t>Today’s Lecture</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754563"/>
          </a:xfrm>
        </p:spPr>
        <p:txBody>
          <a:bodyPr>
            <a:normAutofit/>
          </a:bodyPr>
          <a:lstStyle/>
          <a:p>
            <a:r>
              <a:rPr lang="en-US" dirty="0" smtClean="0"/>
              <a:t>Five Areas of Government Regulation of Business</a:t>
            </a:r>
          </a:p>
          <a:p>
            <a:pPr lvl="1"/>
            <a:r>
              <a:rPr lang="en-US" dirty="0" smtClean="0"/>
              <a:t>Advertising</a:t>
            </a:r>
          </a:p>
          <a:p>
            <a:pPr lvl="1"/>
            <a:r>
              <a:rPr lang="en-US" dirty="0" smtClean="0"/>
              <a:t>Employment and Labor</a:t>
            </a:r>
          </a:p>
          <a:p>
            <a:pPr lvl="1"/>
            <a:r>
              <a:rPr lang="en-US" dirty="0" smtClean="0"/>
              <a:t>Environmental</a:t>
            </a:r>
          </a:p>
          <a:p>
            <a:pPr lvl="1"/>
            <a:r>
              <a:rPr lang="en-US" dirty="0" smtClean="0"/>
              <a:t>Privacy</a:t>
            </a:r>
          </a:p>
          <a:p>
            <a:pPr lvl="1"/>
            <a:r>
              <a:rPr lang="en-US" dirty="0" smtClean="0"/>
              <a:t>Safety and Health</a:t>
            </a:r>
            <a:br>
              <a:rPr lang="en-US" dirty="0" smtClean="0"/>
            </a:b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latin typeface="Times New Roman" pitchFamily="18" charset="0"/>
                <a:cs typeface="Times New Roman" pitchFamily="18" charset="0"/>
              </a:rPr>
              <a:t>Description</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r>
              <a:rPr lang="en-US" dirty="0" smtClean="0"/>
              <a:t>Every government has set many business regulations in place to protect employees' rights, protect the environment and hold corporations accountable for the amount of power they have in this business-driven society. Some of these regulations stand out more significantly than the others because of their relevance to every employee and consumer</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pPr algn="r"/>
            <a:r>
              <a:rPr lang="en-US" b="1" dirty="0" smtClean="0"/>
              <a:t>Advertising</a:t>
            </a:r>
            <a:r>
              <a:rPr lang="en-US" dirty="0" smtClean="0"/>
              <a:t/>
            </a:r>
            <a:br>
              <a:rPr lang="en-US" dirty="0" smtClean="0"/>
            </a:br>
            <a:endParaRPr lang="en-US" dirty="0"/>
          </a:p>
        </p:txBody>
      </p:sp>
      <p:sp>
        <p:nvSpPr>
          <p:cNvPr id="3" name="Content Placeholder 2"/>
          <p:cNvSpPr>
            <a:spLocks noGrp="1"/>
          </p:cNvSpPr>
          <p:nvPr>
            <p:ph idx="1"/>
          </p:nvPr>
        </p:nvSpPr>
        <p:spPr>
          <a:xfrm>
            <a:off x="457200" y="1066800"/>
            <a:ext cx="8229600" cy="5334000"/>
          </a:xfrm>
        </p:spPr>
        <p:txBody>
          <a:bodyPr>
            <a:normAutofit/>
          </a:bodyPr>
          <a:lstStyle/>
          <a:p>
            <a:pPr algn="just" fontAlgn="base"/>
            <a:endParaRPr lang="en-US" dirty="0" smtClean="0"/>
          </a:p>
          <a:p>
            <a:pPr algn="just" fontAlgn="base"/>
            <a:r>
              <a:rPr lang="en-US" dirty="0" smtClean="0"/>
              <a:t>Laws pertaining to marketing and advertising set in motion by the Federal Trade Commission exist to protect consumers and keep companies honest about their product. Every business in the country is required to comply with the truth-in-advertising laws and could face lawsuits for violation.</a:t>
            </a:r>
          </a:p>
          <a:p>
            <a:pPr fontAlgn="base"/>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Advertising</a:t>
            </a:r>
            <a:endParaRPr lang="en-US" dirty="0"/>
          </a:p>
        </p:txBody>
      </p:sp>
      <p:sp>
        <p:nvSpPr>
          <p:cNvPr id="3" name="Content Placeholder 2"/>
          <p:cNvSpPr>
            <a:spLocks noGrp="1"/>
          </p:cNvSpPr>
          <p:nvPr>
            <p:ph idx="1"/>
          </p:nvPr>
        </p:nvSpPr>
        <p:spPr/>
        <p:txBody>
          <a:bodyPr>
            <a:normAutofit fontScale="85000" lnSpcReduction="10000"/>
          </a:bodyPr>
          <a:lstStyle/>
          <a:p>
            <a:pPr algn="just"/>
            <a:endParaRPr lang="en-US" smtClean="0"/>
          </a:p>
          <a:p>
            <a:pPr algn="just"/>
            <a:r>
              <a:rPr lang="en-US" smtClean="0"/>
              <a:t>Truth-in-advertising </a:t>
            </a:r>
            <a:r>
              <a:rPr lang="en-US" dirty="0" smtClean="0"/>
              <a:t>laws are made up of dozens of tidbits under three main requirements: advertising in the country must be truthful and non-misleading; businesses need to be able to back up claims made in advertisements at any time; and advertisements must be fair to competitors and consumers. Additionally, in compliance with the Fair Packaging and Labeling, all product labels must include information about the product, such as nutrition, size, and distribution and manufacturing information.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4400"/>
            <a:ext cx="8229600" cy="715962"/>
          </a:xfrm>
        </p:spPr>
        <p:txBody>
          <a:bodyPr>
            <a:normAutofit fontScale="90000"/>
          </a:bodyPr>
          <a:lstStyle/>
          <a:p>
            <a:pPr algn="r"/>
            <a:r>
              <a:rPr lang="en-US" b="1" dirty="0" smtClean="0"/>
              <a:t>Employment and Labor</a:t>
            </a:r>
            <a:br>
              <a:rPr lang="en-US" b="1" dirty="0" smtClean="0"/>
            </a:br>
            <a:endParaRPr lang="en-US" b="1" dirty="0"/>
          </a:p>
        </p:txBody>
      </p:sp>
      <p:sp>
        <p:nvSpPr>
          <p:cNvPr id="3" name="Content Placeholder 2"/>
          <p:cNvSpPr>
            <a:spLocks noGrp="1"/>
          </p:cNvSpPr>
          <p:nvPr>
            <p:ph idx="1"/>
          </p:nvPr>
        </p:nvSpPr>
        <p:spPr>
          <a:xfrm>
            <a:off x="304800" y="1143000"/>
            <a:ext cx="8534400" cy="5181600"/>
          </a:xfrm>
        </p:spPr>
        <p:txBody>
          <a:bodyPr>
            <a:normAutofit fontScale="85000" lnSpcReduction="20000"/>
          </a:bodyPr>
          <a:lstStyle/>
          <a:p>
            <a:pPr algn="just" fontAlgn="base"/>
            <a:endParaRPr lang="en-US" dirty="0" smtClean="0"/>
          </a:p>
          <a:p>
            <a:pPr algn="just" fontAlgn="base"/>
            <a:r>
              <a:rPr lang="en-US" dirty="0" smtClean="0"/>
              <a:t>Among the ever-changing regulations in business are employment laws. These laws pertain to </a:t>
            </a:r>
          </a:p>
          <a:p>
            <a:pPr lvl="1" algn="just" fontAlgn="base"/>
            <a:r>
              <a:rPr lang="en-US" dirty="0" smtClean="0"/>
              <a:t>minimum wages</a:t>
            </a:r>
          </a:p>
          <a:p>
            <a:pPr lvl="1" algn="just" fontAlgn="base"/>
            <a:r>
              <a:rPr lang="en-US" dirty="0" smtClean="0"/>
              <a:t>Benefits</a:t>
            </a:r>
          </a:p>
          <a:p>
            <a:pPr lvl="1" algn="just" fontAlgn="base"/>
            <a:r>
              <a:rPr lang="en-US" dirty="0" smtClean="0"/>
              <a:t>safety and health compliance</a:t>
            </a:r>
          </a:p>
          <a:p>
            <a:pPr lvl="1" algn="just" fontAlgn="base"/>
            <a:r>
              <a:rPr lang="en-US" dirty="0" smtClean="0"/>
              <a:t>work for immigrants</a:t>
            </a:r>
          </a:p>
          <a:p>
            <a:pPr lvl="1" algn="just" fontAlgn="base"/>
            <a:r>
              <a:rPr lang="en-US" dirty="0" smtClean="0"/>
              <a:t>working conditions</a:t>
            </a:r>
          </a:p>
          <a:p>
            <a:pPr lvl="1" algn="just" fontAlgn="base"/>
            <a:r>
              <a:rPr lang="en-US" dirty="0" smtClean="0"/>
              <a:t>equal opportunity employment</a:t>
            </a:r>
          </a:p>
          <a:p>
            <a:pPr lvl="1" algn="just" fontAlgn="base"/>
            <a:r>
              <a:rPr lang="en-US" dirty="0" smtClean="0"/>
              <a:t>privacy regulations</a:t>
            </a:r>
          </a:p>
          <a:p>
            <a:pPr lvl="1" algn="just" fontAlgn="base"/>
            <a:r>
              <a:rPr lang="en-US" dirty="0" smtClean="0"/>
              <a:t>and cover the largest area of subjects of all the business regulations. </a:t>
            </a:r>
          </a:p>
          <a:p>
            <a:pPr lvl="1" algn="just" fontAlgn="base"/>
            <a:r>
              <a:rPr lang="en-US" dirty="0" smtClean="0"/>
              <a:t>Several employment regulations stand out as the heavy hitters among the others.</a:t>
            </a:r>
          </a:p>
          <a:p>
            <a:pPr fontAlgn="base"/>
            <a:endParaRPr lang="en-US" dirty="0" smtClean="0"/>
          </a:p>
          <a:p>
            <a:pPr fontAlgn="base"/>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pPr algn="r"/>
            <a:r>
              <a:rPr lang="en-US" b="1" dirty="0" smtClean="0"/>
              <a:t>Employment and Labor</a:t>
            </a:r>
            <a:br>
              <a:rPr lang="en-US" b="1" dirty="0" smtClean="0"/>
            </a:br>
            <a:endParaRPr lang="en-US" dirty="0"/>
          </a:p>
        </p:txBody>
      </p:sp>
      <p:sp>
        <p:nvSpPr>
          <p:cNvPr id="3" name="Content Placeholder 2"/>
          <p:cNvSpPr>
            <a:spLocks noGrp="1"/>
          </p:cNvSpPr>
          <p:nvPr>
            <p:ph idx="1"/>
          </p:nvPr>
        </p:nvSpPr>
        <p:spPr>
          <a:xfrm>
            <a:off x="457200" y="1295400"/>
            <a:ext cx="8229600" cy="4830763"/>
          </a:xfrm>
        </p:spPr>
        <p:txBody>
          <a:bodyPr>
            <a:normAutofit lnSpcReduction="10000"/>
          </a:bodyPr>
          <a:lstStyle/>
          <a:p>
            <a:pPr algn="just" fontAlgn="base"/>
            <a:r>
              <a:rPr lang="en-US" dirty="0" smtClean="0"/>
              <a:t>The Employee Retirement Income Security Act ensures that employees receive the retirement plan options and health care benefits to which they are entitled as full-time employees. </a:t>
            </a:r>
          </a:p>
          <a:p>
            <a:pPr algn="just" fontAlgn="base"/>
            <a:endParaRPr lang="en-US" dirty="0" smtClean="0"/>
          </a:p>
          <a:p>
            <a:pPr algn="just" fontAlgn="base"/>
            <a:r>
              <a:rPr lang="en-US" dirty="0" smtClean="0"/>
              <a:t>There are also several required benefits, including unemployment insurance, Workers' Compensation Insurance and employee Social Security assistance.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fontScale="90000"/>
          </a:bodyPr>
          <a:lstStyle/>
          <a:p>
            <a:pPr algn="r"/>
            <a:r>
              <a:rPr lang="en-US" sz="3600" b="1" dirty="0" smtClean="0"/>
              <a:t>Environmental</a:t>
            </a:r>
            <a:r>
              <a:rPr lang="en-US" dirty="0" smtClean="0"/>
              <a:t/>
            </a:r>
            <a:br>
              <a:rPr lang="en-US" dirty="0" smtClean="0"/>
            </a:br>
            <a:endParaRPr lang="en-US" dirty="0"/>
          </a:p>
        </p:txBody>
      </p:sp>
      <p:sp>
        <p:nvSpPr>
          <p:cNvPr id="3" name="Content Placeholder 2"/>
          <p:cNvSpPr>
            <a:spLocks noGrp="1"/>
          </p:cNvSpPr>
          <p:nvPr>
            <p:ph idx="1"/>
          </p:nvPr>
        </p:nvSpPr>
        <p:spPr>
          <a:xfrm>
            <a:off x="457200" y="1447800"/>
            <a:ext cx="8229600" cy="4678363"/>
          </a:xfrm>
        </p:spPr>
        <p:txBody>
          <a:bodyPr>
            <a:normAutofit fontScale="92500" lnSpcReduction="20000"/>
          </a:bodyPr>
          <a:lstStyle/>
          <a:p>
            <a:pPr algn="just" fontAlgn="base"/>
            <a:r>
              <a:rPr lang="en-US" dirty="0" smtClean="0"/>
              <a:t>The carbon footprint of businesses on the environment is regulated by the Environmental Protection Agency (EPA) alongside state agencies. The EPA enforces environmental laws passed by the federal government through educational resources, frequent inspections and local agency accountability.</a:t>
            </a:r>
          </a:p>
          <a:p>
            <a:pPr fontAlgn="base"/>
            <a:endParaRPr lang="en-US" dirty="0" smtClean="0"/>
          </a:p>
          <a:p>
            <a:pPr algn="just" fontAlgn="base"/>
            <a:r>
              <a:rPr lang="en-US" dirty="0" smtClean="0"/>
              <a:t>The Environmental Compliance Assistance Guide exists to help businesses--small and large alike--achieve environmental compliance, and serves as an educational resource more than an enforcer.</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rmAutofit fontScale="90000"/>
          </a:bodyPr>
          <a:lstStyle/>
          <a:p>
            <a:pPr algn="r"/>
            <a:r>
              <a:rPr lang="en-US" b="1" dirty="0" smtClean="0"/>
              <a:t>Privacy</a:t>
            </a:r>
            <a:br>
              <a:rPr lang="en-US" b="1" dirty="0" smtClean="0"/>
            </a:br>
            <a:endParaRPr lang="en-US" b="1" dirty="0"/>
          </a:p>
        </p:txBody>
      </p:sp>
      <p:sp>
        <p:nvSpPr>
          <p:cNvPr id="3" name="Content Placeholder 2"/>
          <p:cNvSpPr>
            <a:spLocks noGrp="1"/>
          </p:cNvSpPr>
          <p:nvPr>
            <p:ph idx="1"/>
          </p:nvPr>
        </p:nvSpPr>
        <p:spPr>
          <a:xfrm>
            <a:off x="457200" y="1447800"/>
            <a:ext cx="8229600" cy="4678363"/>
          </a:xfrm>
        </p:spPr>
        <p:txBody>
          <a:bodyPr>
            <a:normAutofit fontScale="85000" lnSpcReduction="20000"/>
          </a:bodyPr>
          <a:lstStyle/>
          <a:p>
            <a:pPr algn="just" fontAlgn="base"/>
            <a:r>
              <a:rPr lang="en-US" dirty="0" smtClean="0"/>
              <a:t>Sensitive information is usually collected from employees and customers during hiring and business transactions, and privacy laws prevent businesses from disclosing this information freely.</a:t>
            </a:r>
          </a:p>
          <a:p>
            <a:pPr algn="just" fontAlgn="base"/>
            <a:endParaRPr lang="en-US" dirty="0" smtClean="0"/>
          </a:p>
          <a:p>
            <a:pPr algn="just" fontAlgn="base"/>
            <a:r>
              <a:rPr lang="en-US" dirty="0" smtClean="0"/>
              <a:t>Information collected can include social security number, address, name, health conditions, credit card and bank numbers and personal history. </a:t>
            </a:r>
          </a:p>
          <a:p>
            <a:pPr algn="just" fontAlgn="base"/>
            <a:endParaRPr lang="en-US" dirty="0" smtClean="0"/>
          </a:p>
          <a:p>
            <a:pPr algn="just" fontAlgn="base"/>
            <a:r>
              <a:rPr lang="en-US" dirty="0" smtClean="0"/>
              <a:t>Not only do various laws exist to keep businesses from spreading this information, but people can sue companies for disclosing sensitive information.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pPr algn="r"/>
            <a:r>
              <a:rPr lang="en-US" b="1" dirty="0" smtClean="0"/>
              <a:t>Safety and Health</a:t>
            </a:r>
            <a:br>
              <a:rPr lang="en-US" b="1" dirty="0" smtClean="0"/>
            </a:br>
            <a:endParaRPr lang="en-US" b="1" dirty="0"/>
          </a:p>
        </p:txBody>
      </p:sp>
      <p:sp>
        <p:nvSpPr>
          <p:cNvPr id="3" name="Content Placeholder 2"/>
          <p:cNvSpPr>
            <a:spLocks noGrp="1"/>
          </p:cNvSpPr>
          <p:nvPr>
            <p:ph idx="1"/>
          </p:nvPr>
        </p:nvSpPr>
        <p:spPr>
          <a:xfrm>
            <a:off x="457200" y="1371600"/>
            <a:ext cx="8229600" cy="4754563"/>
          </a:xfrm>
        </p:spPr>
        <p:txBody>
          <a:bodyPr>
            <a:normAutofit fontScale="77500" lnSpcReduction="20000"/>
          </a:bodyPr>
          <a:lstStyle/>
          <a:p>
            <a:pPr algn="just" fontAlgn="base"/>
            <a:endParaRPr lang="en-US" dirty="0" smtClean="0"/>
          </a:p>
          <a:p>
            <a:pPr algn="just" fontAlgn="base"/>
            <a:r>
              <a:rPr lang="en-US" dirty="0" smtClean="0"/>
              <a:t>The Safety and Health Act ensures that employers provide safe and sanitary work environments through frequent inspections and a grading scale. </a:t>
            </a:r>
          </a:p>
          <a:p>
            <a:pPr algn="just" fontAlgn="base"/>
            <a:endParaRPr lang="en-US" dirty="0" smtClean="0"/>
          </a:p>
          <a:p>
            <a:pPr algn="just" fontAlgn="base"/>
            <a:r>
              <a:rPr lang="en-US" dirty="0" smtClean="0"/>
              <a:t>A company must meet specific standards in order to stay in business. This regulations have changed frequently throughout the years alongside the changing sanitary and workplace standards.</a:t>
            </a:r>
          </a:p>
          <a:p>
            <a:pPr fontAlgn="base"/>
            <a:endParaRPr lang="en-US" dirty="0" smtClean="0"/>
          </a:p>
          <a:p>
            <a:pPr algn="just" fontAlgn="base"/>
            <a:r>
              <a:rPr lang="en-US" dirty="0" smtClean="0"/>
              <a:t>In accordance with Safety and Health Act , employers must provide hazard-free workplaces, avoiding employee physical harm and death, through a number of procedures.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r"/>
            <a:r>
              <a:rPr lang="en-US" b="1" dirty="0" smtClean="0"/>
              <a:t>Role of Government in Business</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4906963"/>
          </a:xfrm>
        </p:spPr>
        <p:txBody>
          <a:bodyPr>
            <a:normAutofit fontScale="70000" lnSpcReduction="20000"/>
          </a:bodyPr>
          <a:lstStyle/>
          <a:p>
            <a:pPr algn="just"/>
            <a:r>
              <a:rPr lang="en-US" dirty="0" smtClean="0"/>
              <a:t>The government's role in business regulations is as old as the country itself; the Constitution gives the government the power to regulate some commerce. </a:t>
            </a:r>
          </a:p>
          <a:p>
            <a:pPr algn="just"/>
            <a:endParaRPr lang="en-US" dirty="0" smtClean="0"/>
          </a:p>
          <a:p>
            <a:pPr algn="just"/>
            <a:r>
              <a:rPr lang="en-US" dirty="0" smtClean="0"/>
              <a:t>Though the government’s role has increased over time, the business community still enjoys considerable freedom. </a:t>
            </a:r>
          </a:p>
          <a:p>
            <a:pPr algn="just"/>
            <a:endParaRPr lang="en-US" dirty="0" smtClean="0"/>
          </a:p>
          <a:p>
            <a:pPr algn="just"/>
            <a:r>
              <a:rPr lang="en-US" dirty="0" smtClean="0"/>
              <a:t>The government exercises its authority several ways.</a:t>
            </a:r>
          </a:p>
          <a:p>
            <a:pPr lvl="1" algn="just"/>
            <a:r>
              <a:rPr lang="en-US" dirty="0" smtClean="0"/>
              <a:t>Permission</a:t>
            </a:r>
          </a:p>
          <a:p>
            <a:pPr lvl="1" algn="just"/>
            <a:r>
              <a:rPr lang="en-US" dirty="0" smtClean="0"/>
              <a:t>Contract Enforcement</a:t>
            </a:r>
          </a:p>
          <a:p>
            <a:pPr lvl="1" algn="just"/>
            <a:r>
              <a:rPr lang="en-US" dirty="0" smtClean="0"/>
              <a:t>Consumer Protection</a:t>
            </a:r>
          </a:p>
          <a:p>
            <a:pPr lvl="1" algn="just"/>
            <a:r>
              <a:rPr lang="en-US" dirty="0" smtClean="0"/>
              <a:t>Employee Protection</a:t>
            </a:r>
          </a:p>
          <a:p>
            <a:pPr lvl="1" algn="just"/>
            <a:r>
              <a:rPr lang="en-US" dirty="0" smtClean="0"/>
              <a:t>Environmental Protection</a:t>
            </a:r>
          </a:p>
          <a:p>
            <a:pPr lvl="1" algn="just"/>
            <a:r>
              <a:rPr lang="en-US" dirty="0" smtClean="0"/>
              <a:t>Taxation</a:t>
            </a:r>
          </a:p>
          <a:p>
            <a:pPr lvl="1" algn="just"/>
            <a:r>
              <a:rPr lang="en-US" dirty="0" smtClean="0"/>
              <a:t>Investor Protection</a:t>
            </a:r>
          </a:p>
          <a:p>
            <a:pPr lvl="1" algn="just"/>
            <a:endParaRPr lang="en-US" dirty="0" smtClean="0"/>
          </a:p>
          <a:p>
            <a:pPr lvl="1" algn="just"/>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It is generally recommended that governments play a facilitating rather than a direct role in markets. Regulatory interventions should be limited. Appropriate interventions are thus </a:t>
            </a:r>
            <a:r>
              <a:rPr lang="en-US" b="1" dirty="0" smtClean="0"/>
              <a:t>indirect </a:t>
            </a:r>
            <a:r>
              <a:rPr lang="en-US" dirty="0" smtClean="0"/>
              <a:t>in nature and have three general aims:</a:t>
            </a:r>
          </a:p>
          <a:p>
            <a:r>
              <a:rPr lang="en-US" dirty="0" smtClean="0"/>
              <a:t>· to improve market infrastructure</a:t>
            </a:r>
            <a:br>
              <a:rPr lang="en-US" dirty="0" smtClean="0"/>
            </a:br>
            <a:r>
              <a:rPr lang="en-US" dirty="0" smtClean="0"/>
              <a:t>· to improve information</a:t>
            </a:r>
            <a:br>
              <a:rPr lang="en-US" dirty="0" smtClean="0"/>
            </a:br>
            <a:r>
              <a:rPr lang="en-US" dirty="0" smtClean="0"/>
              <a:t>· to improve institutional infrastructure.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55000" lnSpcReduction="20000"/>
          </a:bodyPr>
          <a:lstStyle/>
          <a:p>
            <a:pPr algn="just">
              <a:lnSpc>
                <a:spcPct val="170000"/>
              </a:lnSpc>
            </a:pPr>
            <a:r>
              <a:rPr lang="en-US" dirty="0" smtClean="0"/>
              <a:t>Direct government intervention in the form of marketing boards is now also </a:t>
            </a:r>
            <a:r>
              <a:rPr lang="en-US" dirty="0" err="1" smtClean="0"/>
              <a:t>recognised</a:t>
            </a:r>
            <a:r>
              <a:rPr lang="en-US" dirty="0" smtClean="0"/>
              <a:t> as generally undesirable. The result has often been to incur additional costs and wastage which might not occur in a competitive marketing situation. Problems of marketing boards tend to be</a:t>
            </a:r>
            <a:r>
              <a:rPr lang="en-US" dirty="0" smtClean="0"/>
              <a:t>:</a:t>
            </a:r>
          </a:p>
          <a:p>
            <a:endParaRPr lang="en-US" dirty="0" smtClean="0"/>
          </a:p>
          <a:p>
            <a:pPr>
              <a:lnSpc>
                <a:spcPct val="170000"/>
              </a:lnSpc>
            </a:pPr>
            <a:r>
              <a:rPr lang="en-US" dirty="0" smtClean="0"/>
              <a:t>Government </a:t>
            </a:r>
            <a:r>
              <a:rPr lang="en-US" dirty="0" smtClean="0"/>
              <a:t>management styles and procedures can be too cumbersome for efficient marketing.· Few incentives exist for efficiency.</a:t>
            </a:r>
          </a:p>
          <a:p>
            <a:pPr>
              <a:lnSpc>
                <a:spcPct val="170000"/>
              </a:lnSpc>
            </a:pPr>
            <a:r>
              <a:rPr lang="en-US" dirty="0" smtClean="0"/>
              <a:t>Low </a:t>
            </a:r>
            <a:r>
              <a:rPr lang="en-US" dirty="0" smtClean="0"/>
              <a:t>salaries can produce corruption.</a:t>
            </a:r>
          </a:p>
          <a:p>
            <a:r>
              <a:rPr lang="en-US" dirty="0" smtClean="0"/>
              <a:t>Marketing </a:t>
            </a:r>
            <a:r>
              <a:rPr lang="en-US" dirty="0" smtClean="0"/>
              <a:t>boards are too often a convenient means for taxing producers and traders.</a:t>
            </a:r>
          </a:p>
          <a:p>
            <a:pPr>
              <a:lnSpc>
                <a:spcPct val="170000"/>
              </a:lnSpc>
            </a:pPr>
            <a:r>
              <a:rPr lang="en-US" dirty="0" smtClean="0"/>
              <a:t>Since</a:t>
            </a:r>
            <a:r>
              <a:rPr lang="en-US" dirty="0" smtClean="0"/>
              <a:t>, for marketing boards to operate efficiently, marketing channels need to be few and concentrated, livestock markets are generally not suited to them.</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Five Areas of Government Regulation of Business</a:t>
            </a:r>
          </a:p>
          <a:p>
            <a:pPr lvl="1"/>
            <a:r>
              <a:rPr lang="en-US" dirty="0" smtClean="0"/>
              <a:t>Advertising</a:t>
            </a:r>
          </a:p>
          <a:p>
            <a:pPr lvl="1"/>
            <a:r>
              <a:rPr lang="en-US" dirty="0" smtClean="0"/>
              <a:t>Employment and Labor</a:t>
            </a:r>
          </a:p>
          <a:p>
            <a:pPr lvl="1"/>
            <a:r>
              <a:rPr lang="en-US" dirty="0" smtClean="0"/>
              <a:t>Environmental</a:t>
            </a:r>
          </a:p>
          <a:p>
            <a:pPr lvl="1"/>
            <a:r>
              <a:rPr lang="en-US" dirty="0" smtClean="0"/>
              <a:t>Privacy</a:t>
            </a:r>
          </a:p>
          <a:p>
            <a:pPr lvl="1"/>
            <a:r>
              <a:rPr lang="en-US" dirty="0" smtClean="0"/>
              <a:t>Safety and Health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 </a:t>
            </a:r>
            <a:endParaRPr lang="en-US" b="1" dirty="0"/>
          </a:p>
        </p:txBody>
      </p:sp>
      <p:sp>
        <p:nvSpPr>
          <p:cNvPr id="3" name="Content Placeholder 2"/>
          <p:cNvSpPr>
            <a:spLocks noGrp="1"/>
          </p:cNvSpPr>
          <p:nvPr>
            <p:ph idx="1"/>
          </p:nvPr>
        </p:nvSpPr>
        <p:spPr/>
        <p:txBody>
          <a:bodyPr/>
          <a:lstStyle/>
          <a:p>
            <a:r>
              <a:rPr lang="en-US" b="1" dirty="0" smtClean="0"/>
              <a:t>Role of Government in Business</a:t>
            </a:r>
          </a:p>
          <a:p>
            <a:pPr lvl="1" algn="just"/>
            <a:r>
              <a:rPr lang="en-US" dirty="0" smtClean="0"/>
              <a:t>Permission</a:t>
            </a:r>
          </a:p>
          <a:p>
            <a:pPr lvl="1" algn="just"/>
            <a:r>
              <a:rPr lang="en-US" dirty="0" smtClean="0"/>
              <a:t>Contract Enforcement</a:t>
            </a:r>
          </a:p>
          <a:p>
            <a:pPr lvl="1" algn="just"/>
            <a:r>
              <a:rPr lang="en-US" dirty="0" smtClean="0"/>
              <a:t>Consumer Protection</a:t>
            </a:r>
          </a:p>
          <a:p>
            <a:pPr lvl="1" algn="just"/>
            <a:r>
              <a:rPr lang="en-US" dirty="0" smtClean="0"/>
              <a:t>Employee Protection</a:t>
            </a:r>
          </a:p>
          <a:p>
            <a:pPr lvl="1" algn="just"/>
            <a:r>
              <a:rPr lang="en-US" dirty="0" smtClean="0"/>
              <a:t>Environmental Protection</a:t>
            </a:r>
          </a:p>
          <a:p>
            <a:pPr lvl="1" algn="just"/>
            <a:r>
              <a:rPr lang="en-US" dirty="0" smtClean="0"/>
              <a:t>Taxation</a:t>
            </a:r>
          </a:p>
          <a:p>
            <a:pPr lvl="1" algn="just"/>
            <a:r>
              <a:rPr lang="en-US" dirty="0" smtClean="0"/>
              <a:t>Investor Protection</a:t>
            </a:r>
          </a:p>
          <a:p>
            <a:pPr lvl="1"/>
            <a:endParaRPr lang="en-US" b="1" dirty="0" smtClean="0"/>
          </a:p>
          <a:p>
            <a:pPr lvl="1"/>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782</Words>
  <Application>Microsoft Office PowerPoint</Application>
  <PresentationFormat>On-screen Show (4:3)</PresentationFormat>
  <Paragraphs>125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Regulatory Administrative Institutions MPA-517</vt:lpstr>
      <vt:lpstr>Recap</vt:lpstr>
      <vt:lpstr> Regulatory Capture</vt:lpstr>
      <vt:lpstr> Externality</vt:lpstr>
      <vt:lpstr>Examples- Negative Externality</vt:lpstr>
      <vt:lpstr>Today’s Lecture</vt:lpstr>
      <vt:lpstr>Description</vt:lpstr>
      <vt:lpstr>Advertising </vt:lpstr>
      <vt:lpstr>Advertising</vt:lpstr>
      <vt:lpstr>Employment and Labor </vt:lpstr>
      <vt:lpstr>Employment and Labor </vt:lpstr>
      <vt:lpstr>Environmental </vt:lpstr>
      <vt:lpstr>Privacy </vt:lpstr>
      <vt:lpstr>Safety and Health </vt:lpstr>
      <vt:lpstr>Role of Government in Business </vt:lpstr>
      <vt:lpstr>Slide 16</vt:lpstr>
      <vt:lpstr>Slide 17</vt:lpstr>
      <vt:lpstr>Summary</vt:lpstr>
      <vt:lpstr>Next Lecture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MPA-517</dc:title>
  <dc:creator>U</dc:creator>
  <cp:lastModifiedBy>stdc_lp</cp:lastModifiedBy>
  <cp:revision>61</cp:revision>
  <dcterms:created xsi:type="dcterms:W3CDTF">2006-08-16T00:00:00Z</dcterms:created>
  <dcterms:modified xsi:type="dcterms:W3CDTF">2014-06-07T21:28:32Z</dcterms:modified>
</cp:coreProperties>
</file>