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06/relationships/legacyDocTextInfo" Target="legacyDocTextInfo.bin"/><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DCCBC4-1BDC-4BD9-B0EA-9DE0C05C41A4}" type="datetimeFigureOut">
              <a:rPr lang="en-US" smtClean="0"/>
              <a:t>6/28/2014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F77535-0630-4A8D-929B-0560A78FAB8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5F77535-0630-4A8D-929B-0560A78FAB8A}"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B203CD-AD33-420A-8D7A-A88AA85685DB}"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4BFA4D-D8D8-42A0-AFE7-81F9A4D7A99A}"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8F713A-51EA-4106-AFC8-99198F2FFC5E}"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8D92DE-EACC-451A-855C-24A6E89908BD}"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82DD20-4C10-4C2D-B297-F90AC927B860}" type="datetime1">
              <a:rPr lang="en-US" smtClean="0"/>
              <a:t>6/28/2014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ED3B15-F1B0-49A1-AADD-81A7B069FB35}" type="datetime1">
              <a:rPr lang="en-US" smtClean="0"/>
              <a:t>6/28/2014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5D657-9ADC-4DDC-A051-7DE05760FB3D}" type="datetime1">
              <a:rPr lang="en-US" smtClean="0"/>
              <a:t>6/28/2014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91E4CE-E6D6-4809-AF7F-7E7F92C1199D}"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298134-29D7-461F-95F2-4B61D73BB9CB}"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9751EB-D73A-42C1-9FD5-6300E55F4735}"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B7C149-1479-4953-BEE4-35046D6BB828}"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F9C7407A-8B1A-4C46-9D96-4EE8F1A9199C}" type="datetime1">
              <a:rPr lang="en-US" smtClean="0"/>
              <a:t>6/28/2014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342664-3ECB-4872-9B05-54B2AEDAC38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20FB5-2E00-4ADA-B074-4BC7572ED39A}" type="datetime1">
              <a:rPr lang="en-US" smtClean="0"/>
              <a:t>6/28/2014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hyperlink" Target="http://english.cast.org.cn/" TargetMode="External"/><Relationship Id="rId2" Type="http://schemas.openxmlformats.org/officeDocument/2006/relationships/hyperlink" Target="http://www.baete.org.bd/" TargetMode="External"/><Relationship Id="rId1" Type="http://schemas.openxmlformats.org/officeDocument/2006/relationships/slideLayout" Target="../slideLayouts/slideLayout2.xml"/><Relationship Id="rId6" Type="http://schemas.openxmlformats.org/officeDocument/2006/relationships/hyperlink" Target="http://www.ptc.org.ph/" TargetMode="External"/><Relationship Id="rId5" Type="http://schemas.openxmlformats.org/officeDocument/2006/relationships/hyperlink" Target="http://icacit.org.pe/" TargetMode="External"/><Relationship Id="rId4" Type="http://schemas.openxmlformats.org/officeDocument/2006/relationships/hyperlink" Target="http://www.pec.org.pk/"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Lecture-32</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Revision Lecture 1-15</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t>Revision Lecture 16-30</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Ministry of Foreign Affairs</a:t>
            </a:r>
            <a:br>
              <a:rPr lang="en-US" b="1" dirty="0" smtClean="0"/>
            </a:b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Ministry of Foreign Affairs is a Pakistan Government's federal and executive level ministry responsible for international and Foreign Affairs of Pakistan. </a:t>
            </a:r>
          </a:p>
          <a:p>
            <a:pPr algn="just"/>
            <a:endParaRPr lang="en-US" dirty="0" smtClean="0"/>
          </a:p>
          <a:p>
            <a:pPr algn="just"/>
            <a:r>
              <a:rPr lang="en-US" dirty="0" smtClean="0"/>
              <a:t>The ministry was created in 1947, and was one of the first ministries to be established. The executive and political figure heading the Foreign Ministry is the Foreign Minister.</a:t>
            </a:r>
          </a:p>
          <a:p>
            <a:pPr algn="just"/>
            <a:endParaRPr lang="en-US" dirty="0" smtClean="0"/>
          </a:p>
          <a:p>
            <a:pPr algn="just"/>
            <a:r>
              <a:rPr lang="en-US" dirty="0" smtClean="0"/>
              <a:t>The Foreign Ministry is currently headed by Prime Minister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r"/>
            <a:r>
              <a:rPr lang="en-US" b="1" dirty="0" smtClean="0"/>
              <a:t>Foreign Policy Objectives</a:t>
            </a:r>
            <a:r>
              <a:rPr lang="en-US" dirty="0" smtClean="0"/>
              <a:t/>
            </a:r>
            <a:br>
              <a:rPr lang="en-US" dirty="0" smtClean="0"/>
            </a:br>
            <a:endParaRPr lang="en-US" dirty="0"/>
          </a:p>
        </p:txBody>
      </p:sp>
      <p:sp>
        <p:nvSpPr>
          <p:cNvPr id="3" name="Content Placeholder 2"/>
          <p:cNvSpPr>
            <a:spLocks noGrp="1"/>
          </p:cNvSpPr>
          <p:nvPr>
            <p:ph idx="1"/>
          </p:nvPr>
        </p:nvSpPr>
        <p:spPr>
          <a:xfrm>
            <a:off x="457200" y="838200"/>
            <a:ext cx="8229600" cy="5715000"/>
          </a:xfrm>
        </p:spPr>
        <p:txBody>
          <a:bodyPr>
            <a:normAutofit fontScale="55000" lnSpcReduction="20000"/>
          </a:bodyPr>
          <a:lstStyle/>
          <a:p>
            <a:pPr algn="just"/>
            <a:endParaRPr lang="en-US" dirty="0" smtClean="0"/>
          </a:p>
          <a:p>
            <a:pPr algn="just"/>
            <a:r>
              <a:rPr lang="en-US" dirty="0" smtClean="0"/>
              <a:t>In light of the guiding principles laid down by the founding fathers and the constitution as also aspirations of the people of Pakistan, the objectives of foreign policy can be summarized as under:</a:t>
            </a:r>
          </a:p>
          <a:p>
            <a:pPr algn="just"/>
            <a:endParaRPr lang="en-US" dirty="0" smtClean="0"/>
          </a:p>
          <a:p>
            <a:pPr algn="just"/>
            <a:r>
              <a:rPr lang="en-US" dirty="0" smtClean="0"/>
              <a:t>Promotion Pakistan as a dynamic, progressive, moderate, and democratic Islamic country.</a:t>
            </a:r>
          </a:p>
          <a:p>
            <a:pPr algn="just"/>
            <a:endParaRPr lang="en-US" dirty="0" smtClean="0"/>
          </a:p>
          <a:p>
            <a:pPr algn="just"/>
            <a:r>
              <a:rPr lang="en-US" dirty="0" smtClean="0"/>
              <a:t>Developing friendly relations with all countries of the world, especially major powers and immediate </a:t>
            </a:r>
            <a:r>
              <a:rPr lang="en-US" dirty="0" err="1" smtClean="0"/>
              <a:t>neighbours</a:t>
            </a:r>
            <a:r>
              <a:rPr lang="en-US" dirty="0" smtClean="0"/>
              <a:t>.</a:t>
            </a:r>
          </a:p>
          <a:p>
            <a:pPr algn="just"/>
            <a:endParaRPr lang="en-US" dirty="0" smtClean="0"/>
          </a:p>
          <a:p>
            <a:pPr algn="just"/>
            <a:r>
              <a:rPr lang="en-US" dirty="0" smtClean="0"/>
              <a:t>Safeguarding national security and geo-strategic interests, including Kashmir.</a:t>
            </a:r>
          </a:p>
          <a:p>
            <a:pPr algn="just"/>
            <a:endParaRPr lang="en-US" dirty="0" smtClean="0"/>
          </a:p>
          <a:p>
            <a:pPr algn="just"/>
            <a:r>
              <a:rPr lang="en-US" dirty="0" smtClean="0"/>
              <a:t>Consolidating our commercial and economic cooperation with international community.</a:t>
            </a:r>
          </a:p>
          <a:p>
            <a:pPr algn="just"/>
            <a:endParaRPr lang="en-US" dirty="0" smtClean="0"/>
          </a:p>
          <a:p>
            <a:pPr algn="just"/>
            <a:r>
              <a:rPr lang="en-US" dirty="0" smtClean="0"/>
              <a:t>Safeguarding the interests of Pakistani Diaspora abroad.</a:t>
            </a:r>
          </a:p>
          <a:p>
            <a:pPr algn="just"/>
            <a:endParaRPr lang="en-US" dirty="0" smtClean="0"/>
          </a:p>
          <a:p>
            <a:pPr algn="just"/>
            <a:r>
              <a:rPr lang="en-US" dirty="0" smtClean="0"/>
              <a:t>Ensuring optimal utilization of national resources for regional and international cooperation.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HEC</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HEC also facilitated the development of higher educational system in the country with main purpose of upgrading the universities and colleges in the country to be focal point of the high learning of education, research, and development.</a:t>
            </a:r>
          </a:p>
          <a:p>
            <a:endParaRPr lang="en-US" dirty="0" smtClean="0"/>
          </a:p>
          <a:p>
            <a:pPr algn="just"/>
            <a:r>
              <a:rPr lang="en-US" dirty="0" smtClean="0"/>
              <a:t> Over the several years, the HEC plays an important and leading role towards building a knowledge based economy in Pakistan by giving out hundreds of doctoral scholarships for education abroad every year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639762"/>
          </a:xfrm>
        </p:spPr>
        <p:txBody>
          <a:bodyPr>
            <a:normAutofit fontScale="90000"/>
          </a:bodyPr>
          <a:lstStyle/>
          <a:p>
            <a:pPr algn="r"/>
            <a:r>
              <a:rPr lang="en-US" b="1" dirty="0" smtClean="0"/>
              <a:t>Environmental Protection Agency</a:t>
            </a:r>
            <a:br>
              <a:rPr lang="en-US" b="1" dirty="0" smtClean="0"/>
            </a:br>
            <a:endParaRPr lang="en-US"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r>
              <a:rPr lang="en-US" dirty="0" smtClean="0"/>
              <a:t>The Pakistan Environmental Protection Agency, sometimes known as Pak-EPA, is an executive agency Government of Pakistan managed by the Ministry of Climate Change (</a:t>
            </a:r>
            <a:r>
              <a:rPr lang="en-US" dirty="0" err="1" smtClean="0"/>
              <a:t>formly</a:t>
            </a:r>
            <a:r>
              <a:rPr lang="en-US" dirty="0" smtClean="0"/>
              <a:t> Ministry of Environment) .</a:t>
            </a:r>
          </a:p>
          <a:p>
            <a:pPr algn="just"/>
            <a:endParaRPr lang="en-US" dirty="0" smtClean="0"/>
          </a:p>
          <a:p>
            <a:pPr algn="just"/>
            <a:r>
              <a:rPr lang="en-US" dirty="0" smtClean="0"/>
              <a:t> The agency is charged with protecting human health and the environment by writing and enforcing regulation based on laws passed </a:t>
            </a:r>
            <a:r>
              <a:rPr lang="en-US" dirty="0" err="1" smtClean="0"/>
              <a:t>byParliament</a:t>
            </a:r>
            <a:r>
              <a:rPr lang="en-US" dirty="0" smtClean="0"/>
              <a:t>. The Pakistan Environmental Protection Act was passed in 1997 by the Parliament repealing the Pakistan Environmental Protection Ordinance 1983. </a:t>
            </a:r>
          </a:p>
          <a:p>
            <a:pPr algn="just"/>
            <a:endParaRPr lang="en-US" dirty="0" smtClean="0"/>
          </a:p>
          <a:p>
            <a:pPr algn="just"/>
            <a:r>
              <a:rPr lang="en-US" dirty="0" smtClean="0"/>
              <a:t>The agency was established under the 1983 Ordinance and saved in the 1997 Act. </a:t>
            </a:r>
          </a:p>
          <a:p>
            <a:pPr algn="just"/>
            <a:endParaRPr lang="en-US" dirty="0" smtClean="0"/>
          </a:p>
          <a:p>
            <a:pPr algn="just"/>
            <a:r>
              <a:rPr lang="en-US" dirty="0" smtClean="0"/>
              <a:t>The agency is led by an appointed director-general, who is appointed by the Prime Minister on the advice of the Minister for Environment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solidFill>
            <a:schemeClr val="bg1"/>
          </a:solidFill>
        </p:spPr>
        <p:txBody>
          <a:bodyPr/>
          <a:lstStyle/>
          <a:p>
            <a:pPr eaLnBrk="1" hangingPunct="1"/>
            <a:r>
              <a:rPr lang="en-US" b="1" dirty="0" smtClean="0">
                <a:solidFill>
                  <a:schemeClr val="tx1"/>
                </a:solidFill>
                <a:latin typeface="Times New Roman" pitchFamily="18" charset="0"/>
                <a:cs typeface="Times New Roman" pitchFamily="18" charset="0"/>
              </a:rPr>
              <a:t>Paradigm Shift</a:t>
            </a:r>
          </a:p>
        </p:txBody>
      </p:sp>
      <p:sp>
        <p:nvSpPr>
          <p:cNvPr id="15363" name="Content Placeholder 4"/>
          <p:cNvSpPr>
            <a:spLocks noGrp="1"/>
          </p:cNvSpPr>
          <p:nvPr>
            <p:ph sz="half" idx="1"/>
          </p:nvPr>
        </p:nvSpPr>
        <p:spPr>
          <a:xfrm>
            <a:off x="2286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Old Paradigm</a:t>
            </a:r>
          </a:p>
          <a:p>
            <a:pPr eaLnBrk="1" hangingPunct="1"/>
            <a:r>
              <a:rPr lang="en-US" sz="2400" b="1" dirty="0" smtClean="0">
                <a:latin typeface="Times New Roman" pitchFamily="18" charset="0"/>
                <a:cs typeface="Times New Roman" pitchFamily="18" charset="0"/>
              </a:rPr>
              <a:t>What we give to the students</a:t>
            </a:r>
          </a:p>
          <a:p>
            <a:pPr eaLnBrk="1" hangingPunct="1"/>
            <a:endParaRPr lang="en-US" sz="2400" b="1" dirty="0" smtClean="0">
              <a:latin typeface="Times New Roman" pitchFamily="18" charset="0"/>
              <a:cs typeface="Times New Roman" pitchFamily="18" charset="0"/>
            </a:endParaRPr>
          </a:p>
          <a:p>
            <a:pPr eaLnBrk="1" hangingPunct="1"/>
            <a:r>
              <a:rPr lang="en-US" sz="2400" b="1" dirty="0" smtClean="0">
                <a:latin typeface="Times New Roman" pitchFamily="18" charset="0"/>
                <a:cs typeface="Times New Roman" pitchFamily="18" charset="0"/>
              </a:rPr>
              <a:t>Inputs</a:t>
            </a:r>
          </a:p>
          <a:p>
            <a:pPr eaLnBrk="1" hangingPunct="1"/>
            <a:r>
              <a:rPr lang="en-US" sz="2400" b="1" dirty="0" smtClean="0">
                <a:latin typeface="Times New Roman" pitchFamily="18" charset="0"/>
                <a:cs typeface="Times New Roman" pitchFamily="18" charset="0"/>
              </a:rPr>
              <a:t>Faculty Teaching</a:t>
            </a:r>
          </a:p>
          <a:p>
            <a:pPr eaLnBrk="1" hangingPunct="1"/>
            <a:r>
              <a:rPr lang="en-US" sz="2400" b="1" dirty="0" smtClean="0">
                <a:latin typeface="Times New Roman" pitchFamily="18" charset="0"/>
                <a:cs typeface="Times New Roman" pitchFamily="18" charset="0"/>
              </a:rPr>
              <a:t>Curriculum</a:t>
            </a:r>
          </a:p>
          <a:p>
            <a:pPr eaLnBrk="1" hangingPunct="1"/>
            <a:r>
              <a:rPr lang="en-US" sz="2400" b="1" dirty="0" smtClean="0">
                <a:latin typeface="Times New Roman" pitchFamily="18" charset="0"/>
                <a:cs typeface="Times New Roman" pitchFamily="18" charset="0"/>
              </a:rPr>
              <a:t>Educational activities as an end</a:t>
            </a:r>
          </a:p>
          <a:p>
            <a:pPr eaLnBrk="1" hangingPunct="1"/>
            <a:r>
              <a:rPr lang="en-US" sz="2400" b="1" dirty="0" smtClean="0">
                <a:latin typeface="Times New Roman" pitchFamily="18" charset="0"/>
                <a:cs typeface="Times New Roman" pitchFamily="18" charset="0"/>
              </a:rPr>
              <a:t>More quantitative (how much)</a:t>
            </a:r>
          </a:p>
        </p:txBody>
      </p:sp>
      <p:sp>
        <p:nvSpPr>
          <p:cNvPr id="15364" name="Content Placeholder 5"/>
          <p:cNvSpPr>
            <a:spLocks noGrp="1"/>
          </p:cNvSpPr>
          <p:nvPr>
            <p:ph sz="half" idx="2"/>
          </p:nvPr>
        </p:nvSpPr>
        <p:spPr>
          <a:xfrm>
            <a:off x="46482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New Paradigm</a:t>
            </a:r>
          </a:p>
          <a:p>
            <a:pPr eaLnBrk="1" hangingPunct="1"/>
            <a:r>
              <a:rPr lang="en-US" sz="2400" b="1" dirty="0" smtClean="0">
                <a:latin typeface="Times New Roman" pitchFamily="18" charset="0"/>
                <a:cs typeface="Times New Roman" pitchFamily="18" charset="0"/>
              </a:rPr>
              <a:t>What the students can/are able to do</a:t>
            </a:r>
          </a:p>
          <a:p>
            <a:pPr eaLnBrk="1" hangingPunct="1"/>
            <a:r>
              <a:rPr lang="en-US" sz="2400" b="1" dirty="0" smtClean="0">
                <a:latin typeface="Times New Roman" pitchFamily="18" charset="0"/>
                <a:cs typeface="Times New Roman" pitchFamily="18" charset="0"/>
              </a:rPr>
              <a:t>Outcomes</a:t>
            </a:r>
          </a:p>
          <a:p>
            <a:pPr eaLnBrk="1" hangingPunct="1"/>
            <a:r>
              <a:rPr lang="en-US" sz="2400" b="1" dirty="0" smtClean="0">
                <a:latin typeface="Times New Roman" pitchFamily="18" charset="0"/>
                <a:cs typeface="Times New Roman" pitchFamily="18" charset="0"/>
              </a:rPr>
              <a:t>Student learning</a:t>
            </a:r>
          </a:p>
          <a:p>
            <a:pPr eaLnBrk="1" hangingPunct="1"/>
            <a:r>
              <a:rPr lang="en-US" sz="2400" b="1" dirty="0" smtClean="0">
                <a:latin typeface="Times New Roman" pitchFamily="18" charset="0"/>
                <a:cs typeface="Times New Roman" pitchFamily="18" charset="0"/>
              </a:rPr>
              <a:t>Education</a:t>
            </a:r>
          </a:p>
          <a:p>
            <a:pPr eaLnBrk="1" hangingPunct="1"/>
            <a:r>
              <a:rPr lang="en-US" sz="2400" b="1" dirty="0" smtClean="0">
                <a:latin typeface="Times New Roman" pitchFamily="18" charset="0"/>
                <a:cs typeface="Times New Roman" pitchFamily="18" charset="0"/>
              </a:rPr>
              <a:t>Educational activities as means to an end</a:t>
            </a:r>
          </a:p>
          <a:p>
            <a:pPr eaLnBrk="1" hangingPunct="1"/>
            <a:r>
              <a:rPr lang="en-US" sz="2400" b="1" dirty="0" smtClean="0">
                <a:latin typeface="Times New Roman" pitchFamily="18" charset="0"/>
                <a:cs typeface="Times New Roman" pitchFamily="18" charset="0"/>
              </a:rPr>
              <a:t>More qualitative (how well) as well as quantitative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Rectangle 2"/>
          <p:cNvSpPr>
            <a:spLocks noGrp="1" noChangeArrowheads="1"/>
          </p:cNvSpPr>
          <p:nvPr>
            <p:ph type="title"/>
          </p:nvPr>
        </p:nvSpPr>
        <p:spPr>
          <a:xfrm>
            <a:off x="457200" y="685800"/>
            <a:ext cx="8229600" cy="762000"/>
          </a:xfrm>
        </p:spPr>
        <p:txBody>
          <a:bodyPr/>
          <a:lstStyle/>
          <a:p>
            <a:pPr eaLnBrk="1" hangingPunct="1"/>
            <a:r>
              <a:rPr lang="en-US" sz="4000" b="1" dirty="0" smtClean="0">
                <a:latin typeface="Times New Roman" pitchFamily="18" charset="0"/>
                <a:cs typeface="Times New Roman" pitchFamily="18" charset="0"/>
              </a:rPr>
              <a:t>Quality Assurance System at HEC</a:t>
            </a:r>
          </a:p>
        </p:txBody>
      </p:sp>
      <p:graphicFrame>
        <p:nvGraphicFramePr>
          <p:cNvPr id="1026" name="Organization Chart 4"/>
          <p:cNvGraphicFramePr>
            <a:graphicFrameLocks/>
          </p:cNvGraphicFramePr>
          <p:nvPr>
            <p:ph idx="1"/>
          </p:nvPr>
        </p:nvGraphicFramePr>
        <p:xfrm>
          <a:off x="457200" y="1600200"/>
          <a:ext cx="8229600" cy="4525963"/>
        </p:xfrm>
        <a:graphic>
          <a:graphicData uri="http://schemas.openxmlformats.org/drawingml/2006/compatibility">
            <com:legacyDrawing xmlns:com="http://schemas.openxmlformats.org/drawingml/2006/compatibility" spid="_x0000_s1026"/>
          </a:graphicData>
        </a:graphic>
      </p:graphicFrame>
      <p:sp>
        <p:nvSpPr>
          <p:cNvPr id="4" name="Slide Number Placeholder 3"/>
          <p:cNvSpPr>
            <a:spLocks noGrp="1"/>
          </p:cNvSpPr>
          <p:nvPr>
            <p:ph type="sldNum" sz="quarter" idx="12"/>
          </p:nvPr>
        </p:nvSpPr>
        <p:spPr/>
        <p:txBody>
          <a:bodyPr/>
          <a:lstStyle/>
          <a:p>
            <a:pPr>
              <a:defRPr/>
            </a:pPr>
            <a:fld id="{2C342664-3ECB-4872-9B05-54B2AEDAC380}"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Washington Accord</a:t>
            </a:r>
            <a:endParaRPr lang="en-US" b="1"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endParaRPr lang="en-US" b="1" dirty="0" smtClean="0"/>
          </a:p>
          <a:p>
            <a:pPr algn="just"/>
            <a:r>
              <a:rPr lang="en-US" b="1" dirty="0" smtClean="0"/>
              <a:t>Signatories</a:t>
            </a:r>
            <a:r>
              <a:rPr lang="en-US" dirty="0" smtClean="0"/>
              <a:t> have full rights of participation in the Accord; qualifications accredited or recognized by other signatories are recognized by each signatory as being substantially equivalent to accredited or recognized qualifications within its own jurisdiction.</a:t>
            </a:r>
          </a:p>
          <a:p>
            <a:endParaRPr lang="en-US" b="1" dirty="0" smtClean="0"/>
          </a:p>
          <a:p>
            <a:pPr lvl="1"/>
            <a:r>
              <a:rPr lang="en-US" b="1" dirty="0" smtClean="0"/>
              <a:t>Bangladesh</a:t>
            </a:r>
            <a:r>
              <a:rPr lang="en-US" dirty="0" smtClean="0"/>
              <a:t> - Represented by </a:t>
            </a:r>
            <a:r>
              <a:rPr lang="en-US" u="sng" dirty="0" smtClean="0">
                <a:hlinkClick r:id="rId2"/>
              </a:rPr>
              <a:t>Board of Accreditation for Engineering and Technical Education</a:t>
            </a:r>
            <a:endParaRPr lang="en-US" dirty="0" smtClean="0"/>
          </a:p>
          <a:p>
            <a:pPr lvl="1"/>
            <a:r>
              <a:rPr lang="en-US" b="1" dirty="0" smtClean="0"/>
              <a:t>China</a:t>
            </a:r>
            <a:r>
              <a:rPr lang="en-US" dirty="0" smtClean="0"/>
              <a:t> - Represented by </a:t>
            </a:r>
            <a:r>
              <a:rPr lang="en-US" u="sng" dirty="0" smtClean="0">
                <a:hlinkClick r:id="rId3"/>
              </a:rPr>
              <a:t>China Association for Science and Technology</a:t>
            </a:r>
            <a:endParaRPr lang="en-US" dirty="0" smtClean="0"/>
          </a:p>
          <a:p>
            <a:pPr lvl="1"/>
            <a:r>
              <a:rPr lang="en-US" b="1" dirty="0" smtClean="0"/>
              <a:t>Pakistan</a:t>
            </a:r>
            <a:r>
              <a:rPr lang="en-US" dirty="0" smtClean="0"/>
              <a:t> - Represented by </a:t>
            </a:r>
            <a:r>
              <a:rPr lang="en-US" u="sng" dirty="0" smtClean="0">
                <a:hlinkClick r:id="rId4"/>
              </a:rPr>
              <a:t>Pakistan Engineering Council</a:t>
            </a:r>
            <a:endParaRPr lang="en-US" dirty="0" smtClean="0"/>
          </a:p>
          <a:p>
            <a:pPr lvl="1"/>
            <a:r>
              <a:rPr lang="en-US" b="1" dirty="0" smtClean="0"/>
              <a:t>Peru</a:t>
            </a:r>
            <a:r>
              <a:rPr lang="en-US" dirty="0" smtClean="0"/>
              <a:t> - Represented by </a:t>
            </a:r>
            <a:r>
              <a:rPr lang="en-US" u="sng" dirty="0" smtClean="0">
                <a:hlinkClick r:id="rId5"/>
              </a:rPr>
              <a:t>ICACIT</a:t>
            </a:r>
            <a:endParaRPr lang="en-US" dirty="0" smtClean="0"/>
          </a:p>
          <a:p>
            <a:pPr lvl="1"/>
            <a:r>
              <a:rPr lang="en-US" b="1" dirty="0" smtClean="0"/>
              <a:t>Philippines</a:t>
            </a:r>
            <a:r>
              <a:rPr lang="en-US" dirty="0" smtClean="0"/>
              <a:t> - Represented by </a:t>
            </a:r>
            <a:r>
              <a:rPr lang="en-US" u="sng" dirty="0" smtClean="0">
                <a:hlinkClick r:id="rId6"/>
              </a:rPr>
              <a:t>Philippine Technological Council</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sz="3100" b="1" dirty="0" smtClean="0"/>
              <a:t>PEC Engineering Accreditation and Quality Evaluation Committee</a:t>
            </a:r>
            <a:r>
              <a:rPr lang="en-US" b="1" dirty="0" smtClean="0"/>
              <a:t/>
            </a:r>
            <a:br>
              <a:rPr lang="en-US" b="1" dirty="0" smtClean="0"/>
            </a:b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buNone/>
            </a:pPr>
            <a:r>
              <a:rPr lang="en-US" dirty="0" smtClean="0"/>
              <a:t>It is heartening to note in this context that the PEC EA&amp;QEC has brought out much needed Manual for Accreditation (2007), which consists of four Sections:</a:t>
            </a:r>
          </a:p>
          <a:p>
            <a:pPr algn="just">
              <a:buNone/>
            </a:pPr>
            <a:endParaRPr lang="en-US" dirty="0" smtClean="0"/>
          </a:p>
          <a:p>
            <a:pPr algn="just">
              <a:buNone/>
            </a:pPr>
            <a:r>
              <a:rPr lang="en-US" b="1" dirty="0" smtClean="0"/>
              <a:t>The Accreditation Process:</a:t>
            </a:r>
            <a:r>
              <a:rPr lang="en-US" dirty="0" smtClean="0"/>
              <a:t> For propagation of the concept involved in accreditation to all the stakeholders of technical education.</a:t>
            </a:r>
          </a:p>
          <a:p>
            <a:pPr algn="just">
              <a:buNone/>
            </a:pPr>
            <a:endParaRPr lang="en-US" dirty="0" smtClean="0"/>
          </a:p>
          <a:p>
            <a:pPr algn="just">
              <a:buNone/>
            </a:pPr>
            <a:r>
              <a:rPr lang="en-US" b="1" dirty="0" smtClean="0"/>
              <a:t>Criteria and </a:t>
            </a:r>
            <a:r>
              <a:rPr lang="en-US" b="1" dirty="0" err="1" smtClean="0"/>
              <a:t>Weightages</a:t>
            </a:r>
            <a:r>
              <a:rPr lang="en-US" b="1" dirty="0" smtClean="0"/>
              <a:t>:</a:t>
            </a:r>
            <a:r>
              <a:rPr lang="en-US" dirty="0" smtClean="0"/>
              <a:t> Outlining the evaluation policy as well as its methodology for the benefit of all institutions seeking accreditation of their ongoing and new programs.</a:t>
            </a:r>
          </a:p>
          <a:p>
            <a:pPr algn="just">
              <a:buNone/>
            </a:pPr>
            <a:endParaRPr lang="en-US" dirty="0" smtClean="0"/>
          </a:p>
          <a:p>
            <a:pPr algn="just">
              <a:buNone/>
            </a:pPr>
            <a:r>
              <a:rPr lang="en-US" b="1" dirty="0" smtClean="0"/>
              <a:t>Accreditation Performa :</a:t>
            </a:r>
            <a:r>
              <a:rPr lang="en-US" dirty="0" smtClean="0"/>
              <a:t> To enable the  institutions seeking accreditation of  programs to provide the necessary information.</a:t>
            </a:r>
          </a:p>
          <a:p>
            <a:pPr algn="just">
              <a:buNone/>
            </a:pPr>
            <a:endParaRPr lang="en-US" dirty="0" smtClean="0"/>
          </a:p>
          <a:p>
            <a:pPr algn="just"/>
            <a:r>
              <a:rPr lang="en-US" b="1" dirty="0" err="1" smtClean="0"/>
              <a:t>Accreditor’s</a:t>
            </a:r>
            <a:r>
              <a:rPr lang="en-US" b="1" dirty="0" smtClean="0"/>
              <a:t> Manual: </a:t>
            </a:r>
            <a:r>
              <a:rPr lang="en-US" dirty="0" smtClean="0"/>
              <a:t>To assist the Visiting Teams in the discharge of their responsibilities.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Pakistan Engineering Council</a:t>
            </a:r>
            <a:endParaRPr lang="en-US" dirty="0"/>
          </a:p>
        </p:txBody>
      </p:sp>
      <p:sp>
        <p:nvSpPr>
          <p:cNvPr id="3" name="Content Placeholder 2"/>
          <p:cNvSpPr>
            <a:spLocks noGrp="1"/>
          </p:cNvSpPr>
          <p:nvPr>
            <p:ph idx="1"/>
          </p:nvPr>
        </p:nvSpPr>
        <p:spPr>
          <a:xfrm>
            <a:off x="457200" y="1905000"/>
            <a:ext cx="8229600" cy="4221163"/>
          </a:xfrm>
        </p:spPr>
        <p:txBody>
          <a:bodyPr>
            <a:normAutofit fontScale="70000" lnSpcReduction="20000"/>
          </a:bodyPr>
          <a:lstStyle/>
          <a:p>
            <a:pPr algn="just"/>
            <a:r>
              <a:rPr lang="en-US" b="1" dirty="0" smtClean="0"/>
              <a:t>Pakistan Engineering Council</a:t>
            </a:r>
            <a:r>
              <a:rPr lang="en-US" dirty="0" smtClean="0"/>
              <a:t> (</a:t>
            </a:r>
            <a:r>
              <a:rPr lang="en-US" b="1" dirty="0" smtClean="0"/>
              <a:t>PEC</a:t>
            </a:r>
            <a:r>
              <a:rPr lang="en-US" dirty="0" smtClean="0"/>
              <a:t>), is a professional and statutory federal institution for accreditation and regulation of the chartered and professional engineers and technicians. </a:t>
            </a:r>
          </a:p>
          <a:p>
            <a:pPr algn="just"/>
            <a:endParaRPr lang="en-US" dirty="0" smtClean="0"/>
          </a:p>
          <a:p>
            <a:pPr algn="just"/>
            <a:r>
              <a:rPr lang="en-US" dirty="0" smtClean="0"/>
              <a:t>The PEC is dedicated for promoting its education programs in applied science, computing, engineering, and engineering technology. </a:t>
            </a:r>
          </a:p>
          <a:p>
            <a:pPr algn="just"/>
            <a:endParaRPr lang="en-US" dirty="0" smtClean="0"/>
          </a:p>
          <a:p>
            <a:pPr algn="just"/>
            <a:r>
              <a:rPr lang="en-US" dirty="0" smtClean="0"/>
              <a:t>Established in 1976 by the PEC 1976 Act of the Constitution of Pakistan, it is the elite representative engineering community in the country, assisting the government and the provisional governments of the four provinces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Pakistan Council for Science and Technology</a:t>
            </a:r>
            <a:endParaRPr lang="en-US" sz="3200" b="1" dirty="0"/>
          </a:p>
        </p:txBody>
      </p:sp>
      <p:sp>
        <p:nvSpPr>
          <p:cNvPr id="3" name="Content Placeholder 2"/>
          <p:cNvSpPr>
            <a:spLocks noGrp="1"/>
          </p:cNvSpPr>
          <p:nvPr>
            <p:ph idx="1"/>
          </p:nvPr>
        </p:nvSpPr>
        <p:spPr/>
        <p:txBody>
          <a:bodyPr>
            <a:normAutofit fontScale="85000" lnSpcReduction="20000"/>
          </a:bodyPr>
          <a:lstStyle/>
          <a:p>
            <a:pPr algn="just"/>
            <a:r>
              <a:rPr lang="en-US" dirty="0" smtClean="0"/>
              <a:t>Pakistan Council for Science and Technology (PCST) is mandated to advise the Government on the development of Science and Technology at the national level. </a:t>
            </a:r>
          </a:p>
          <a:p>
            <a:pPr algn="just"/>
            <a:endParaRPr lang="en-US" dirty="0" smtClean="0"/>
          </a:p>
          <a:p>
            <a:pPr algn="just"/>
            <a:r>
              <a:rPr lang="en-US" dirty="0" smtClean="0"/>
              <a:t>The Council is involved in S&amp;T Policy making, planning, implementation and in carrying out policy studies.</a:t>
            </a:r>
          </a:p>
          <a:p>
            <a:pPr algn="just"/>
            <a:endParaRPr lang="en-US" dirty="0" smtClean="0"/>
          </a:p>
          <a:p>
            <a:pPr algn="just"/>
            <a:r>
              <a:rPr lang="en-US" dirty="0" smtClean="0"/>
              <a:t>PCST is also the secretariat of National Commission of Science and Technology (NCST), headed by the Prime Minister (which takes the major decisions for the development of S&amp;T)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 History of PNRA</a:t>
            </a:r>
            <a:endParaRPr lang="en-US" b="1" dirty="0"/>
          </a:p>
        </p:txBody>
      </p:sp>
      <p:sp>
        <p:nvSpPr>
          <p:cNvPr id="3" name="Content Placeholder 2"/>
          <p:cNvSpPr>
            <a:spLocks noGrp="1"/>
          </p:cNvSpPr>
          <p:nvPr>
            <p:ph idx="1"/>
          </p:nvPr>
        </p:nvSpPr>
        <p:spPr/>
        <p:txBody>
          <a:bodyPr>
            <a:normAutofit fontScale="55000" lnSpcReduction="20000"/>
          </a:bodyPr>
          <a:lstStyle/>
          <a:p>
            <a:pPr algn="just"/>
            <a:r>
              <a:rPr lang="en-US" dirty="0" smtClean="0"/>
              <a:t>The nuclear regulatory infrastructure has been in place since 1965, when the first research reactor PARR-I was commissioned. </a:t>
            </a:r>
          </a:p>
          <a:p>
            <a:pPr algn="just"/>
            <a:endParaRPr lang="en-US" dirty="0" smtClean="0"/>
          </a:p>
          <a:p>
            <a:pPr algn="just"/>
            <a:r>
              <a:rPr lang="en-US" dirty="0" smtClean="0"/>
              <a:t>The nuclear regulatory regime further improved when the first nuclear power plant was commissioned in 1971 at Karachi . </a:t>
            </a:r>
          </a:p>
          <a:p>
            <a:pPr algn="just"/>
            <a:endParaRPr lang="en-US" dirty="0" smtClean="0"/>
          </a:p>
          <a:p>
            <a:pPr algn="just"/>
            <a:r>
              <a:rPr lang="en-US" dirty="0" smtClean="0"/>
              <a:t>A nuclear safety and licensing division was established in PAEC HQ which functioned as the de facto regulatory body till it was upgraded to " Directorate of Nuclear Safety and Radiation Protection" (DNSRP) after the promulgation of Pakistan Nuclear </a:t>
            </a:r>
            <a:r>
              <a:rPr lang="en-US" dirty="0" err="1" smtClean="0"/>
              <a:t>Safty</a:t>
            </a:r>
            <a:r>
              <a:rPr lang="en-US" dirty="0" smtClean="0"/>
              <a:t> and Radiation Protection Ordinance 1984</a:t>
            </a:r>
          </a:p>
          <a:p>
            <a:pPr algn="just"/>
            <a:endParaRPr lang="en-US" dirty="0" smtClean="0"/>
          </a:p>
          <a:p>
            <a:pPr algn="just"/>
            <a:r>
              <a:rPr lang="en-US" dirty="0" smtClean="0"/>
              <a:t>Pakistan signed the International Convention on Nuclear Safety in 1994, as a result of which, it became obligatory on the part of the Government of Pakistan to establish an independent nuclear regulatory body entrusted with the implementation of the legislative and regulatory framework governing nuclear power and radiation use in the country, and further to separate the regulatory functions from the promotional aspects of the nuclear programme.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School for Nuclear &amp; Radiation Safety</a:t>
            </a:r>
            <a:endParaRPr lang="en-US" b="1" dirty="0"/>
          </a:p>
        </p:txBody>
      </p:sp>
      <p:sp>
        <p:nvSpPr>
          <p:cNvPr id="3" name="Content Placeholder 2"/>
          <p:cNvSpPr>
            <a:spLocks noGrp="1"/>
          </p:cNvSpPr>
          <p:nvPr>
            <p:ph idx="1"/>
          </p:nvPr>
        </p:nvSpPr>
        <p:spPr>
          <a:xfrm>
            <a:off x="457200" y="914400"/>
            <a:ext cx="8229600" cy="5715000"/>
          </a:xfrm>
        </p:spPr>
        <p:txBody>
          <a:bodyPr>
            <a:normAutofit fontScale="70000" lnSpcReduction="20000"/>
          </a:bodyPr>
          <a:lstStyle/>
          <a:p>
            <a:pPr algn="just"/>
            <a:r>
              <a:rPr lang="en-US" dirty="0" smtClean="0"/>
              <a:t> Pakistan Nuclear Regulatory Authority (PNRA) was established under the PNRA Ordinance III in January 2001 for the regulation of nuclear safety and radiation protection in Pakistan. Prior to its establishment, a regulatory body was functioning under the umbrella of PAEC.</a:t>
            </a:r>
          </a:p>
          <a:p>
            <a:endParaRPr lang="en-US" dirty="0" smtClean="0"/>
          </a:p>
          <a:p>
            <a:pPr algn="just"/>
            <a:r>
              <a:rPr lang="en-US" dirty="0" smtClean="0"/>
              <a:t>     PNRA considers its employees as the most valuable asset and firmly believes that enhancing their skills and knowledge is an investment for the future of the organization therefore, an effective training program for its employees has always been one of the main planks of its long term policy.</a:t>
            </a:r>
          </a:p>
          <a:p>
            <a:pPr algn="just"/>
            <a:endParaRPr lang="en-US" dirty="0" smtClean="0"/>
          </a:p>
          <a:p>
            <a:pPr algn="just"/>
            <a:r>
              <a:rPr lang="en-US" dirty="0" smtClean="0"/>
              <a:t>     Most of the officers recruited over the last few years in PNRA were graduates from engineering universities and faculty of sciences which included graduates from Pakistan Institute of Engineering and Applied Science (PIEAS), Islamabad as well. They possess basic knowledge in engineering disciplines and sciences but their technical knowledge on regulatory needs require improvements and continuous updates.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Objectives of WTO Cell</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algn="just"/>
            <a:r>
              <a:rPr lang="en-US" dirty="0" smtClean="0"/>
              <a:t>The proposal perceives to strengthen the capacity within MOIP with additional technical positions and short term expert services as well as supporting facilities to evolve in the long term perspective a viable and efficient setup which can meet the requirements of Pakistan’s trade in non agricultural goods.</a:t>
            </a:r>
          </a:p>
          <a:p>
            <a:pPr algn="just"/>
            <a:r>
              <a:rPr lang="en-US" dirty="0" smtClean="0"/>
              <a:t>This project would go a long way in creating specialists to deal with the new issues emerging from the WTO.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SMEDA</a:t>
            </a:r>
            <a:endParaRPr lang="en-US" b="1"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algn="just"/>
            <a:r>
              <a:rPr lang="en-US" dirty="0" smtClean="0"/>
              <a:t>Premier institution of the Government of Pakistan under Ministry of Industries. SMEDA was established in October 1998 to take on the challenge of developing Small &amp; Medium Enterprises (SMEs) in Pakistan. </a:t>
            </a:r>
          </a:p>
          <a:p>
            <a:pPr algn="just"/>
            <a:endParaRPr lang="en-US" dirty="0" smtClean="0"/>
          </a:p>
          <a:p>
            <a:pPr algn="just"/>
            <a:r>
              <a:rPr lang="en-US" dirty="0" smtClean="0"/>
              <a:t>With a futuristic approach and professional management structure it has focus on providing an enabling environment and business development services to small and medium enterprises. </a:t>
            </a:r>
          </a:p>
          <a:p>
            <a:pPr algn="just"/>
            <a:endParaRPr lang="en-US" dirty="0" smtClean="0"/>
          </a:p>
          <a:p>
            <a:pPr algn="just"/>
            <a:r>
              <a:rPr lang="en-US" dirty="0" smtClean="0"/>
              <a:t>SMEDA is not only an SME policy-advisory body for the government of Pakistan but also facilitates other stakeholders in addressing their SME development agendas.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WAPDA Water vision 2025</a:t>
            </a:r>
            <a:br>
              <a:rPr lang="en-US" b="1" dirty="0" smtClean="0"/>
            </a:br>
            <a:endParaRPr lang="en-US"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endParaRPr lang="en-US" dirty="0" smtClean="0"/>
          </a:p>
          <a:p>
            <a:pPr algn="just"/>
            <a:r>
              <a:rPr lang="en-US" dirty="0" smtClean="0"/>
              <a:t>WAPDA has formulated a comprehensive $25–33 billion National Water Resource and Hydropower Development Programme, entitled Water Vision 2025.</a:t>
            </a:r>
          </a:p>
          <a:p>
            <a:pPr algn="just"/>
            <a:endParaRPr lang="en-US" dirty="0" smtClean="0"/>
          </a:p>
          <a:p>
            <a:pPr algn="just"/>
            <a:r>
              <a:rPr lang="en-US" dirty="0" smtClean="0"/>
              <a:t>The Water Vision 2025 projects are expected to generate 16,000 MW of hydroelectricity. Other goals are to prevent water shortages, limit drought and increase water storage for a growing population. </a:t>
            </a:r>
          </a:p>
          <a:p>
            <a:pPr algn="just"/>
            <a:endParaRPr lang="en-US" dirty="0" smtClean="0"/>
          </a:p>
          <a:p>
            <a:pPr algn="just"/>
            <a:r>
              <a:rPr lang="en-US" dirty="0" smtClean="0"/>
              <a:t>Five massive hydropower projects have been announced by the President of Pakistan; these are to be completed by 2016, with a generation capacity of 9,500 MW. </a:t>
            </a:r>
          </a:p>
          <a:p>
            <a:pPr algn="just"/>
            <a:endParaRPr lang="en-US" dirty="0" smtClean="0"/>
          </a:p>
          <a:p>
            <a:pPr algn="just"/>
            <a:r>
              <a:rPr lang="en-US" dirty="0" smtClean="0"/>
              <a:t>Two of the projects are ready for construction, while three are in the stages of feasibility studies and preparation of tender documents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Public Procurement Regulatory Authority</a:t>
            </a:r>
            <a:endParaRPr lang="en-US" sz="3200" b="1" dirty="0"/>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pPr algn="just"/>
            <a:r>
              <a:rPr lang="en-US" dirty="0" smtClean="0"/>
              <a:t>The Public Procurement Regulatory Authority is an autonomous body endowed with the responsibility of prescribing regulations and procedures for public procurements by Federal Government owned public sector organizations </a:t>
            </a:r>
          </a:p>
          <a:p>
            <a:pPr algn="just"/>
            <a:endParaRPr lang="en-US" dirty="0" smtClean="0"/>
          </a:p>
          <a:p>
            <a:pPr algn="just"/>
            <a:r>
              <a:rPr lang="en-US" dirty="0" smtClean="0"/>
              <a:t>Main aim is to improve governance, management, transparency, accountability and quality of</a:t>
            </a:r>
            <a:br>
              <a:rPr lang="en-US" dirty="0" smtClean="0"/>
            </a:br>
            <a:r>
              <a:rPr lang="en-US" dirty="0" smtClean="0"/>
              <a:t>public procurement of goods, works and services.</a:t>
            </a:r>
          </a:p>
          <a:p>
            <a:pPr algn="just"/>
            <a:endParaRPr lang="en-US" dirty="0" smtClean="0"/>
          </a:p>
          <a:p>
            <a:pPr algn="just"/>
            <a:r>
              <a:rPr lang="en-US" dirty="0" smtClean="0"/>
              <a:t> It is also endowed with the responsibility of monitoring procurement by public sector agencies/organizations and has been delegated necessary powers under the Public Procurement Regulatory Authority Ordinance 2002.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dirty="0" smtClean="0"/>
              <a:t/>
            </a:r>
            <a:br>
              <a:rPr lang="en-US" dirty="0" smtClean="0"/>
            </a:br>
            <a:r>
              <a:rPr lang="en-US" dirty="0" smtClean="0"/>
              <a:t> </a:t>
            </a:r>
            <a:br>
              <a:rPr lang="en-US" dirty="0" smtClean="0"/>
            </a:br>
            <a:r>
              <a:rPr lang="en-US" b="1" dirty="0" smtClean="0"/>
              <a:t>INTRODUCTION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endParaRPr lang="en-US" dirty="0" smtClean="0"/>
          </a:p>
          <a:p>
            <a:pPr algn="just"/>
            <a:r>
              <a:rPr lang="en-US" dirty="0" smtClean="0"/>
              <a:t>Oil and Gas Regulatory Authority (OGRA) has been set up under the Oil and Gas Regulatory Authority Ordinance dated 28th March 2002 to foster competition, increase private investment and ownership in the midstream and downstream petroleum industry, protect the public interest while respecting individual rights and provide effective and efficient regulations. </a:t>
            </a:r>
          </a:p>
          <a:p>
            <a:endParaRPr lang="en-US" dirty="0" smtClean="0"/>
          </a:p>
          <a:p>
            <a:pPr algn="just"/>
            <a:r>
              <a:rPr lang="en-US" dirty="0" smtClean="0"/>
              <a:t>As laid down in the Ordinance, the Authority comprises one Chairman and three members. To create a working environment where the interests of all stakeholders namely the Consumer, Investor &amp; the Government is protected through Independent &amp; Fair Regulatory practices.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Gems &amp; </a:t>
            </a:r>
            <a:r>
              <a:rPr lang="en-US" b="1" dirty="0" err="1" smtClean="0"/>
              <a:t>Jewellery</a:t>
            </a:r>
            <a:r>
              <a:rPr lang="en-US" b="1" dirty="0" smtClean="0"/>
              <a:t> Sector</a:t>
            </a:r>
            <a:br>
              <a:rPr lang="en-US" b="1" dirty="0" smtClean="0"/>
            </a:br>
            <a:endParaRPr lang="en-US" b="1"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Currently, Pakistan imports more than one hundred and twenty tones of gold per annum, which makes it the eighth largest consumer of gold in the world. </a:t>
            </a:r>
          </a:p>
          <a:p>
            <a:pPr algn="just"/>
            <a:endParaRPr lang="en-US" dirty="0" smtClean="0"/>
          </a:p>
          <a:p>
            <a:pPr algn="just"/>
            <a:r>
              <a:rPr lang="en-US" dirty="0" smtClean="0"/>
              <a:t>In the year 2002, Pakistan exported gems &amp; </a:t>
            </a:r>
            <a:r>
              <a:rPr lang="en-US" dirty="0" err="1" smtClean="0"/>
              <a:t>jewellery</a:t>
            </a:r>
            <a:r>
              <a:rPr lang="en-US" dirty="0" smtClean="0"/>
              <a:t> worth US$32 million (which went down to US$28.2 million in 2003). </a:t>
            </a:r>
          </a:p>
          <a:p>
            <a:pPr algn="just"/>
            <a:endParaRPr lang="en-US" dirty="0" smtClean="0"/>
          </a:p>
          <a:p>
            <a:pPr algn="just"/>
            <a:r>
              <a:rPr lang="en-US" dirty="0" smtClean="0"/>
              <a:t>Although, the volume of exports of gems &amp; </a:t>
            </a:r>
            <a:r>
              <a:rPr lang="en-US" dirty="0" err="1" smtClean="0"/>
              <a:t>jewellery</a:t>
            </a:r>
            <a:r>
              <a:rPr lang="en-US" dirty="0" smtClean="0"/>
              <a:t> from Pakistan is of no great significance in the total global trade of US$84.4 billion  and much lower than India, which is our biggest regional competitor, but the growth potential of exports in the sector is huge.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Current Development</a:t>
            </a:r>
            <a:endParaRPr lang="en-US" b="1" dirty="0"/>
          </a:p>
        </p:txBody>
      </p:sp>
      <p:sp>
        <p:nvSpPr>
          <p:cNvPr id="3" name="Content Placeholder 2"/>
          <p:cNvSpPr>
            <a:spLocks noGrp="1"/>
          </p:cNvSpPr>
          <p:nvPr>
            <p:ph idx="1"/>
          </p:nvPr>
        </p:nvSpPr>
        <p:spPr/>
        <p:txBody>
          <a:bodyPr>
            <a:normAutofit fontScale="85000" lnSpcReduction="20000"/>
          </a:bodyPr>
          <a:lstStyle/>
          <a:p>
            <a:endParaRPr lang="en-US" dirty="0" smtClean="0"/>
          </a:p>
          <a:p>
            <a:pPr algn="just"/>
            <a:r>
              <a:rPr lang="en-US" dirty="0" smtClean="0"/>
              <a:t> For development of these mineral resources through private national / international investment an investment friendly National Mineral Policy (NMP) has been formulated with the consensus of all the provinces and stake holders. </a:t>
            </a:r>
          </a:p>
          <a:p>
            <a:pPr algn="just"/>
            <a:endParaRPr lang="en-US" dirty="0" smtClean="0"/>
          </a:p>
          <a:p>
            <a:pPr algn="just"/>
            <a:r>
              <a:rPr lang="en-US" dirty="0" smtClean="0"/>
              <a:t>The NMP offers various incentives for investment in the mineral sector and all the provinces have formulated investment friendly mineral concession rules to enhance its shares in the GDP and make it competitive in the international market.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GWADAR PORT</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endParaRPr lang="en-US" dirty="0" smtClean="0"/>
          </a:p>
          <a:p>
            <a:pPr algn="just"/>
            <a:r>
              <a:rPr lang="en-US" dirty="0" smtClean="0"/>
              <a:t>Currently, Pakistan has two main operating international deep-sea ports: Karachi Port and Port </a:t>
            </a:r>
            <a:r>
              <a:rPr lang="en-US" dirty="0" err="1" smtClean="0"/>
              <a:t>Qasim</a:t>
            </a:r>
            <a:r>
              <a:rPr lang="en-US" dirty="0" smtClean="0"/>
              <a:t>. During the coming years, their capacity expansion programs are unlikely to keep pace with the expected growth in demand, resulting in a need for a third port to fill the gap.</a:t>
            </a:r>
          </a:p>
          <a:p>
            <a:pPr algn="just"/>
            <a:endParaRPr lang="en-US" dirty="0" smtClean="0"/>
          </a:p>
          <a:p>
            <a:pPr algn="just"/>
            <a:r>
              <a:rPr lang="en-US" dirty="0" smtClean="0"/>
              <a:t>In particular, Karachi Port has significant physical limitations and will not be able to grow at the same speed as the national growth in demand over the coming decades. These limitations result mainly from its location, which is within the city of Karachi itself, which has seen very rapid growth over the past years.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81000"/>
          </a:xfrm>
        </p:spPr>
        <p:txBody>
          <a:bodyPr>
            <a:normAutofit fontScale="90000"/>
          </a:bodyPr>
          <a:lstStyle/>
          <a:p>
            <a:pPr algn="r"/>
            <a:r>
              <a:rPr lang="en-US" b="1" dirty="0" smtClean="0"/>
              <a:t>Establishment of OGDC</a:t>
            </a:r>
            <a:br>
              <a:rPr lang="en-US" b="1"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92500" lnSpcReduction="20000"/>
          </a:bodyPr>
          <a:lstStyle/>
          <a:p>
            <a:pPr algn="just"/>
            <a:r>
              <a:rPr lang="en-US" dirty="0" smtClean="0"/>
              <a:t>To revive exploration in the energy sector the Government of Pakistan signed a long-term loan Agreement on 04 March 1961 with the USSR, whereby Pakistan received 27 million Rubles to finance equipment and services of Soviet experts for exploration. </a:t>
            </a:r>
          </a:p>
          <a:p>
            <a:pPr algn="just"/>
            <a:endParaRPr lang="en-US" dirty="0" smtClean="0"/>
          </a:p>
          <a:p>
            <a:pPr algn="just"/>
            <a:r>
              <a:rPr lang="en-US" dirty="0" smtClean="0"/>
              <a:t>Pursuant to the Agreement, OGDC was created under an Ordinance dated 20th September 1961. The Corporation was charged with responsibility to undertake a well thought out and systematic exploratory programme and to plan and promote Pakistan's oil and gas prospects.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2400" b="1" dirty="0" smtClean="0"/>
              <a:t>Ministry of Overseas Pakistanis &amp; Human Resource Development</a:t>
            </a:r>
            <a:br>
              <a:rPr lang="en-US" sz="2400" b="1" dirty="0" smtClean="0"/>
            </a:br>
            <a:endParaRPr lang="en-US" sz="2400" b="1" dirty="0"/>
          </a:p>
        </p:txBody>
      </p:sp>
      <p:sp>
        <p:nvSpPr>
          <p:cNvPr id="3" name="Content Placeholder 2"/>
          <p:cNvSpPr>
            <a:spLocks noGrp="1"/>
          </p:cNvSpPr>
          <p:nvPr>
            <p:ph idx="1"/>
          </p:nvPr>
        </p:nvSpPr>
        <p:spPr/>
        <p:txBody>
          <a:bodyPr>
            <a:normAutofit fontScale="92500" lnSpcReduction="10000"/>
          </a:bodyPr>
          <a:lstStyle/>
          <a:p>
            <a:pPr algn="just"/>
            <a:r>
              <a:rPr lang="en-US" dirty="0" smtClean="0"/>
              <a:t>Pakistan has remarkable and laudable human resource which is characterized by hard work, dedication and distinction. Our human resource is classified into the categories of professional, non-professional, skilled, semi skilled and un-skilled.</a:t>
            </a:r>
          </a:p>
          <a:p>
            <a:pPr algn="just"/>
            <a:endParaRPr lang="en-US" dirty="0" smtClean="0"/>
          </a:p>
          <a:p>
            <a:pPr algn="just"/>
            <a:r>
              <a:rPr lang="en-US" dirty="0" smtClean="0"/>
              <a:t>Due to rapid increase in population and developing economy, it is not possible to provide jobs to all.  The Ministry, therefore, focuses on availing all the overseas opportunities.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Overseas Pakistanis Foundation</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dirty="0" smtClean="0"/>
              <a:t>Established under Emigration Ordinance, 1979. Registered under Companies Ordinance on 8th July, 1979 as Company Limited by Guarantee of Government of Pakistan. </a:t>
            </a:r>
          </a:p>
          <a:p>
            <a:pPr algn="just"/>
            <a:endParaRPr lang="en-US" dirty="0" smtClean="0"/>
          </a:p>
          <a:p>
            <a:pPr algn="just"/>
            <a:r>
              <a:rPr lang="en-US" dirty="0" smtClean="0"/>
              <a:t>OPF is controlled by a Board of Governors headed by the Federal Minister for Overseas Pakistanis &amp; Human Resource Development as its Chairman.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 OPF education system</a:t>
            </a:r>
            <a:endParaRPr lang="en-US" b="1" dirty="0"/>
          </a:p>
        </p:txBody>
      </p:sp>
      <p:sp>
        <p:nvSpPr>
          <p:cNvPr id="3" name="Content Placeholder 2"/>
          <p:cNvSpPr>
            <a:spLocks noGrp="1"/>
          </p:cNvSpPr>
          <p:nvPr>
            <p:ph idx="1"/>
          </p:nvPr>
        </p:nvSpPr>
        <p:spPr>
          <a:xfrm>
            <a:off x="457200" y="1066800"/>
            <a:ext cx="8229600" cy="5562600"/>
          </a:xfrm>
        </p:spPr>
        <p:txBody>
          <a:bodyPr>
            <a:normAutofit fontScale="55000" lnSpcReduction="20000"/>
          </a:bodyPr>
          <a:lstStyle/>
          <a:p>
            <a:pPr algn="just">
              <a:buNone/>
            </a:pPr>
            <a:r>
              <a:rPr lang="en-US" dirty="0" smtClean="0"/>
              <a:t>	“The Mission of the OPF education system is to ensure excellence in teaching and learning so that each student will participate responsibility in a diverse and changing world”</a:t>
            </a:r>
          </a:p>
          <a:p>
            <a:pPr algn="just"/>
            <a:r>
              <a:rPr lang="en-US" dirty="0" smtClean="0"/>
              <a:t>Ensure that each student meets or exceeds rigorous performance and achievement standards.</a:t>
            </a:r>
          </a:p>
          <a:p>
            <a:pPr algn="just"/>
            <a:endParaRPr lang="en-US" dirty="0" smtClean="0"/>
          </a:p>
          <a:p>
            <a:pPr algn="just"/>
            <a:r>
              <a:rPr lang="en-US" dirty="0" smtClean="0"/>
              <a:t>Ensure that highest level of performance for all staff.</a:t>
            </a:r>
          </a:p>
          <a:p>
            <a:pPr algn="just"/>
            <a:endParaRPr lang="en-US" dirty="0" smtClean="0"/>
          </a:p>
          <a:p>
            <a:pPr algn="just"/>
            <a:r>
              <a:rPr lang="en-US" dirty="0" smtClean="0"/>
              <a:t>Develop and implement Curriculum and assessments which are relevant and challenging. </a:t>
            </a:r>
          </a:p>
          <a:p>
            <a:pPr algn="just"/>
            <a:endParaRPr lang="en-US" dirty="0" smtClean="0"/>
          </a:p>
          <a:p>
            <a:pPr algn="just"/>
            <a:r>
              <a:rPr lang="en-US" dirty="0" smtClean="0"/>
              <a:t>Provide a safe, nourishing and academically stimulating Learning Environment.</a:t>
            </a:r>
          </a:p>
          <a:p>
            <a:pPr algn="just"/>
            <a:endParaRPr lang="en-US" dirty="0" smtClean="0"/>
          </a:p>
          <a:p>
            <a:pPr algn="just"/>
            <a:r>
              <a:rPr lang="en-US" dirty="0" smtClean="0"/>
              <a:t>Create an environment in which students, staff, families and community members participate and contribute.</a:t>
            </a:r>
          </a:p>
          <a:p>
            <a:pPr algn="just"/>
            <a:endParaRPr lang="en-US" dirty="0" smtClean="0"/>
          </a:p>
          <a:p>
            <a:pPr algn="just"/>
            <a:r>
              <a:rPr lang="en-US" dirty="0" smtClean="0"/>
              <a:t>Ensure that diversity and commonality an valued.</a:t>
            </a:r>
          </a:p>
          <a:p>
            <a:pPr algn="just"/>
            <a:endParaRPr lang="en-US" dirty="0" smtClean="0"/>
          </a:p>
          <a:p>
            <a:pPr algn="just"/>
            <a:r>
              <a:rPr lang="en-US" dirty="0" smtClean="0"/>
              <a:t>Ensure that policies, Structure, services and resources Support the vision, belief mission and goal.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r"/>
            <a:r>
              <a:rPr lang="en-US" sz="3600" b="1" dirty="0" smtClean="0"/>
              <a:t>Ministry of States and Frontier Regions</a:t>
            </a:r>
            <a:br>
              <a:rPr lang="en-US" sz="3600" b="1" dirty="0" smtClean="0"/>
            </a:br>
            <a:endParaRPr lang="en-US" sz="3600" b="1" dirty="0"/>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pPr algn="just"/>
            <a:r>
              <a:rPr lang="en-US" dirty="0" smtClean="0"/>
              <a:t>The </a:t>
            </a:r>
            <a:r>
              <a:rPr lang="en-US" dirty="0" err="1" smtClean="0"/>
              <a:t>Quaid-i-Azam</a:t>
            </a:r>
            <a:r>
              <a:rPr lang="en-US" dirty="0" smtClean="0"/>
              <a:t> has instructed for the creation of a new Ministry of states and frontier regions. </a:t>
            </a:r>
          </a:p>
          <a:p>
            <a:pPr algn="just"/>
            <a:endParaRPr lang="en-US" dirty="0" smtClean="0"/>
          </a:p>
          <a:p>
            <a:pPr algn="just"/>
            <a:r>
              <a:rPr lang="en-US" dirty="0" smtClean="0"/>
              <a:t>The </a:t>
            </a:r>
            <a:r>
              <a:rPr lang="en-US" dirty="0" err="1" smtClean="0"/>
              <a:t>Quaid-i-Azam</a:t>
            </a:r>
            <a:r>
              <a:rPr lang="en-US" dirty="0" smtClean="0"/>
              <a:t> has decided that the new Ministry will be called “The Ministry of States and Frontier Regions”.</a:t>
            </a:r>
          </a:p>
          <a:p>
            <a:pPr algn="just"/>
            <a:endParaRPr lang="en-US" dirty="0" smtClean="0"/>
          </a:p>
          <a:p>
            <a:pPr algn="just"/>
            <a:r>
              <a:rPr lang="en-US" dirty="0" smtClean="0"/>
              <a:t>The </a:t>
            </a:r>
            <a:r>
              <a:rPr lang="en-US" dirty="0" err="1" smtClean="0"/>
              <a:t>Quaid-i-Azam</a:t>
            </a:r>
            <a:r>
              <a:rPr lang="en-US" dirty="0" smtClean="0"/>
              <a:t> has further directed that unless there is any serious legal or other objection, it must be stated in the Press Note that the new Ministry will function under the direct control, guidance and direction of </a:t>
            </a:r>
            <a:r>
              <a:rPr lang="en-US" dirty="0" err="1" smtClean="0"/>
              <a:t>Quaid-i-Azam</a:t>
            </a:r>
            <a:r>
              <a:rPr lang="en-US" dirty="0" smtClean="0"/>
              <a:t> and Governor-General of Pakistan and this portfolio will be his special care.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Ministry of Religious Affairs</a:t>
            </a:r>
            <a:endParaRPr lang="en-US" b="1"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algn="just" fontAlgn="base"/>
            <a:r>
              <a:rPr lang="en-US" dirty="0" smtClean="0"/>
              <a:t>The Ministry of Religious Affairs is responsible for the pilgrimage beyond Pakistan, Muslims pilgrims visits to India for </a:t>
            </a:r>
            <a:r>
              <a:rPr lang="en-US" dirty="0" err="1" smtClean="0"/>
              <a:t>Ziarat</a:t>
            </a:r>
            <a:r>
              <a:rPr lang="en-US" dirty="0" smtClean="0"/>
              <a:t> and Saudi Arabia for </a:t>
            </a:r>
            <a:r>
              <a:rPr lang="en-US" dirty="0" err="1" smtClean="0"/>
              <a:t>Umra</a:t>
            </a:r>
            <a:r>
              <a:rPr lang="en-US" dirty="0" smtClean="0"/>
              <a:t> &amp; Hajj. </a:t>
            </a:r>
          </a:p>
          <a:p>
            <a:pPr algn="just" fontAlgn="base"/>
            <a:endParaRPr lang="en-US" dirty="0" smtClean="0"/>
          </a:p>
          <a:p>
            <a:pPr algn="just" fontAlgn="base"/>
            <a:r>
              <a:rPr lang="en-US" dirty="0" smtClean="0"/>
              <a:t>It is also responsible for the welfare and safety of pilgrims and </a:t>
            </a:r>
            <a:r>
              <a:rPr lang="en-US" dirty="0" err="1" smtClean="0"/>
              <a:t>zairines</a:t>
            </a:r>
            <a:r>
              <a:rPr lang="en-US" dirty="0" smtClean="0"/>
              <a:t>. </a:t>
            </a:r>
          </a:p>
          <a:p>
            <a:pPr algn="just" fontAlgn="base"/>
            <a:endParaRPr lang="en-US" dirty="0" smtClean="0"/>
          </a:p>
          <a:p>
            <a:pPr algn="just" fontAlgn="base"/>
            <a:r>
              <a:rPr lang="en-US" dirty="0" smtClean="0"/>
              <a:t>The main activities also include research based Islamic studies, holding of conferences, seminars ,training education of </a:t>
            </a:r>
            <a:r>
              <a:rPr lang="en-US" dirty="0" err="1" smtClean="0"/>
              <a:t>Ulemas</a:t>
            </a:r>
            <a:r>
              <a:rPr lang="en-US" dirty="0" smtClean="0"/>
              <a:t> and </a:t>
            </a:r>
            <a:r>
              <a:rPr lang="en-US" dirty="0" err="1" smtClean="0"/>
              <a:t>Khateebs</a:t>
            </a:r>
            <a:r>
              <a:rPr lang="en-US" dirty="0" smtClean="0"/>
              <a:t> , exchange of visits of scholars of Islamic learning with the liaison amongst foreign and international institutions.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Revision Lecture 15-30</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1814</Words>
  <Application>Microsoft Office PowerPoint</Application>
  <PresentationFormat>On-screen Show (4:3)</PresentationFormat>
  <Paragraphs>228</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Regulatory Administrative Institutions MPA 517</vt:lpstr>
      <vt:lpstr>Recap</vt:lpstr>
      <vt:lpstr>Today’s Lecture</vt:lpstr>
      <vt:lpstr>Ministry of Foreign Affairs </vt:lpstr>
      <vt:lpstr>Foreign Policy Objectives </vt:lpstr>
      <vt:lpstr>HEC</vt:lpstr>
      <vt:lpstr>Environmental Protection Agency </vt:lpstr>
      <vt:lpstr>Paradigm Shift</vt:lpstr>
      <vt:lpstr>Quality Assurance System at HEC</vt:lpstr>
      <vt:lpstr>Washington Accord</vt:lpstr>
      <vt:lpstr>PEC Engineering Accreditation and Quality Evaluation Committee </vt:lpstr>
      <vt:lpstr>Pakistan Engineering Council</vt:lpstr>
      <vt:lpstr>Pakistan Council for Science and Technology</vt:lpstr>
      <vt:lpstr> History of PNRA</vt:lpstr>
      <vt:lpstr>School for Nuclear &amp; Radiation Safety</vt:lpstr>
      <vt:lpstr>Objectives of WTO Cell</vt:lpstr>
      <vt:lpstr>SMEDA</vt:lpstr>
      <vt:lpstr>WAPDA Water vision 2025 </vt:lpstr>
      <vt:lpstr>Public Procurement Regulatory Authority</vt:lpstr>
      <vt:lpstr>   INTRODUCTION </vt:lpstr>
      <vt:lpstr>Gems &amp; Jewellery Sector </vt:lpstr>
      <vt:lpstr>Current Development</vt:lpstr>
      <vt:lpstr>GWADAR PORT </vt:lpstr>
      <vt:lpstr>Establishment of OGDC </vt:lpstr>
      <vt:lpstr>Ministry of Overseas Pakistanis &amp; Human Resource Development </vt:lpstr>
      <vt:lpstr>Overseas Pakistanis Foundation</vt:lpstr>
      <vt:lpstr> OPF education system</vt:lpstr>
      <vt:lpstr>Ministry of States and Frontier Regions </vt:lpstr>
      <vt:lpstr>Ministry of Religious Affairs</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35</cp:revision>
  <dcterms:created xsi:type="dcterms:W3CDTF">2006-08-16T00:00:00Z</dcterms:created>
  <dcterms:modified xsi:type="dcterms:W3CDTF">2014-06-28T09:57:40Z</dcterms:modified>
</cp:coreProperties>
</file>