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4" d="100"/>
          <a:sy n="64" d="100"/>
        </p:scale>
        <p:origin x="-1482"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E32A433-F1AD-4CD1-AD2D-C2C1A0B3FA9B}" type="datetimeFigureOut">
              <a:rPr lang="en-US" smtClean="0"/>
              <a:t>6/28/2014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6049CFD-E3B9-49AE-B129-A5B818077919}"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A13694C-C0D8-4807-8A65-8F4546C9AF66}" type="datetime1">
              <a:rPr lang="en-US" smtClean="0"/>
              <a:t>6/28/2014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EE89AAA-B404-402D-A153-A1A2BCF34ED6}" type="datetime1">
              <a:rPr lang="en-US" smtClean="0"/>
              <a:t>6/28/2014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58BA85D-0E9B-40A6-855F-B1C6EEE7EE16}" type="datetime1">
              <a:rPr lang="en-US" smtClean="0"/>
              <a:t>6/28/2014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0B5D210-1181-4164-94CC-BC074AB6791E}" type="datetime1">
              <a:rPr lang="en-US" smtClean="0"/>
              <a:t>6/28/2014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7B208AE-F1DB-4990-B8AB-6E72D3BB7195}" type="datetime1">
              <a:rPr lang="en-US" smtClean="0"/>
              <a:t>6/28/2014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48C6021-C18A-40B1-B054-B11B30A942D9}" type="datetime1">
              <a:rPr lang="en-US" smtClean="0"/>
              <a:t>6/28/2014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902A5B4-0645-4615-9D8C-98C200EAE15E}" type="datetime1">
              <a:rPr lang="en-US" smtClean="0"/>
              <a:t>6/28/2014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F065597-C76C-4013-A28D-9A1C9C0A8299}" type="datetime1">
              <a:rPr lang="en-US" smtClean="0"/>
              <a:t>6/28/2014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19E2775-A741-48C0-9E1F-805F5D839443}" type="datetime1">
              <a:rPr lang="en-US" smtClean="0"/>
              <a:t>6/28/2014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D998745-2136-4FAB-934B-89F81385DBA5}" type="datetime1">
              <a:rPr lang="en-US" smtClean="0"/>
              <a:t>6/28/2014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32A735A-525C-4487-BE01-B06B26A36C51}" type="datetime1">
              <a:rPr lang="en-US" smtClean="0"/>
              <a:t>6/28/2014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EF38AD0-F72B-4EAE-81A7-11B18A5BDC10}" type="datetime1">
              <a:rPr lang="en-US" smtClean="0"/>
              <a:t>6/28/2014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3600" b="1" dirty="0" smtClean="0">
                <a:latin typeface="Times New Roman" pitchFamily="18" charset="0"/>
                <a:cs typeface="Times New Roman" pitchFamily="18" charset="0"/>
              </a:rPr>
              <a:t>Regulatory Administrative Institutions</a:t>
            </a:r>
            <a:br>
              <a:rPr lang="en-US" sz="3600" b="1" dirty="0" smtClean="0">
                <a:latin typeface="Times New Roman" pitchFamily="18" charset="0"/>
                <a:cs typeface="Times New Roman" pitchFamily="18" charset="0"/>
              </a:rPr>
            </a:br>
            <a:r>
              <a:rPr lang="en-US" sz="3600" b="1" dirty="0" smtClean="0">
                <a:latin typeface="Times New Roman" pitchFamily="18" charset="0"/>
                <a:cs typeface="Times New Roman" pitchFamily="18" charset="0"/>
              </a:rPr>
              <a:t>MPA 517</a:t>
            </a:r>
            <a:endParaRPr lang="en-US" sz="3600" dirty="0"/>
          </a:p>
        </p:txBody>
      </p:sp>
      <p:sp>
        <p:nvSpPr>
          <p:cNvPr id="3" name="Subtitle 2"/>
          <p:cNvSpPr>
            <a:spLocks noGrp="1"/>
          </p:cNvSpPr>
          <p:nvPr>
            <p:ph type="subTitle" idx="1"/>
          </p:nvPr>
        </p:nvSpPr>
        <p:spPr/>
        <p:txBody>
          <a:bodyPr>
            <a:normAutofit/>
          </a:bodyPr>
          <a:lstStyle/>
          <a:p>
            <a:pPr algn="r"/>
            <a:r>
              <a:rPr lang="en-US" sz="3600" b="1" dirty="0" smtClean="0">
                <a:solidFill>
                  <a:schemeClr val="tx1"/>
                </a:solidFill>
              </a:rPr>
              <a:t>Lecture-31</a:t>
            </a:r>
            <a:endParaRPr lang="en-US" sz="3600" b="1" dirty="0">
              <a:solidFill>
                <a:schemeClr val="tx1"/>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a:t>
            </a:fld>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rmAutofit fontScale="90000"/>
          </a:bodyPr>
          <a:lstStyle/>
          <a:p>
            <a:pPr algn="r"/>
            <a:r>
              <a:rPr lang="en-US" b="1" dirty="0" smtClean="0"/>
              <a:t>Recap</a:t>
            </a:r>
            <a:endParaRPr lang="en-US" b="1" dirty="0"/>
          </a:p>
        </p:txBody>
      </p:sp>
      <p:sp>
        <p:nvSpPr>
          <p:cNvPr id="3" name="Content Placeholder 2"/>
          <p:cNvSpPr>
            <a:spLocks noGrp="1"/>
          </p:cNvSpPr>
          <p:nvPr>
            <p:ph idx="1"/>
          </p:nvPr>
        </p:nvSpPr>
        <p:spPr>
          <a:xfrm>
            <a:off x="457200" y="990600"/>
            <a:ext cx="8229600" cy="5486400"/>
          </a:xfrm>
        </p:spPr>
        <p:txBody>
          <a:bodyPr>
            <a:normAutofit fontScale="55000" lnSpcReduction="20000"/>
          </a:bodyPr>
          <a:lstStyle/>
          <a:p>
            <a:pPr algn="just"/>
            <a:r>
              <a:rPr lang="en-US" dirty="0" smtClean="0"/>
              <a:t>A drug is, in the broadest of terms, a chemical substance that has known biological effects on humans or other animals. Foods are generally excluded from this definition, in spite of their physiological effects on animal species.</a:t>
            </a:r>
          </a:p>
          <a:p>
            <a:pPr algn="just"/>
            <a:endParaRPr lang="en-US" dirty="0" smtClean="0"/>
          </a:p>
          <a:p>
            <a:pPr algn="just"/>
            <a:r>
              <a:rPr lang="en-US" dirty="0" smtClean="0"/>
              <a:t>In pharmacology, a drug is "a chemical substance used in the treatment, cure, prevention, or diagnosis of disease or used to otherwise enhance physical or mental well-being." Drugs may be used for a limited duration, or on a regular basis for chronic disorders.</a:t>
            </a:r>
          </a:p>
          <a:p>
            <a:pPr algn="just"/>
            <a:endParaRPr lang="en-US" dirty="0" smtClean="0"/>
          </a:p>
          <a:p>
            <a:pPr algn="just"/>
            <a:r>
              <a:rPr lang="en-US" dirty="0" smtClean="0"/>
              <a:t>Recreational drugs are chemical substances that affect the central nervous system. Alcohol, nicotine, and caffeine are the most widely consumed psychotropic drugs worldwide.</a:t>
            </a:r>
          </a:p>
          <a:p>
            <a:pPr algn="just"/>
            <a:endParaRPr lang="en-US" dirty="0" smtClean="0"/>
          </a:p>
          <a:p>
            <a:pPr algn="just"/>
            <a:r>
              <a:rPr lang="en-US" dirty="0" smtClean="0"/>
              <a:t>They may be used for effects on perception, consciousness, personality, and behavior. Many recreational drugs are also used in medicine.</a:t>
            </a:r>
          </a:p>
          <a:p>
            <a:pPr algn="just"/>
            <a:endParaRPr lang="en-US" dirty="0" smtClean="0"/>
          </a:p>
          <a:p>
            <a:pPr algn="just"/>
            <a:r>
              <a:rPr lang="en-US" dirty="0" smtClean="0"/>
              <a:t>Some drugs can cause addiction and habituation and all drugs have side effects. Many drugs are illegal for recreational purposes and international treaties such as the Single Convention on Narcotic Drugs exist for the purpose of legally prohibiting certain substances.</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a:bodyPr>
          <a:lstStyle/>
          <a:p>
            <a:pPr algn="r"/>
            <a:r>
              <a:rPr lang="en-US" sz="2800" b="1" dirty="0" smtClean="0"/>
              <a:t>Drug addiction symptoms or behaviors</a:t>
            </a:r>
            <a:endParaRPr lang="en-US" sz="2800" b="1" dirty="0"/>
          </a:p>
        </p:txBody>
      </p:sp>
      <p:sp>
        <p:nvSpPr>
          <p:cNvPr id="3" name="Content Placeholder 2"/>
          <p:cNvSpPr>
            <a:spLocks noGrp="1"/>
          </p:cNvSpPr>
          <p:nvPr>
            <p:ph idx="1"/>
          </p:nvPr>
        </p:nvSpPr>
        <p:spPr>
          <a:xfrm>
            <a:off x="457200" y="1219200"/>
            <a:ext cx="8229600" cy="5334000"/>
          </a:xfrm>
        </p:spPr>
        <p:txBody>
          <a:bodyPr>
            <a:normAutofit fontScale="55000" lnSpcReduction="20000"/>
          </a:bodyPr>
          <a:lstStyle/>
          <a:p>
            <a:pPr marL="514350" indent="-514350">
              <a:buFont typeface="+mj-lt"/>
              <a:buAutoNum type="arabicPeriod"/>
            </a:pPr>
            <a:endParaRPr lang="en-US" dirty="0" smtClean="0"/>
          </a:p>
          <a:p>
            <a:pPr marL="514350" indent="-514350">
              <a:buFont typeface="+mj-lt"/>
              <a:buAutoNum type="arabicPeriod"/>
            </a:pPr>
            <a:r>
              <a:rPr lang="en-US" dirty="0" smtClean="0"/>
              <a:t>Feeling that you have to use the drug regularly — this can be daily or even several times a day</a:t>
            </a:r>
          </a:p>
          <a:p>
            <a:pPr marL="514350" indent="-514350">
              <a:buFont typeface="+mj-lt"/>
              <a:buAutoNum type="arabicPeriod"/>
            </a:pPr>
            <a:endParaRPr lang="en-US" dirty="0" smtClean="0"/>
          </a:p>
          <a:p>
            <a:pPr marL="514350" indent="-514350">
              <a:buFont typeface="+mj-lt"/>
              <a:buAutoNum type="arabicPeriod"/>
            </a:pPr>
            <a:r>
              <a:rPr lang="en-US" dirty="0" smtClean="0"/>
              <a:t>Failing in your attempts to stop using the drug</a:t>
            </a:r>
          </a:p>
          <a:p>
            <a:pPr marL="514350" indent="-514350">
              <a:buFont typeface="+mj-lt"/>
              <a:buAutoNum type="arabicPeriod"/>
            </a:pPr>
            <a:endParaRPr lang="en-US" dirty="0" smtClean="0"/>
          </a:p>
          <a:p>
            <a:pPr marL="514350" indent="-514350">
              <a:buFont typeface="+mj-lt"/>
              <a:buAutoNum type="arabicPeriod"/>
            </a:pPr>
            <a:r>
              <a:rPr lang="en-US" dirty="0" smtClean="0"/>
              <a:t>Making certain that you maintain a supply of the drug</a:t>
            </a:r>
          </a:p>
          <a:p>
            <a:pPr marL="514350" indent="-514350">
              <a:buFont typeface="+mj-lt"/>
              <a:buAutoNum type="arabicPeriod"/>
            </a:pPr>
            <a:endParaRPr lang="en-US" dirty="0" smtClean="0"/>
          </a:p>
          <a:p>
            <a:pPr marL="514350" indent="-514350">
              <a:buFont typeface="+mj-lt"/>
              <a:buAutoNum type="arabicPeriod"/>
            </a:pPr>
            <a:r>
              <a:rPr lang="en-US" dirty="0" smtClean="0"/>
              <a:t>Spending money on the drug, even though you can't afford it</a:t>
            </a:r>
          </a:p>
          <a:p>
            <a:pPr marL="514350" indent="-514350">
              <a:buFont typeface="+mj-lt"/>
              <a:buAutoNum type="arabicPeriod"/>
            </a:pPr>
            <a:endParaRPr lang="en-US" dirty="0" smtClean="0"/>
          </a:p>
          <a:p>
            <a:pPr marL="514350" indent="-514350">
              <a:buFont typeface="+mj-lt"/>
              <a:buAutoNum type="arabicPeriod"/>
            </a:pPr>
            <a:r>
              <a:rPr lang="en-US" dirty="0" smtClean="0"/>
              <a:t>Doing things to obtain the drug that you normally wouldn't do, such as stealing</a:t>
            </a:r>
          </a:p>
          <a:p>
            <a:pPr marL="514350" indent="-514350">
              <a:buFont typeface="+mj-lt"/>
              <a:buAutoNum type="arabicPeriod"/>
            </a:pPr>
            <a:endParaRPr lang="en-US" dirty="0" smtClean="0"/>
          </a:p>
          <a:p>
            <a:pPr marL="514350" indent="-514350">
              <a:buFont typeface="+mj-lt"/>
              <a:buAutoNum type="arabicPeriod"/>
            </a:pPr>
            <a:r>
              <a:rPr lang="en-US" dirty="0" smtClean="0"/>
              <a:t>Feeling that you need the drug to deal with your problems</a:t>
            </a:r>
          </a:p>
          <a:p>
            <a:pPr marL="514350" indent="-514350">
              <a:buFont typeface="+mj-lt"/>
              <a:buAutoNum type="arabicPeriod"/>
            </a:pPr>
            <a:endParaRPr lang="en-US" dirty="0" smtClean="0"/>
          </a:p>
          <a:p>
            <a:pPr marL="514350" indent="-514350">
              <a:buFont typeface="+mj-lt"/>
              <a:buAutoNum type="arabicPeriod"/>
            </a:pPr>
            <a:r>
              <a:rPr lang="en-US" dirty="0" smtClean="0"/>
              <a:t>Driving or doing other risky activities when you're under the influence of the drug</a:t>
            </a:r>
          </a:p>
          <a:p>
            <a:pPr marL="514350" indent="-514350">
              <a:buFont typeface="+mj-lt"/>
              <a:buAutoNum type="arabicPeriod"/>
            </a:pPr>
            <a:endParaRPr lang="en-US" dirty="0" smtClean="0"/>
          </a:p>
          <a:p>
            <a:pPr marL="514350" indent="-514350">
              <a:buFont typeface="+mj-lt"/>
              <a:buAutoNum type="arabicPeriod"/>
            </a:pPr>
            <a:r>
              <a:rPr lang="en-US" dirty="0" smtClean="0"/>
              <a:t>Focusing more and more time and energy on getting and using the drug</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rmAutofit fontScale="90000"/>
          </a:bodyPr>
          <a:lstStyle/>
          <a:p>
            <a:pPr algn="r"/>
            <a:r>
              <a:rPr lang="en-US" b="1" dirty="0" smtClean="0"/>
              <a:t>Divisions</a:t>
            </a:r>
            <a:endParaRPr lang="en-US" dirty="0"/>
          </a:p>
        </p:txBody>
      </p:sp>
      <p:sp>
        <p:nvSpPr>
          <p:cNvPr id="3" name="Content Placeholder 2"/>
          <p:cNvSpPr>
            <a:spLocks noGrp="1"/>
          </p:cNvSpPr>
          <p:nvPr>
            <p:ph idx="1"/>
          </p:nvPr>
        </p:nvSpPr>
        <p:spPr>
          <a:xfrm>
            <a:off x="457200" y="1066800"/>
            <a:ext cx="8229600" cy="5334000"/>
          </a:xfrm>
        </p:spPr>
        <p:txBody>
          <a:bodyPr>
            <a:normAutofit fontScale="55000" lnSpcReduction="20000"/>
          </a:bodyPr>
          <a:lstStyle/>
          <a:p>
            <a:pPr algn="just" fontAlgn="base">
              <a:buNone/>
            </a:pPr>
            <a:endParaRPr lang="en-US" b="1" dirty="0" smtClean="0"/>
          </a:p>
          <a:p>
            <a:pPr algn="just" fontAlgn="base">
              <a:buNone/>
            </a:pPr>
            <a:r>
              <a:rPr lang="en-US" b="1" dirty="0" smtClean="0"/>
              <a:t>Pharmacy Services Division</a:t>
            </a:r>
          </a:p>
          <a:p>
            <a:pPr algn="just" fontAlgn="base"/>
            <a:r>
              <a:rPr lang="en-US" dirty="0" smtClean="0"/>
              <a:t>Pharmacy Services Division shall be responsible for the development and promotion of pharmacy services and to perform other functions connected therewith.</a:t>
            </a:r>
          </a:p>
          <a:p>
            <a:pPr algn="just" fontAlgn="base">
              <a:buNone/>
            </a:pPr>
            <a:endParaRPr lang="en-US" b="1" dirty="0" smtClean="0"/>
          </a:p>
          <a:p>
            <a:pPr algn="just" fontAlgn="base">
              <a:buNone/>
            </a:pPr>
            <a:r>
              <a:rPr lang="en-US" b="1" dirty="0" smtClean="0"/>
              <a:t>Health and OTC Products (non-drugs) Division</a:t>
            </a:r>
          </a:p>
          <a:p>
            <a:pPr algn="just" fontAlgn="base"/>
            <a:r>
              <a:rPr lang="en-US" dirty="0" smtClean="0"/>
              <a:t>Health and OTC Products (non-drugs Division shall be responsible for the assessment, licensing and registration of Alternative Medicines such as </a:t>
            </a:r>
            <a:r>
              <a:rPr lang="en-US" dirty="0" err="1" smtClean="0"/>
              <a:t>Ayurvedic</a:t>
            </a:r>
            <a:r>
              <a:rPr lang="en-US" dirty="0" smtClean="0"/>
              <a:t>, Chinese, </a:t>
            </a:r>
            <a:r>
              <a:rPr lang="en-US" dirty="0" err="1" smtClean="0"/>
              <a:t>Unani</a:t>
            </a:r>
            <a:r>
              <a:rPr lang="en-US" dirty="0" smtClean="0"/>
              <a:t> and Homeopathy, enlistment or registration of nutritional products and food supplements for human beings, animals and to perform other functions connected therewith.</a:t>
            </a:r>
          </a:p>
          <a:p>
            <a:pPr algn="just" fontAlgn="base">
              <a:buNone/>
            </a:pPr>
            <a:endParaRPr lang="en-US" b="1" dirty="0" smtClean="0"/>
          </a:p>
          <a:p>
            <a:pPr algn="just" fontAlgn="base">
              <a:buNone/>
            </a:pPr>
            <a:r>
              <a:rPr lang="en-US" b="1" dirty="0" smtClean="0"/>
              <a:t>Costing and Pricing Division</a:t>
            </a:r>
          </a:p>
          <a:p>
            <a:pPr algn="just" fontAlgn="base"/>
            <a:r>
              <a:rPr lang="en-US" dirty="0" smtClean="0"/>
              <a:t>Costing and Pricing Division shall be responsible for the costing and pricing of therapeutic goods and to perform other functions connected therewith.</a:t>
            </a:r>
          </a:p>
          <a:p>
            <a:pPr algn="just" fontAlgn="base">
              <a:buNone/>
            </a:pPr>
            <a:endParaRPr lang="en-US" b="1" dirty="0" smtClean="0"/>
          </a:p>
          <a:p>
            <a:pPr algn="just" fontAlgn="base">
              <a:buNone/>
            </a:pPr>
            <a:r>
              <a:rPr lang="en-US" b="1" dirty="0" smtClean="0"/>
              <a:t>Budget and Accounts Division</a:t>
            </a:r>
          </a:p>
          <a:p>
            <a:pPr algn="just" fontAlgn="base"/>
            <a:r>
              <a:rPr lang="en-US" dirty="0" smtClean="0"/>
              <a:t>Budget and Accounts Division shall be responsible for budgetary and financial aspects of the Authority and other daily accounting matters connected therewith or ancillary thereto.</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pPr algn="r"/>
            <a:r>
              <a:rPr lang="en-US" b="1" dirty="0" smtClean="0"/>
              <a:t>Inter Services Selection Board</a:t>
            </a:r>
            <a:endParaRPr lang="en-US" b="1" dirty="0"/>
          </a:p>
        </p:txBody>
      </p:sp>
      <p:sp>
        <p:nvSpPr>
          <p:cNvPr id="3" name="Content Placeholder 2"/>
          <p:cNvSpPr>
            <a:spLocks noGrp="1"/>
          </p:cNvSpPr>
          <p:nvPr>
            <p:ph idx="1"/>
          </p:nvPr>
        </p:nvSpPr>
        <p:spPr>
          <a:xfrm>
            <a:off x="457200" y="1219200"/>
            <a:ext cx="8229600" cy="4906963"/>
          </a:xfrm>
        </p:spPr>
        <p:txBody>
          <a:bodyPr>
            <a:normAutofit fontScale="77500" lnSpcReduction="20000"/>
          </a:bodyPr>
          <a:lstStyle/>
          <a:p>
            <a:pPr algn="just"/>
            <a:r>
              <a:rPr lang="en-US" dirty="0" smtClean="0"/>
              <a:t>ISSB mission is to Select potential officers for the </a:t>
            </a:r>
            <a:r>
              <a:rPr lang="en-US" dirty="0" err="1" smtClean="0"/>
              <a:t>defence</a:t>
            </a:r>
            <a:r>
              <a:rPr lang="en-US" dirty="0" smtClean="0"/>
              <a:t> forces of Pakistan who have the requisite mental, moral, social and dynamic qualities to make successful leaders during peace and war. </a:t>
            </a:r>
          </a:p>
          <a:p>
            <a:pPr algn="just"/>
            <a:endParaRPr lang="en-US" dirty="0" smtClean="0"/>
          </a:p>
          <a:p>
            <a:pPr algn="just"/>
            <a:r>
              <a:rPr lang="en-US" dirty="0" smtClean="0"/>
              <a:t>The above mission sets a very sacred and tough challenge for the </a:t>
            </a:r>
            <a:r>
              <a:rPr lang="en-US" dirty="0" err="1" smtClean="0"/>
              <a:t>oraganistaion</a:t>
            </a:r>
            <a:r>
              <a:rPr lang="en-US" dirty="0" smtClean="0"/>
              <a:t> which can only be met with true dedication, selfless devotion and unflinching resolve to set and meet the standards. </a:t>
            </a:r>
          </a:p>
          <a:p>
            <a:pPr algn="just"/>
            <a:endParaRPr lang="en-US" dirty="0" smtClean="0"/>
          </a:p>
          <a:p>
            <a:pPr algn="just"/>
            <a:r>
              <a:rPr lang="en-US" dirty="0" smtClean="0"/>
              <a:t>Inter Services Selection Board follows a set of time tested protocols to </a:t>
            </a:r>
            <a:r>
              <a:rPr lang="en-US" dirty="0" err="1" smtClean="0"/>
              <a:t>analyse</a:t>
            </a:r>
            <a:r>
              <a:rPr lang="en-US" dirty="0" smtClean="0"/>
              <a:t> and predict human personality and along the way has earned a respectable name and fame to its credit.</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Today’s Lecture</a:t>
            </a:r>
            <a:endParaRPr lang="en-US" b="1" dirty="0"/>
          </a:p>
        </p:txBody>
      </p:sp>
      <p:sp>
        <p:nvSpPr>
          <p:cNvPr id="3" name="Content Placeholder 2"/>
          <p:cNvSpPr>
            <a:spLocks noGrp="1"/>
          </p:cNvSpPr>
          <p:nvPr>
            <p:ph idx="1"/>
          </p:nvPr>
        </p:nvSpPr>
        <p:spPr/>
        <p:txBody>
          <a:bodyPr/>
          <a:lstStyle/>
          <a:p>
            <a:r>
              <a:rPr lang="en-US" dirty="0" smtClean="0"/>
              <a:t>Revision Lecture 1-15</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a:r>
              <a:rPr lang="en-US" sz="3600" b="1" dirty="0" smtClean="0">
                <a:latin typeface="Times New Roman" pitchFamily="18" charset="0"/>
                <a:cs typeface="Times New Roman" pitchFamily="18" charset="0"/>
              </a:rPr>
              <a:t>What is regulation?</a:t>
            </a:r>
            <a:endParaRPr lang="en-US" sz="3600"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algn="just"/>
            <a:r>
              <a:rPr lang="en-US" sz="2800" dirty="0" smtClean="0">
                <a:latin typeface="Times New Roman" pitchFamily="18" charset="0"/>
                <a:cs typeface="Times New Roman" pitchFamily="18" charset="0"/>
              </a:rPr>
              <a:t>A </a:t>
            </a:r>
            <a:r>
              <a:rPr lang="en-US" sz="2800" b="1" dirty="0" smtClean="0">
                <a:latin typeface="Times New Roman" pitchFamily="18" charset="0"/>
                <a:cs typeface="Times New Roman" pitchFamily="18" charset="0"/>
              </a:rPr>
              <a:t>regulation</a:t>
            </a:r>
            <a:r>
              <a:rPr lang="en-US" sz="2800" dirty="0" smtClean="0">
                <a:latin typeface="Times New Roman" pitchFamily="18" charset="0"/>
                <a:cs typeface="Times New Roman" pitchFamily="18" charset="0"/>
              </a:rPr>
              <a:t> is a rule or law designed to control or govern conduct. In </a:t>
            </a:r>
            <a:r>
              <a:rPr lang="en-US" sz="2800" u="sng" dirty="0" smtClean="0">
                <a:latin typeface="Times New Roman" pitchFamily="18" charset="0"/>
                <a:cs typeface="Times New Roman" pitchFamily="18" charset="0"/>
              </a:rPr>
              <a:t>statist</a:t>
            </a:r>
            <a:r>
              <a:rPr lang="en-US" sz="2800" dirty="0" smtClean="0">
                <a:latin typeface="Times New Roman" pitchFamily="18" charset="0"/>
                <a:cs typeface="Times New Roman" pitchFamily="18" charset="0"/>
              </a:rPr>
              <a:t> mechanisms, it can also be extended to monitoring and enforcement of rules as established by </a:t>
            </a:r>
            <a:r>
              <a:rPr lang="en-US" sz="2800" u="sng" dirty="0" smtClean="0">
                <a:latin typeface="Times New Roman" pitchFamily="18" charset="0"/>
                <a:cs typeface="Times New Roman" pitchFamily="18" charset="0"/>
              </a:rPr>
              <a:t>primary</a:t>
            </a:r>
            <a:r>
              <a:rPr lang="en-US" sz="2800" dirty="0" smtClean="0">
                <a:latin typeface="Times New Roman" pitchFamily="18" charset="0"/>
                <a:cs typeface="Times New Roman" pitchFamily="18" charset="0"/>
              </a:rPr>
              <a:t> and/or </a:t>
            </a:r>
            <a:r>
              <a:rPr lang="en-US" sz="2800" u="sng" dirty="0" smtClean="0">
                <a:latin typeface="Times New Roman" pitchFamily="18" charset="0"/>
                <a:cs typeface="Times New Roman" pitchFamily="18" charset="0"/>
              </a:rPr>
              <a:t>delegated legislation</a:t>
            </a:r>
            <a:r>
              <a:rPr lang="en-US" sz="2800" dirty="0" smtClean="0">
                <a:latin typeface="Times New Roman" pitchFamily="18" charset="0"/>
                <a:cs typeface="Times New Roman" pitchFamily="18" charset="0"/>
              </a:rPr>
              <a:t>. In this form, it is generally a </a:t>
            </a:r>
            <a:r>
              <a:rPr lang="en-US" sz="2800" u="sng" dirty="0" smtClean="0">
                <a:latin typeface="Times New Roman" pitchFamily="18" charset="0"/>
                <a:cs typeface="Times New Roman" pitchFamily="18" charset="0"/>
              </a:rPr>
              <a:t>written instrument</a:t>
            </a:r>
            <a:r>
              <a:rPr lang="en-US" sz="2800" dirty="0" smtClean="0">
                <a:latin typeface="Times New Roman" pitchFamily="18" charset="0"/>
                <a:cs typeface="Times New Roman" pitchFamily="18" charset="0"/>
              </a:rPr>
              <a:t> containing rules having the force of statist law (as opposed to </a:t>
            </a:r>
            <a:r>
              <a:rPr lang="en-US" sz="2800" u="sng" dirty="0" smtClean="0">
                <a:latin typeface="Times New Roman" pitchFamily="18" charset="0"/>
                <a:cs typeface="Times New Roman" pitchFamily="18" charset="0"/>
              </a:rPr>
              <a:t>natural law</a:t>
            </a:r>
            <a:r>
              <a:rPr lang="en-US" sz="2800" dirty="0" smtClean="0">
                <a:latin typeface="Times New Roman" pitchFamily="18" charset="0"/>
                <a:cs typeface="Times New Roman" pitchFamily="18" charset="0"/>
              </a:rPr>
              <a:t>). Other forms of regulation are </a:t>
            </a:r>
            <a:r>
              <a:rPr lang="en-US" sz="2800" u="sng" dirty="0" smtClean="0">
                <a:latin typeface="Times New Roman" pitchFamily="18" charset="0"/>
                <a:cs typeface="Times New Roman" pitchFamily="18" charset="0"/>
              </a:rPr>
              <a:t>self regulation</a:t>
            </a:r>
            <a:endParaRPr lang="en-US" sz="2800" dirty="0">
              <a:latin typeface="Times New Roman" pitchFamily="18" charset="0"/>
              <a:cs typeface="Times New Roman" pitchFamily="18" charset="0"/>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792162"/>
          </a:xfrm>
        </p:spPr>
        <p:txBody>
          <a:bodyPr>
            <a:normAutofit fontScale="90000"/>
          </a:bodyPr>
          <a:lstStyle/>
          <a:p>
            <a:pPr algn="r"/>
            <a:r>
              <a:rPr lang="en-US" b="1" dirty="0" smtClean="0">
                <a:latin typeface="Times New Roman" pitchFamily="18" charset="0"/>
                <a:cs typeface="Times New Roman" pitchFamily="18" charset="0"/>
              </a:rPr>
              <a:t>State socialism</a:t>
            </a:r>
            <a:r>
              <a:rPr lang="en-US" b="1" dirty="0" smtClean="0"/>
              <a:t/>
            </a:r>
            <a:br>
              <a:rPr lang="en-US" b="1" dirty="0" smtClean="0"/>
            </a:br>
            <a:endParaRPr lang="en-US" dirty="0"/>
          </a:p>
        </p:txBody>
      </p:sp>
      <p:sp>
        <p:nvSpPr>
          <p:cNvPr id="3" name="Content Placeholder 2"/>
          <p:cNvSpPr>
            <a:spLocks noGrp="1"/>
          </p:cNvSpPr>
          <p:nvPr>
            <p:ph idx="1"/>
          </p:nvPr>
        </p:nvSpPr>
        <p:spPr>
          <a:xfrm>
            <a:off x="457200" y="1295400"/>
            <a:ext cx="8229600" cy="4830763"/>
          </a:xfrm>
        </p:spPr>
        <p:txBody>
          <a:bodyPr/>
          <a:lstStyle/>
          <a:p>
            <a:pPr algn="just"/>
            <a:r>
              <a:rPr lang="en-US" dirty="0" smtClean="0"/>
              <a:t>State socialism broadly refers to forms of socialism based on state ownership of the means of production and state-directed allocation of resources. It is often used in reference to Soviet-type economic systems of former Communist states</a:t>
            </a:r>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State social institutions</a:t>
            </a:r>
            <a:endParaRPr lang="en-US" dirty="0"/>
          </a:p>
        </p:txBody>
      </p:sp>
      <p:sp>
        <p:nvSpPr>
          <p:cNvPr id="3" name="Content Placeholder 2"/>
          <p:cNvSpPr>
            <a:spLocks noGrp="1"/>
          </p:cNvSpPr>
          <p:nvPr>
            <p:ph idx="1"/>
          </p:nvPr>
        </p:nvSpPr>
        <p:spPr/>
        <p:txBody>
          <a:bodyPr/>
          <a:lstStyle/>
          <a:p>
            <a:pPr algn="just"/>
            <a:r>
              <a:rPr lang="en-US" dirty="0" smtClean="0"/>
              <a:t>In some socialist states,</a:t>
            </a:r>
            <a:r>
              <a:rPr lang="en-US" baseline="30000" dirty="0" smtClean="0"/>
              <a:t> </a:t>
            </a:r>
            <a:r>
              <a:rPr lang="en-US" dirty="0" smtClean="0"/>
              <a:t>representatives of these organizations are guaranteed a certain number of seats on the national legislative bodies. In socialist states, the social organizations are expected to promote social unity and cohesion, to serve as a link between the government and society, and to provide a forum for recruitment of new communist party members.</a:t>
            </a:r>
          </a:p>
          <a:p>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a:r>
              <a:rPr lang="en-US" sz="3600" b="1" dirty="0" smtClean="0">
                <a:latin typeface="Times New Roman" pitchFamily="18" charset="0"/>
                <a:cs typeface="Times New Roman" pitchFamily="18" charset="0"/>
              </a:rPr>
              <a:t>Regulatory economics</a:t>
            </a:r>
            <a:endParaRPr lang="en-US" sz="3600" b="1" dirty="0">
              <a:latin typeface="Times New Roman" pitchFamily="18" charset="0"/>
              <a:cs typeface="Times New Roman" pitchFamily="18" charset="0"/>
            </a:endParaRPr>
          </a:p>
        </p:txBody>
      </p:sp>
      <p:sp>
        <p:nvSpPr>
          <p:cNvPr id="3" name="Content Placeholder 2"/>
          <p:cNvSpPr>
            <a:spLocks noGrp="1"/>
          </p:cNvSpPr>
          <p:nvPr>
            <p:ph idx="1"/>
          </p:nvPr>
        </p:nvSpPr>
        <p:spPr>
          <a:xfrm>
            <a:off x="457200" y="1371600"/>
            <a:ext cx="8229600" cy="4754563"/>
          </a:xfrm>
        </p:spPr>
        <p:txBody>
          <a:bodyPr>
            <a:normAutofit fontScale="70000" lnSpcReduction="20000"/>
          </a:bodyPr>
          <a:lstStyle/>
          <a:p>
            <a:pPr algn="just"/>
            <a:r>
              <a:rPr lang="en-US" dirty="0" smtClean="0"/>
              <a:t>The economics of imposing or removing regulations relating to markets is </a:t>
            </a:r>
            <a:r>
              <a:rPr lang="en-US" dirty="0" err="1" smtClean="0"/>
              <a:t>analysed</a:t>
            </a:r>
            <a:r>
              <a:rPr lang="en-US" dirty="0" smtClean="0"/>
              <a:t> in regulatory economics</a:t>
            </a:r>
          </a:p>
          <a:p>
            <a:pPr algn="just"/>
            <a:endParaRPr lang="en-US" dirty="0" smtClean="0"/>
          </a:p>
          <a:p>
            <a:pPr algn="just"/>
            <a:r>
              <a:rPr lang="en-US" b="1" dirty="0" smtClean="0"/>
              <a:t>Regulatory economics</a:t>
            </a:r>
            <a:r>
              <a:rPr lang="en-US" dirty="0" smtClean="0"/>
              <a:t> is the economics of regulation, in the sense of the application of law by government for various purposes, such as </a:t>
            </a:r>
          </a:p>
          <a:p>
            <a:pPr algn="just"/>
            <a:endParaRPr lang="en-US" dirty="0" smtClean="0"/>
          </a:p>
          <a:p>
            <a:pPr algn="just"/>
            <a:r>
              <a:rPr lang="en-US" dirty="0" smtClean="0"/>
              <a:t>centrally-planning an economy</a:t>
            </a:r>
          </a:p>
          <a:p>
            <a:pPr algn="just"/>
            <a:r>
              <a:rPr lang="en-US" dirty="0" smtClean="0"/>
              <a:t>remedying market failure</a:t>
            </a:r>
          </a:p>
          <a:p>
            <a:pPr algn="just"/>
            <a:r>
              <a:rPr lang="en-US" dirty="0" smtClean="0"/>
              <a:t>enriching well-connected firms</a:t>
            </a:r>
          </a:p>
          <a:p>
            <a:pPr algn="just"/>
            <a:r>
              <a:rPr lang="en-US" dirty="0" smtClean="0"/>
              <a:t>or benefiting politicians</a:t>
            </a:r>
          </a:p>
          <a:p>
            <a:pPr algn="just">
              <a:buNone/>
            </a:pPr>
            <a:endParaRPr lang="en-US" dirty="0" smtClean="0"/>
          </a:p>
          <a:p>
            <a:pPr algn="just"/>
            <a:r>
              <a:rPr lang="en-US" dirty="0" smtClean="0"/>
              <a:t>It is not considered to include voluntary regulation that may be accomplished in the private sphere</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a:bodyPr>
          <a:lstStyle/>
          <a:p>
            <a:pPr algn="r"/>
            <a:r>
              <a:rPr lang="en-US" sz="3200" b="1" dirty="0" smtClean="0"/>
              <a:t>Why Regulations</a:t>
            </a:r>
            <a:endParaRPr lang="en-US" sz="3200" b="1" dirty="0"/>
          </a:p>
        </p:txBody>
      </p:sp>
      <p:sp>
        <p:nvSpPr>
          <p:cNvPr id="3" name="Content Placeholder 2"/>
          <p:cNvSpPr>
            <a:spLocks noGrp="1"/>
          </p:cNvSpPr>
          <p:nvPr>
            <p:ph idx="1"/>
          </p:nvPr>
        </p:nvSpPr>
        <p:spPr>
          <a:xfrm>
            <a:off x="457200" y="1447800"/>
            <a:ext cx="8229600" cy="4876800"/>
          </a:xfrm>
        </p:spPr>
        <p:txBody>
          <a:bodyPr/>
          <a:lstStyle/>
          <a:p>
            <a:pPr algn="just"/>
            <a:r>
              <a:rPr lang="en-US" dirty="0" smtClean="0"/>
              <a:t>Regulation creates limits, constrains a right, creates or limits a duty, or allocates a responsibility</a:t>
            </a:r>
          </a:p>
          <a:p>
            <a:pPr algn="just"/>
            <a:r>
              <a:rPr lang="en-US" dirty="0" smtClean="0"/>
              <a:t>A regulation or administrative rule, issued by an organization, used to guide or prescribe the conduct of members of that organization; can specifically refer to acts in which a government or state body limits the behavior of businesses</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dirty="0" smtClean="0"/>
              <a:t> Regulatory Capture</a:t>
            </a:r>
            <a:endParaRPr lang="en-US" dirty="0"/>
          </a:p>
        </p:txBody>
      </p:sp>
      <p:sp>
        <p:nvSpPr>
          <p:cNvPr id="3" name="Content Placeholder 2"/>
          <p:cNvSpPr>
            <a:spLocks noGrp="1"/>
          </p:cNvSpPr>
          <p:nvPr>
            <p:ph idx="1"/>
          </p:nvPr>
        </p:nvSpPr>
        <p:spPr/>
        <p:txBody>
          <a:bodyPr/>
          <a:lstStyle/>
          <a:p>
            <a:pPr algn="just"/>
            <a:r>
              <a:rPr lang="en-US" dirty="0" smtClean="0"/>
              <a:t>Countering, overriding, or bypassing regulation is </a:t>
            </a:r>
            <a:r>
              <a:rPr lang="en-US" i="1" dirty="0" smtClean="0"/>
              <a:t>Regulatory Capture</a:t>
            </a:r>
            <a:r>
              <a:rPr lang="en-US" dirty="0" smtClean="0"/>
              <a:t> where a regulatory agency created to act in the public interest, instead advances the commercial or special concerns of interest groups that dominate the industry that the agency is charged with regulating</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884238"/>
          </a:xfrm>
        </p:spPr>
        <p:txBody>
          <a:bodyPr>
            <a:normAutofit fontScale="90000"/>
          </a:bodyPr>
          <a:lstStyle/>
          <a:p>
            <a:pPr algn="r"/>
            <a:r>
              <a:rPr lang="en-US" b="1" dirty="0" smtClean="0"/>
              <a:t>Contract Enforcement</a:t>
            </a:r>
            <a:br>
              <a:rPr lang="en-US" b="1" dirty="0" smtClean="0"/>
            </a:br>
            <a:endParaRPr lang="en-US" b="1" dirty="0"/>
          </a:p>
        </p:txBody>
      </p:sp>
      <p:sp>
        <p:nvSpPr>
          <p:cNvPr id="3" name="Content Placeholder 2"/>
          <p:cNvSpPr>
            <a:spLocks noGrp="1"/>
          </p:cNvSpPr>
          <p:nvPr>
            <p:ph idx="1"/>
          </p:nvPr>
        </p:nvSpPr>
        <p:spPr>
          <a:xfrm>
            <a:off x="457200" y="1371600"/>
            <a:ext cx="8229600" cy="4754563"/>
          </a:xfrm>
        </p:spPr>
        <p:txBody>
          <a:bodyPr>
            <a:normAutofit fontScale="77500" lnSpcReduction="20000"/>
          </a:bodyPr>
          <a:lstStyle/>
          <a:p>
            <a:pPr algn="just" fontAlgn="base"/>
            <a:r>
              <a:rPr lang="en-US" dirty="0" smtClean="0"/>
              <a:t>Businesses contract with other businesses. These contracts may be complex, such as mergers, or they may be as simple as a warranty on supplies purchased. </a:t>
            </a:r>
          </a:p>
          <a:p>
            <a:pPr algn="just" fontAlgn="base"/>
            <a:endParaRPr lang="en-US" dirty="0" smtClean="0"/>
          </a:p>
          <a:p>
            <a:pPr algn="just" fontAlgn="base"/>
            <a:r>
              <a:rPr lang="en-US" dirty="0" smtClean="0"/>
              <a:t>The government enforces these contracts. Companies bring one another to court just as individuals do. </a:t>
            </a:r>
          </a:p>
          <a:p>
            <a:pPr algn="just" fontAlgn="base"/>
            <a:endParaRPr lang="en-US" dirty="0" smtClean="0"/>
          </a:p>
          <a:p>
            <a:pPr algn="just" fontAlgn="base"/>
            <a:r>
              <a:rPr lang="en-US" dirty="0" smtClean="0"/>
              <a:t>An oral agreement can constitute a contract, but usually only a written agreement is provable.</a:t>
            </a:r>
          </a:p>
          <a:p>
            <a:pPr algn="just" fontAlgn="base"/>
            <a:endParaRPr lang="en-US" dirty="0" smtClean="0"/>
          </a:p>
          <a:p>
            <a:pPr algn="just" fontAlgn="base"/>
            <a:r>
              <a:rPr lang="en-US" dirty="0" smtClean="0"/>
              <a:t> If one party fails or refuses to meet its obligation under a contract, a company will turn to the legal system for enforcement.</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Administrative law</a:t>
            </a:r>
            <a:endParaRPr lang="en-US" b="1" dirty="0"/>
          </a:p>
        </p:txBody>
      </p:sp>
      <p:sp>
        <p:nvSpPr>
          <p:cNvPr id="3" name="Content Placeholder 2"/>
          <p:cNvSpPr>
            <a:spLocks noGrp="1"/>
          </p:cNvSpPr>
          <p:nvPr>
            <p:ph idx="1"/>
          </p:nvPr>
        </p:nvSpPr>
        <p:spPr/>
        <p:txBody>
          <a:bodyPr>
            <a:normAutofit fontScale="92500" lnSpcReduction="20000"/>
          </a:bodyPr>
          <a:lstStyle/>
          <a:p>
            <a:pPr algn="just"/>
            <a:r>
              <a:rPr lang="en-US" dirty="0" smtClean="0"/>
              <a:t>Administrative law is the body of law that governs the activities of administrative agencies of government. </a:t>
            </a:r>
          </a:p>
          <a:p>
            <a:pPr algn="just"/>
            <a:endParaRPr lang="en-US" dirty="0" smtClean="0"/>
          </a:p>
          <a:p>
            <a:pPr algn="just"/>
            <a:r>
              <a:rPr lang="en-US" dirty="0" smtClean="0"/>
              <a:t>Government agency action can include rulemaking, adjudication, or the enforcement of a specific regulatory agenda. </a:t>
            </a:r>
          </a:p>
          <a:p>
            <a:pPr algn="just"/>
            <a:endParaRPr lang="en-US" dirty="0" smtClean="0"/>
          </a:p>
          <a:p>
            <a:pPr algn="just"/>
            <a:r>
              <a:rPr lang="en-US" dirty="0" smtClean="0"/>
              <a:t>Administrative law is considered a branch of public law. </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14</a:t>
            </a:fld>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r"/>
            <a:r>
              <a:rPr lang="en-US" b="1" dirty="0" smtClean="0"/>
              <a:t>Why regulations are important?</a:t>
            </a:r>
            <a:r>
              <a:rPr lang="en-US" dirty="0" smtClean="0"/>
              <a:t/>
            </a:r>
            <a:br>
              <a:rPr lang="en-US" dirty="0" smtClean="0"/>
            </a:br>
            <a:endParaRPr lang="en-US" dirty="0"/>
          </a:p>
        </p:txBody>
      </p:sp>
      <p:sp>
        <p:nvSpPr>
          <p:cNvPr id="3" name="Content Placeholder 2"/>
          <p:cNvSpPr>
            <a:spLocks noGrp="1"/>
          </p:cNvSpPr>
          <p:nvPr>
            <p:ph idx="1"/>
          </p:nvPr>
        </p:nvSpPr>
        <p:spPr>
          <a:xfrm>
            <a:off x="457200" y="1143000"/>
            <a:ext cx="8229600" cy="5257800"/>
          </a:xfrm>
        </p:spPr>
        <p:txBody>
          <a:bodyPr>
            <a:normAutofit/>
          </a:bodyPr>
          <a:lstStyle/>
          <a:p>
            <a:pPr algn="just"/>
            <a:r>
              <a:rPr lang="en-US" dirty="0" smtClean="0"/>
              <a:t>Regulation, one of the three key levers of state power (together with fiscal and monetary policy), is of critical importance in shaping the welfare of economies and society. </a:t>
            </a:r>
          </a:p>
          <a:p>
            <a:endParaRPr lang="en-US" dirty="0" smtClean="0"/>
          </a:p>
          <a:p>
            <a:pPr algn="just"/>
            <a:r>
              <a:rPr lang="en-US" dirty="0" smtClean="0"/>
              <a:t>The objective of regulatory policy is to ensure that the regulatory lever works effectively, so that regulations and regulatory frameworks are in the public interest. </a:t>
            </a:r>
          </a:p>
          <a:p>
            <a:endParaRPr lang="en-US" dirty="0" smtClean="0"/>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15</a:t>
            </a:fld>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457200"/>
            <a:ext cx="8229600" cy="914400"/>
          </a:xfrm>
        </p:spPr>
        <p:txBody>
          <a:bodyPr>
            <a:normAutofit fontScale="90000"/>
          </a:bodyPr>
          <a:lstStyle/>
          <a:p>
            <a:r>
              <a:rPr lang="en-US" sz="3600" b="1" i="1" dirty="0" smtClean="0"/>
              <a:t>Regulatory policy as a lever of state power</a:t>
            </a:r>
            <a:r>
              <a:rPr lang="en-US" dirty="0" smtClean="0"/>
              <a:t/>
            </a:r>
            <a:br>
              <a:rPr lang="en-US" dirty="0" smtClean="0"/>
            </a:br>
            <a:endParaRPr lang="en-US" dirty="0"/>
          </a:p>
        </p:txBody>
      </p:sp>
      <p:sp>
        <p:nvSpPr>
          <p:cNvPr id="3" name="Content Placeholder 2"/>
          <p:cNvSpPr>
            <a:spLocks noGrp="1"/>
          </p:cNvSpPr>
          <p:nvPr>
            <p:ph idx="1"/>
          </p:nvPr>
        </p:nvSpPr>
        <p:spPr>
          <a:xfrm>
            <a:off x="457200" y="1295400"/>
            <a:ext cx="8229600" cy="2895600"/>
          </a:xfrm>
        </p:spPr>
        <p:txBody>
          <a:bodyPr>
            <a:normAutofit lnSpcReduction="10000"/>
          </a:bodyPr>
          <a:lstStyle/>
          <a:p>
            <a:pPr algn="just"/>
            <a:r>
              <a:rPr lang="en-US" dirty="0" smtClean="0"/>
              <a:t>Regulatory policy can be viewed, strategically alongside fiscal and monetary policy as one of the three core levers at the disposal of governments for managing the economy and society, implementing policy and influencing behaviour. </a:t>
            </a:r>
          </a:p>
          <a:p>
            <a:pPr algn="just"/>
            <a:endParaRPr lang="en-US" dirty="0"/>
          </a:p>
        </p:txBody>
      </p:sp>
      <p:sp>
        <p:nvSpPr>
          <p:cNvPr id="6" name="Content Placeholder 2"/>
          <p:cNvSpPr txBox="1">
            <a:spLocks/>
          </p:cNvSpPr>
          <p:nvPr/>
        </p:nvSpPr>
        <p:spPr>
          <a:xfrm>
            <a:off x="304800" y="4495800"/>
            <a:ext cx="8229600" cy="1905000"/>
          </a:xfrm>
          <a:prstGeom prst="rect">
            <a:avLst/>
          </a:prstGeom>
        </p:spPr>
        <p:txBody>
          <a:bodyPr vert="horz" lIns="91440" tIns="45720" rIns="91440" bIns="45720" rtlCol="0">
            <a:normAutofit/>
          </a:bodyPr>
          <a:lstStyle/>
          <a:p>
            <a:pPr marL="342900" marR="0" lvl="0" indent="-342900" algn="just"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3200" b="0" i="0" u="none" strike="noStrike" kern="1200" cap="none" spc="0" normalizeH="0" baseline="0" noProof="0" dirty="0">
              <a:ln>
                <a:noFill/>
              </a:ln>
              <a:solidFill>
                <a:schemeClr val="tx1"/>
              </a:solidFill>
              <a:effectLst/>
              <a:uLnTx/>
              <a:uFillTx/>
              <a:latin typeface="+mn-lt"/>
              <a:ea typeface="+mn-ea"/>
              <a:cs typeface="+mn-cs"/>
            </a:endParaRPr>
          </a:p>
        </p:txBody>
      </p:sp>
      <p:pic>
        <p:nvPicPr>
          <p:cNvPr id="1028" name="Picture 4"/>
          <p:cNvPicPr>
            <a:picLocks noChangeAspect="1" noChangeArrowheads="1"/>
          </p:cNvPicPr>
          <p:nvPr/>
        </p:nvPicPr>
        <p:blipFill>
          <a:blip r:embed="rId2" cstate="print"/>
          <a:srcRect/>
          <a:stretch>
            <a:fillRect/>
          </a:stretch>
        </p:blipFill>
        <p:spPr bwMode="auto">
          <a:xfrm>
            <a:off x="914400" y="4343400"/>
            <a:ext cx="7086600" cy="1905000"/>
          </a:xfrm>
          <a:prstGeom prst="rect">
            <a:avLst/>
          </a:prstGeom>
          <a:noFill/>
          <a:ln w="9525">
            <a:noFill/>
            <a:miter lim="800000"/>
            <a:headEnd/>
            <a:tailEnd/>
          </a:ln>
          <a:effectLst/>
        </p:spPr>
      </p:pic>
      <p:sp>
        <p:nvSpPr>
          <p:cNvPr id="9" name="Slide Number Placeholder 8"/>
          <p:cNvSpPr>
            <a:spLocks noGrp="1"/>
          </p:cNvSpPr>
          <p:nvPr>
            <p:ph type="sldNum" sz="quarter" idx="12"/>
          </p:nvPr>
        </p:nvSpPr>
        <p:spPr/>
        <p:txBody>
          <a:bodyPr/>
          <a:lstStyle/>
          <a:p>
            <a:fld id="{B6F15528-21DE-4FAA-801E-634DDDAF4B2B}" type="slidenum">
              <a:rPr lang="en-US" smtClean="0"/>
              <a:pPr/>
              <a:t>16</a:t>
            </a:fld>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609600"/>
            <a:ext cx="8229600" cy="838200"/>
          </a:xfrm>
        </p:spPr>
        <p:txBody>
          <a:bodyPr>
            <a:normAutofit fontScale="90000"/>
          </a:bodyPr>
          <a:lstStyle/>
          <a:p>
            <a:r>
              <a:rPr lang="en-US" sz="3100" b="1" i="1" dirty="0" smtClean="0"/>
              <a:t>Regulatory policy as part of good public governance</a:t>
            </a:r>
            <a:r>
              <a:rPr lang="en-US" dirty="0" smtClean="0"/>
              <a:t/>
            </a:r>
            <a:br>
              <a:rPr lang="en-US" dirty="0" smtClean="0"/>
            </a:br>
            <a:endParaRPr lang="en-US" dirty="0"/>
          </a:p>
        </p:txBody>
      </p:sp>
      <p:sp>
        <p:nvSpPr>
          <p:cNvPr id="3" name="Content Placeholder 2"/>
          <p:cNvSpPr>
            <a:spLocks noGrp="1"/>
          </p:cNvSpPr>
          <p:nvPr>
            <p:ph idx="1"/>
          </p:nvPr>
        </p:nvSpPr>
        <p:spPr/>
        <p:txBody>
          <a:bodyPr>
            <a:normAutofit fontScale="85000" lnSpcReduction="20000"/>
          </a:bodyPr>
          <a:lstStyle/>
          <a:p>
            <a:pPr algn="just"/>
            <a:r>
              <a:rPr lang="en-US" dirty="0" smtClean="0"/>
              <a:t>The link between regulatory policy and the broader public governance framework is critical.</a:t>
            </a:r>
          </a:p>
          <a:p>
            <a:pPr algn="just"/>
            <a:endParaRPr lang="en-US" dirty="0" smtClean="0"/>
          </a:p>
          <a:p>
            <a:pPr algn="just"/>
            <a:r>
              <a:rPr lang="en-US" dirty="0" smtClean="0"/>
              <a:t>Regulatory policy is already a key part of the work on governance, the goals of which are transparency, legitimacy, accountability, trust in government, efficiency and policy coherence. </a:t>
            </a:r>
          </a:p>
          <a:p>
            <a:pPr algn="just"/>
            <a:endParaRPr lang="en-US" dirty="0" smtClean="0"/>
          </a:p>
          <a:p>
            <a:pPr algn="just"/>
            <a:r>
              <a:rPr lang="en-US" dirty="0" smtClean="0"/>
              <a:t>An effective regulatory policy both depends on other well functioning aspects of public governance, and also contributes to them, for example as regards transparency and citizen engagement</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17</a:t>
            </a:fld>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884238"/>
          </a:xfrm>
        </p:spPr>
        <p:txBody>
          <a:bodyPr>
            <a:normAutofit fontScale="90000"/>
          </a:bodyPr>
          <a:lstStyle/>
          <a:p>
            <a:r>
              <a:rPr lang="en-US" sz="3600" b="1" i="1" dirty="0" smtClean="0">
                <a:latin typeface="Times New Roman" pitchFamily="18" charset="0"/>
                <a:cs typeface="Times New Roman" pitchFamily="18" charset="0"/>
              </a:rPr>
              <a:t>Regulatory policy and economic theory</a:t>
            </a:r>
            <a:r>
              <a:rPr lang="en-US" dirty="0" smtClean="0"/>
              <a:t/>
            </a:r>
            <a:br>
              <a:rPr lang="en-US" dirty="0" smtClean="0"/>
            </a:br>
            <a:endParaRPr lang="en-US" dirty="0"/>
          </a:p>
        </p:txBody>
      </p:sp>
      <p:sp>
        <p:nvSpPr>
          <p:cNvPr id="3" name="Content Placeholder 2"/>
          <p:cNvSpPr>
            <a:spLocks noGrp="1"/>
          </p:cNvSpPr>
          <p:nvPr>
            <p:ph idx="1"/>
          </p:nvPr>
        </p:nvSpPr>
        <p:spPr>
          <a:xfrm>
            <a:off x="457200" y="1295400"/>
            <a:ext cx="8229600" cy="4830763"/>
          </a:xfrm>
        </p:spPr>
        <p:txBody>
          <a:bodyPr>
            <a:normAutofit fontScale="85000" lnSpcReduction="20000"/>
          </a:bodyPr>
          <a:lstStyle/>
          <a:p>
            <a:pPr algn="just"/>
            <a:endParaRPr lang="en-US" dirty="0" smtClean="0"/>
          </a:p>
          <a:p>
            <a:pPr algn="just"/>
            <a:r>
              <a:rPr lang="en-US" dirty="0" smtClean="0"/>
              <a:t>Alongside political science, history and the law, the discipline of economics has been a key factor in the development of regulatory policy</a:t>
            </a:r>
          </a:p>
          <a:p>
            <a:endParaRPr lang="en-US" dirty="0" smtClean="0"/>
          </a:p>
          <a:p>
            <a:pPr algn="just"/>
            <a:r>
              <a:rPr lang="en-US" dirty="0" smtClean="0"/>
              <a:t>Regulatory policy has both learnt from and contributes to, developments in economic theory. </a:t>
            </a:r>
          </a:p>
          <a:p>
            <a:pPr algn="just"/>
            <a:endParaRPr lang="en-US" dirty="0" smtClean="0"/>
          </a:p>
          <a:p>
            <a:pPr algn="just"/>
            <a:r>
              <a:rPr lang="en-US" dirty="0" smtClean="0"/>
              <a:t>Since the crisis, there has been a vigorous debate on what may need to change in term of prevailing economic convention, and by implications, what needs to change in countries’ approach to regulatory governance.</a:t>
            </a:r>
          </a:p>
          <a:p>
            <a:pPr>
              <a:buNone/>
            </a:pPr>
            <a:endParaRPr lang="en-US" dirty="0" smtClean="0"/>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18</a:t>
            </a:fld>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t>Country principles for better regulation</a:t>
            </a:r>
            <a:endParaRPr lang="en-US" sz="3200" dirty="0"/>
          </a:p>
        </p:txBody>
      </p:sp>
      <p:sp>
        <p:nvSpPr>
          <p:cNvPr id="3" name="Content Placeholder 2"/>
          <p:cNvSpPr>
            <a:spLocks noGrp="1"/>
          </p:cNvSpPr>
          <p:nvPr>
            <p:ph idx="1"/>
          </p:nvPr>
        </p:nvSpPr>
        <p:spPr>
          <a:xfrm>
            <a:off x="457200" y="1295400"/>
            <a:ext cx="8229600" cy="4830763"/>
          </a:xfrm>
        </p:spPr>
        <p:txBody>
          <a:bodyPr>
            <a:normAutofit/>
          </a:bodyPr>
          <a:lstStyle/>
          <a:p>
            <a:pPr algn="just"/>
            <a:r>
              <a:rPr lang="en-US" dirty="0" smtClean="0"/>
              <a:t>An early example is the set of principles established by the United Kingdom’s Better Regulation Task Force in 1998, an independent advisory body to the government at the time:</a:t>
            </a:r>
          </a:p>
          <a:p>
            <a:pPr lvl="1"/>
            <a:r>
              <a:rPr lang="en-US" dirty="0" smtClean="0"/>
              <a:t>Transparency</a:t>
            </a:r>
          </a:p>
          <a:p>
            <a:pPr lvl="1"/>
            <a:r>
              <a:rPr lang="en-US" dirty="0" smtClean="0"/>
              <a:t>Accountability.</a:t>
            </a:r>
          </a:p>
          <a:p>
            <a:pPr lvl="1"/>
            <a:r>
              <a:rPr lang="en-US" dirty="0" smtClean="0"/>
              <a:t>Targeting.</a:t>
            </a:r>
          </a:p>
          <a:p>
            <a:pPr lvl="1"/>
            <a:r>
              <a:rPr lang="en-US" dirty="0" smtClean="0"/>
              <a:t>Consistency.</a:t>
            </a:r>
          </a:p>
          <a:p>
            <a:pPr lvl="1"/>
            <a:r>
              <a:rPr lang="en-US" dirty="0" smtClean="0"/>
              <a:t>Proportionality</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19</a:t>
            </a:fld>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lstStyle/>
          <a:p>
            <a:r>
              <a:rPr lang="en-US" b="1" dirty="0" smtClean="0"/>
              <a:t>WTO</a:t>
            </a:r>
            <a:endParaRPr lang="en-US" b="1" dirty="0"/>
          </a:p>
        </p:txBody>
      </p:sp>
      <p:sp>
        <p:nvSpPr>
          <p:cNvPr id="3" name="Content Placeholder 2"/>
          <p:cNvSpPr>
            <a:spLocks noGrp="1"/>
          </p:cNvSpPr>
          <p:nvPr>
            <p:ph idx="1"/>
          </p:nvPr>
        </p:nvSpPr>
        <p:spPr>
          <a:xfrm>
            <a:off x="457200" y="1371600"/>
            <a:ext cx="8229600" cy="4754563"/>
          </a:xfrm>
        </p:spPr>
        <p:txBody>
          <a:bodyPr>
            <a:normAutofit fontScale="85000" lnSpcReduction="20000"/>
          </a:bodyPr>
          <a:lstStyle/>
          <a:p>
            <a:pPr algn="just"/>
            <a:r>
              <a:rPr lang="en-US" dirty="0" smtClean="0"/>
              <a:t>The WTO is a body designed to promote free trade through organizing trade negotiations and act as an independent arbiter in settling trade disputes. To some extent the WTO has been successful in promoting greater free trade.</a:t>
            </a:r>
          </a:p>
          <a:p>
            <a:pPr lvl="1" algn="ctr">
              <a:buNone/>
            </a:pPr>
            <a:endParaRPr lang="en-US" b="1" dirty="0" smtClean="0"/>
          </a:p>
          <a:p>
            <a:pPr lvl="1" algn="ctr">
              <a:buNone/>
            </a:pPr>
            <a:r>
              <a:rPr lang="en-US" b="1" dirty="0" smtClean="0"/>
              <a:t>Advantages</a:t>
            </a:r>
          </a:p>
          <a:p>
            <a:pPr lvl="1" algn="ctr">
              <a:buNone/>
            </a:pPr>
            <a:endParaRPr lang="en-US" b="1" dirty="0" smtClean="0"/>
          </a:p>
          <a:p>
            <a:pPr lvl="1" algn="just"/>
            <a:r>
              <a:rPr lang="en-US" dirty="0" smtClean="0"/>
              <a:t>Lower prices for consumers. Removing tariffs enables us to buy cheaper imports</a:t>
            </a:r>
          </a:p>
          <a:p>
            <a:pPr lvl="1" algn="just"/>
            <a:r>
              <a:rPr lang="en-US" dirty="0" smtClean="0"/>
              <a:t>Free trade encourages greater competitiveness. Firms face a higher incentive to cut costs. For example, a domestic monopoly may now face competition from foreign firms </a:t>
            </a:r>
            <a:br>
              <a:rPr lang="en-US" dirty="0" smtClean="0"/>
            </a:b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20</a:t>
            </a:fld>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WTO- Advantages	</a:t>
            </a:r>
            <a:endParaRPr lang="en-US" dirty="0"/>
          </a:p>
        </p:txBody>
      </p:sp>
      <p:sp>
        <p:nvSpPr>
          <p:cNvPr id="3" name="Content Placeholder 2"/>
          <p:cNvSpPr>
            <a:spLocks noGrp="1"/>
          </p:cNvSpPr>
          <p:nvPr>
            <p:ph idx="1"/>
          </p:nvPr>
        </p:nvSpPr>
        <p:spPr/>
        <p:txBody>
          <a:bodyPr>
            <a:normAutofit fontScale="85000" lnSpcReduction="20000"/>
          </a:bodyPr>
          <a:lstStyle/>
          <a:p>
            <a:pPr algn="just"/>
            <a:r>
              <a:rPr lang="en-US" dirty="0" smtClean="0"/>
              <a:t>Law of comparative advantage states that free trade will enable an increase in economic welfare. This is because countries can specialize in producing goods where they have a lower opportunity cost.</a:t>
            </a:r>
          </a:p>
          <a:p>
            <a:endParaRPr lang="en-US" dirty="0" smtClean="0"/>
          </a:p>
          <a:p>
            <a:pPr algn="just"/>
            <a:r>
              <a:rPr lang="en-US" dirty="0" smtClean="0"/>
              <a:t>Economies of scale. By encouraging free trade, firms can specialize and produce a higher quantity. This enables more economies of scale, this is important for industries with high fixed costs, such as car and aero plane manufacture.</a:t>
            </a:r>
          </a:p>
          <a:p>
            <a:endParaRPr lang="en-US" dirty="0" smtClean="0"/>
          </a:p>
          <a:p>
            <a:r>
              <a:rPr lang="en-US" dirty="0" smtClean="0"/>
              <a:t>Free trade can help increase global economic growth</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21</a:t>
            </a:fld>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WTO- Disadvantages</a:t>
            </a:r>
            <a:endParaRPr lang="en-US" dirty="0"/>
          </a:p>
        </p:txBody>
      </p:sp>
      <p:sp>
        <p:nvSpPr>
          <p:cNvPr id="3" name="Content Placeholder 2"/>
          <p:cNvSpPr>
            <a:spLocks noGrp="1"/>
          </p:cNvSpPr>
          <p:nvPr>
            <p:ph idx="1"/>
          </p:nvPr>
        </p:nvSpPr>
        <p:spPr/>
        <p:txBody>
          <a:bodyPr>
            <a:normAutofit fontScale="92500" lnSpcReduction="20000"/>
          </a:bodyPr>
          <a:lstStyle/>
          <a:p>
            <a:pPr>
              <a:buNone/>
            </a:pPr>
            <a:endParaRPr lang="en-US" dirty="0" smtClean="0"/>
          </a:p>
          <a:p>
            <a:pPr algn="just"/>
            <a:r>
              <a:rPr lang="en-US" dirty="0" smtClean="0"/>
              <a:t>It is argued the benefits of free trade accrue mostly to the developed world.</a:t>
            </a:r>
          </a:p>
          <a:p>
            <a:endParaRPr lang="en-US" dirty="0" smtClean="0"/>
          </a:p>
          <a:p>
            <a:pPr algn="just"/>
            <a:r>
              <a:rPr lang="en-US" dirty="0" smtClean="0"/>
              <a:t>Free trade may prevent developing economies develop their infant industries. </a:t>
            </a:r>
          </a:p>
          <a:p>
            <a:pPr algn="just"/>
            <a:endParaRPr lang="en-US" dirty="0" smtClean="0"/>
          </a:p>
          <a:p>
            <a:pPr lvl="1" algn="just"/>
            <a:r>
              <a:rPr lang="en-US" dirty="0" smtClean="0"/>
              <a:t>For example, if a developing economy was trying to diversify their economy to develop a new manufacturing industry, they may be unable to do it without some tariff protection.</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22</a:t>
            </a:fld>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lstStyle/>
          <a:p>
            <a:r>
              <a:rPr lang="en-US" dirty="0" smtClean="0"/>
              <a:t>Economic Affairs Division</a:t>
            </a:r>
            <a:endParaRPr lang="en-US" dirty="0"/>
          </a:p>
        </p:txBody>
      </p:sp>
      <p:sp>
        <p:nvSpPr>
          <p:cNvPr id="3" name="Content Placeholder 2"/>
          <p:cNvSpPr>
            <a:spLocks noGrp="1"/>
          </p:cNvSpPr>
          <p:nvPr>
            <p:ph idx="1"/>
          </p:nvPr>
        </p:nvSpPr>
        <p:spPr/>
        <p:txBody>
          <a:bodyPr>
            <a:normAutofit fontScale="85000" lnSpcReduction="10000"/>
          </a:bodyPr>
          <a:lstStyle/>
          <a:p>
            <a:pPr algn="just"/>
            <a:r>
              <a:rPr lang="en-US" dirty="0" smtClean="0"/>
              <a:t>Economic Affairs Division is responsible for assessment of requirements, programming and negotiations of external economic assistance related to the Government of Pakistan and its constituent units from foreign Governments and multilateral agencies.</a:t>
            </a:r>
          </a:p>
          <a:p>
            <a:endParaRPr lang="en-US" dirty="0" smtClean="0"/>
          </a:p>
          <a:p>
            <a:pPr algn="just"/>
            <a:r>
              <a:rPr lang="en-US" dirty="0" smtClean="0"/>
              <a:t>The issues regarding external debt management and matters relating to technical assistance to foreign countries, credit to friendly countries on lending / re-lending of foreign loans and monitoring of aid utilization are being handled by this division.</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23</a:t>
            </a:fld>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en-US" dirty="0" smtClean="0"/>
              <a:t>Pakistan Bureau of Statistics</a:t>
            </a:r>
            <a:endParaRPr lang="en-US" dirty="0"/>
          </a:p>
        </p:txBody>
      </p:sp>
      <p:sp>
        <p:nvSpPr>
          <p:cNvPr id="3" name="Content Placeholder 2"/>
          <p:cNvSpPr>
            <a:spLocks noGrp="1"/>
          </p:cNvSpPr>
          <p:nvPr>
            <p:ph idx="1"/>
          </p:nvPr>
        </p:nvSpPr>
        <p:spPr>
          <a:xfrm>
            <a:off x="457200" y="1143000"/>
            <a:ext cx="8229600" cy="5410200"/>
          </a:xfrm>
        </p:spPr>
        <p:txBody>
          <a:bodyPr>
            <a:normAutofit fontScale="62500" lnSpcReduction="20000"/>
          </a:bodyPr>
          <a:lstStyle/>
          <a:p>
            <a:pPr algn="just"/>
            <a:r>
              <a:rPr lang="en-US" dirty="0" smtClean="0"/>
              <a:t>The Pakistan Bureau of Statistics, also known as PBS is a Government of Pakistan's major and executive and federal department charged with the national statistical services and to provide solid and comprehensive statistical research.</a:t>
            </a:r>
          </a:p>
          <a:p>
            <a:pPr algn="just"/>
            <a:endParaRPr lang="en-US" dirty="0" smtClean="0"/>
          </a:p>
          <a:p>
            <a:pPr algn="just"/>
            <a:r>
              <a:rPr lang="en-US" dirty="0" smtClean="0"/>
              <a:t>The PBS is one of the departments of the Statistics Division of the Ministry of Economic Affairs and Statistics of Pakistan. </a:t>
            </a:r>
          </a:p>
          <a:p>
            <a:pPr algn="just"/>
            <a:endParaRPr lang="en-US" dirty="0" smtClean="0"/>
          </a:p>
          <a:p>
            <a:pPr algn="just"/>
            <a:r>
              <a:rPr lang="en-US" dirty="0" smtClean="0"/>
              <a:t>The department assists and encourages informed decision-making, research and discussion within governments and the community, by providing a high quality, objective and responsive national statistical service. </a:t>
            </a:r>
          </a:p>
          <a:p>
            <a:pPr algn="just"/>
            <a:endParaRPr lang="en-US" dirty="0" smtClean="0"/>
          </a:p>
          <a:p>
            <a:pPr algn="just"/>
            <a:r>
              <a:rPr lang="en-US" dirty="0" smtClean="0"/>
              <a:t>PBS compiles statistics from many sources and produces global updates, including the Statistical Yearbook, Pakistan Statistics Handbook and yearbooks in specialized fields of statistics. </a:t>
            </a:r>
          </a:p>
          <a:p>
            <a:pPr algn="just"/>
            <a:endParaRPr lang="en-US" dirty="0" smtClean="0"/>
          </a:p>
          <a:p>
            <a:pPr algn="just"/>
            <a:r>
              <a:rPr lang="en-US" dirty="0" smtClean="0"/>
              <a:t>It creates statistics on the economy, the government, trade and other fields. It also operates the census for the country</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24</a:t>
            </a:fld>
            <a:endParaRPr 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pPr algn="r"/>
            <a:r>
              <a:rPr lang="en-US" b="1" dirty="0" smtClean="0"/>
              <a:t>Advantages of Privatization</a:t>
            </a:r>
            <a:endParaRPr lang="en-US" dirty="0"/>
          </a:p>
        </p:txBody>
      </p:sp>
      <p:sp>
        <p:nvSpPr>
          <p:cNvPr id="3" name="Content Placeholder 2"/>
          <p:cNvSpPr>
            <a:spLocks noGrp="1"/>
          </p:cNvSpPr>
          <p:nvPr>
            <p:ph idx="1"/>
          </p:nvPr>
        </p:nvSpPr>
        <p:spPr>
          <a:xfrm>
            <a:off x="457200" y="1143000"/>
            <a:ext cx="8229600" cy="4983163"/>
          </a:xfrm>
        </p:spPr>
        <p:txBody>
          <a:bodyPr>
            <a:normAutofit fontScale="70000" lnSpcReduction="20000"/>
          </a:bodyPr>
          <a:lstStyle/>
          <a:p>
            <a:pPr marL="514350" indent="-514350">
              <a:buAutoNum type="arabicPeriod"/>
            </a:pPr>
            <a:endParaRPr lang="en-US" dirty="0" smtClean="0"/>
          </a:p>
          <a:p>
            <a:pPr marL="514350" indent="-514350">
              <a:buAutoNum type="arabicPeriod"/>
            </a:pPr>
            <a:r>
              <a:rPr lang="en-US" dirty="0" smtClean="0"/>
              <a:t>Increase in efficiency and Profitability</a:t>
            </a:r>
          </a:p>
          <a:p>
            <a:pPr marL="514350" indent="-514350" algn="just">
              <a:buNone/>
            </a:pPr>
            <a:r>
              <a:rPr lang="en-US" dirty="0" smtClean="0"/>
              <a:t/>
            </a:r>
            <a:br>
              <a:rPr lang="en-US" dirty="0" smtClean="0"/>
            </a:br>
            <a:r>
              <a:rPr lang="en-US" dirty="0" smtClean="0"/>
              <a:t>Most Govt. industries and services are inefficient and running in losses, when these will be transferred to private sector, their administration will improve and non-development expenditures will be reduced, their efficiency will increase and will be converted into profitable ventures.</a:t>
            </a:r>
          </a:p>
          <a:p>
            <a:pPr marL="514350" indent="-514350" algn="just">
              <a:buNone/>
            </a:pPr>
            <a:endParaRPr lang="en-US" dirty="0" smtClean="0"/>
          </a:p>
          <a:p>
            <a:pPr>
              <a:buNone/>
            </a:pPr>
            <a:r>
              <a:rPr lang="en-US" dirty="0" smtClean="0"/>
              <a:t>2. Increase in Foreign Investment and Export Earnings</a:t>
            </a:r>
          </a:p>
          <a:p>
            <a:pPr algn="just">
              <a:buNone/>
            </a:pPr>
            <a:r>
              <a:rPr lang="en-US" dirty="0" smtClean="0"/>
              <a:t/>
            </a:r>
            <a:br>
              <a:rPr lang="en-US" dirty="0" smtClean="0"/>
            </a:br>
            <a:r>
              <a:rPr lang="en-US" dirty="0" smtClean="0"/>
              <a:t>Privatization will increase foreign investment when foreigners will purchase them. Their production will increase which will more foreign exchange for Pakistan and if these enterprises are set up by foreign loans, these loans will be repaid out of the sale proceeds, which will reduce the burden of foreign loans.</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25</a:t>
            </a:fld>
            <a:endParaRPr lang="en-US"/>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609600"/>
            <a:ext cx="8229600" cy="639762"/>
          </a:xfrm>
        </p:spPr>
        <p:txBody>
          <a:bodyPr>
            <a:normAutofit fontScale="90000"/>
          </a:bodyPr>
          <a:lstStyle/>
          <a:p>
            <a:pPr algn="r"/>
            <a:r>
              <a:rPr lang="en-US" sz="3600" b="1" cap="all" dirty="0" smtClean="0"/>
              <a:t>Ministry of privatization</a:t>
            </a:r>
            <a:r>
              <a:rPr lang="en-US" dirty="0" smtClean="0"/>
              <a:t/>
            </a:r>
            <a:br>
              <a:rPr lang="en-US" dirty="0" smtClean="0"/>
            </a:br>
            <a:endParaRPr lang="en-US" dirty="0"/>
          </a:p>
        </p:txBody>
      </p:sp>
      <p:sp>
        <p:nvSpPr>
          <p:cNvPr id="3" name="Content Placeholder 2"/>
          <p:cNvSpPr>
            <a:spLocks noGrp="1"/>
          </p:cNvSpPr>
          <p:nvPr>
            <p:ph idx="1"/>
          </p:nvPr>
        </p:nvSpPr>
        <p:spPr>
          <a:xfrm>
            <a:off x="457200" y="1295400"/>
            <a:ext cx="8229600" cy="4830763"/>
          </a:xfrm>
        </p:spPr>
        <p:txBody>
          <a:bodyPr>
            <a:normAutofit fontScale="70000" lnSpcReduction="20000"/>
          </a:bodyPr>
          <a:lstStyle/>
          <a:p>
            <a:pPr>
              <a:buNone/>
            </a:pPr>
            <a:r>
              <a:rPr lang="en-US" dirty="0" smtClean="0"/>
              <a:t>The main objectives of </a:t>
            </a:r>
            <a:r>
              <a:rPr lang="en-US" dirty="0" err="1" smtClean="0"/>
              <a:t>privatisation</a:t>
            </a:r>
            <a:r>
              <a:rPr lang="en-US" dirty="0" smtClean="0"/>
              <a:t> are as follows:</a:t>
            </a:r>
          </a:p>
          <a:p>
            <a:pPr>
              <a:buNone/>
            </a:pPr>
            <a:endParaRPr lang="en-US" dirty="0" smtClean="0"/>
          </a:p>
          <a:p>
            <a:pPr algn="just"/>
            <a:r>
              <a:rPr lang="en-US" dirty="0" smtClean="0"/>
              <a:t>To improve the operational efficiency and overall performance of entities proposed to be privatized and to promote competition.</a:t>
            </a:r>
          </a:p>
          <a:p>
            <a:endParaRPr lang="en-US" dirty="0" smtClean="0"/>
          </a:p>
          <a:p>
            <a:pPr algn="just"/>
            <a:r>
              <a:rPr lang="en-US" dirty="0" smtClean="0"/>
              <a:t>To reduce the financial burden imposed upon the Government by public enterprises and to release resources for utilization on alternate urgent requirements such as those of the social sectors and the development of physical and technological infrastructure, thereby accelerating the pace of industrialization.</a:t>
            </a:r>
          </a:p>
          <a:p>
            <a:endParaRPr lang="en-US" dirty="0" smtClean="0"/>
          </a:p>
          <a:p>
            <a:pPr algn="just"/>
            <a:r>
              <a:rPr lang="en-US" dirty="0" smtClean="0"/>
              <a:t>To promote and strengthen the capital market by broadening and deepening its base through enlarging the number of share-holders and listing new enterprises.</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26</a:t>
            </a:fld>
            <a:endParaRPr 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r"/>
            <a:r>
              <a:rPr lang="en-US" b="1" dirty="0" smtClean="0"/>
              <a:t>Ministry of Communications</a:t>
            </a:r>
            <a:r>
              <a:rPr lang="en-US" dirty="0" smtClean="0"/>
              <a:t/>
            </a:r>
            <a:br>
              <a:rPr lang="en-US" dirty="0" smtClean="0"/>
            </a:br>
            <a:endParaRPr lang="en-US" dirty="0"/>
          </a:p>
        </p:txBody>
      </p:sp>
      <p:sp>
        <p:nvSpPr>
          <p:cNvPr id="3" name="Content Placeholder 2"/>
          <p:cNvSpPr>
            <a:spLocks noGrp="1"/>
          </p:cNvSpPr>
          <p:nvPr>
            <p:ph idx="1"/>
          </p:nvPr>
        </p:nvSpPr>
        <p:spPr>
          <a:xfrm>
            <a:off x="457200" y="1066800"/>
            <a:ext cx="8229600" cy="5334000"/>
          </a:xfrm>
        </p:spPr>
        <p:txBody>
          <a:bodyPr>
            <a:normAutofit fontScale="70000" lnSpcReduction="20000"/>
          </a:bodyPr>
          <a:lstStyle/>
          <a:p>
            <a:pPr algn="just"/>
            <a:r>
              <a:rPr lang="en-US" dirty="0" smtClean="0"/>
              <a:t>The Ministry of Communications is a Cabinet-level ministry of the Pakistani Government responsible for </a:t>
            </a:r>
            <a:r>
              <a:rPr lang="en-US" dirty="0" err="1" smtClean="0"/>
              <a:t>analysing</a:t>
            </a:r>
            <a:r>
              <a:rPr lang="en-US" dirty="0" smtClean="0"/>
              <a:t>, formulating and implementing central policy on communications and transportation. It is the one of the oldest ministries, created August 14, 1947. </a:t>
            </a:r>
          </a:p>
          <a:p>
            <a:pPr algn="just"/>
            <a:endParaRPr lang="en-US" dirty="0" smtClean="0"/>
          </a:p>
          <a:p>
            <a:pPr algn="just"/>
            <a:r>
              <a:rPr lang="en-US" dirty="0" smtClean="0"/>
              <a:t>The Ministry of Communications has jurisdiction over telegraph and telephone communications as well as public radio, technical means of radio and television broadcasting and the distribution of periodicals. </a:t>
            </a:r>
          </a:p>
          <a:p>
            <a:pPr algn="just"/>
            <a:endParaRPr lang="en-US" dirty="0" smtClean="0"/>
          </a:p>
          <a:p>
            <a:pPr algn="just"/>
            <a:r>
              <a:rPr lang="en-US" dirty="0" smtClean="0"/>
              <a:t>The Ministry and its political executive, the Communications Minister, are headquartered in the Cabinet Secretariat, Islamabad Capital Venue. </a:t>
            </a:r>
          </a:p>
          <a:p>
            <a:pPr algn="just"/>
            <a:endParaRPr lang="en-US" dirty="0" smtClean="0"/>
          </a:p>
          <a:p>
            <a:pPr algn="just"/>
            <a:r>
              <a:rPr lang="en-US" dirty="0" smtClean="0"/>
              <a:t>The Communications Minister is a public appointee who must be a member of Parliament. As of 2011, the Communications Minister is </a:t>
            </a:r>
            <a:r>
              <a:rPr lang="en-US" dirty="0" err="1" smtClean="0"/>
              <a:t>Arbab</a:t>
            </a:r>
            <a:r>
              <a:rPr lang="en-US" dirty="0" smtClean="0"/>
              <a:t> </a:t>
            </a:r>
            <a:r>
              <a:rPr lang="en-US" dirty="0" err="1" smtClean="0"/>
              <a:t>Alamgir</a:t>
            </a:r>
            <a:r>
              <a:rPr lang="en-US" dirty="0" smtClean="0"/>
              <a:t> Khan of the Pakistan Peoples Party.</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27</a:t>
            </a:fld>
            <a:endParaRPr lang="en-US"/>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pPr algn="r"/>
            <a:r>
              <a:rPr lang="en-US" dirty="0" smtClean="0"/>
              <a:t>Departments / Organizations</a:t>
            </a:r>
            <a:endParaRPr lang="en-US" dirty="0"/>
          </a:p>
        </p:txBody>
      </p:sp>
      <p:sp>
        <p:nvSpPr>
          <p:cNvPr id="3" name="Content Placeholder 2"/>
          <p:cNvSpPr>
            <a:spLocks noGrp="1"/>
          </p:cNvSpPr>
          <p:nvPr>
            <p:ph idx="1"/>
          </p:nvPr>
        </p:nvSpPr>
        <p:spPr/>
        <p:txBody>
          <a:bodyPr/>
          <a:lstStyle/>
          <a:p>
            <a:pPr algn="just" fontAlgn="base">
              <a:buNone/>
            </a:pPr>
            <a:r>
              <a:rPr lang="en-US" dirty="0" smtClean="0"/>
              <a:t>   The Ministry of Communications exercise administrative control over the following Departments / Organizations: </a:t>
            </a:r>
          </a:p>
          <a:p>
            <a:pPr fontAlgn="base">
              <a:buNone/>
            </a:pPr>
            <a:r>
              <a:rPr lang="en-US" dirty="0" smtClean="0"/>
              <a:t/>
            </a:r>
            <a:br>
              <a:rPr lang="en-US" dirty="0" smtClean="0"/>
            </a:br>
            <a:r>
              <a:rPr lang="en-US" dirty="0" smtClean="0"/>
              <a:t> </a:t>
            </a:r>
            <a:r>
              <a:rPr lang="en-US" dirty="0" err="1" smtClean="0"/>
              <a:t>i</a:t>
            </a:r>
            <a:r>
              <a:rPr lang="en-US" dirty="0" smtClean="0"/>
              <a:t>) National Transport Research Centre</a:t>
            </a:r>
            <a:br>
              <a:rPr lang="en-US" dirty="0" smtClean="0"/>
            </a:br>
            <a:r>
              <a:rPr lang="en-US" dirty="0" smtClean="0"/>
              <a:t> ii) National Highway &amp; Motorway Police</a:t>
            </a:r>
            <a:br>
              <a:rPr lang="en-US" dirty="0" smtClean="0"/>
            </a:br>
            <a:r>
              <a:rPr lang="en-US" dirty="0" smtClean="0"/>
              <a:t> iii) National Highway Authority </a:t>
            </a:r>
            <a:br>
              <a:rPr lang="en-US" dirty="0" smtClean="0"/>
            </a:br>
            <a:r>
              <a:rPr lang="en-US" dirty="0" smtClean="0"/>
              <a:t> iv) Construction Machinery Training Institute</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28</a:t>
            </a:fld>
            <a:endParaRPr lang="en-US"/>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81000"/>
            <a:ext cx="8229600" cy="579438"/>
          </a:xfrm>
        </p:spPr>
        <p:txBody>
          <a:bodyPr>
            <a:normAutofit fontScale="90000"/>
          </a:bodyPr>
          <a:lstStyle/>
          <a:p>
            <a:pPr algn="r"/>
            <a:r>
              <a:rPr lang="en-US" b="1" dirty="0" smtClean="0"/>
              <a:t>Functions of Highway Council</a:t>
            </a:r>
            <a:br>
              <a:rPr lang="en-US" b="1" dirty="0" smtClean="0"/>
            </a:br>
            <a:endParaRPr lang="en-US" dirty="0"/>
          </a:p>
        </p:txBody>
      </p:sp>
      <p:sp>
        <p:nvSpPr>
          <p:cNvPr id="3" name="Content Placeholder 2"/>
          <p:cNvSpPr>
            <a:spLocks noGrp="1"/>
          </p:cNvSpPr>
          <p:nvPr>
            <p:ph idx="1"/>
          </p:nvPr>
        </p:nvSpPr>
        <p:spPr>
          <a:xfrm>
            <a:off x="457200" y="1066800"/>
            <a:ext cx="8229600" cy="5059363"/>
          </a:xfrm>
        </p:spPr>
        <p:txBody>
          <a:bodyPr>
            <a:normAutofit fontScale="85000" lnSpcReduction="20000"/>
          </a:bodyPr>
          <a:lstStyle/>
          <a:p>
            <a:pPr algn="just"/>
            <a:r>
              <a:rPr lang="en-US" dirty="0" smtClean="0"/>
              <a:t>To approve five year plans and perspective plans, prepared by the board in consultation with the planning &amp; Development Division, for the construction, development, repair &amp; maintenance of National Highways &amp; Strategic Roads specially entrusted to the Authority by the Federal Government or by Provincial Government or other Authority concerned.</a:t>
            </a:r>
          </a:p>
          <a:p>
            <a:pPr algn="just"/>
            <a:endParaRPr lang="en-US" dirty="0" smtClean="0"/>
          </a:p>
          <a:p>
            <a:pPr lvl="1" algn="just"/>
            <a:r>
              <a:rPr lang="en-US" dirty="0" smtClean="0"/>
              <a:t>To consider progress reports of the Authority.</a:t>
            </a:r>
          </a:p>
          <a:p>
            <a:pPr lvl="1" algn="just"/>
            <a:r>
              <a:rPr lang="en-US" dirty="0" smtClean="0"/>
              <a:t>To lay down national policies and guidelines to be followed by the Authority in the performance of its functions</a:t>
            </a:r>
          </a:p>
          <a:p>
            <a:pPr lvl="1" algn="just"/>
            <a:r>
              <a:rPr lang="en-US" dirty="0" smtClean="0"/>
              <a:t>To review and reappraise projects</a:t>
            </a:r>
          </a:p>
          <a:p>
            <a:pPr lvl="1" algn="just"/>
            <a:r>
              <a:rPr lang="en-US" dirty="0" smtClean="0"/>
              <a:t>To approve the annual budget of the Authority</a:t>
            </a:r>
          </a:p>
          <a:p>
            <a:pPr algn="just"/>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29</a:t>
            </a:fld>
            <a:endParaRPr lang="en-US"/>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r"/>
            <a:r>
              <a:rPr lang="en-US" b="1" dirty="0" smtClean="0"/>
              <a:t>Ministry of Information Technology</a:t>
            </a:r>
            <a:endParaRPr lang="en-US" dirty="0"/>
          </a:p>
        </p:txBody>
      </p:sp>
      <p:sp>
        <p:nvSpPr>
          <p:cNvPr id="3" name="Content Placeholder 2"/>
          <p:cNvSpPr>
            <a:spLocks noGrp="1"/>
          </p:cNvSpPr>
          <p:nvPr>
            <p:ph idx="1"/>
          </p:nvPr>
        </p:nvSpPr>
        <p:spPr/>
        <p:txBody>
          <a:bodyPr>
            <a:normAutofit fontScale="92500" lnSpcReduction="10000"/>
          </a:bodyPr>
          <a:lstStyle/>
          <a:p>
            <a:pPr algn="just" fontAlgn="base">
              <a:buNone/>
            </a:pPr>
            <a:r>
              <a:rPr lang="en-US" dirty="0" smtClean="0"/>
              <a:t>	The Ministry of Information Technology (</a:t>
            </a:r>
            <a:r>
              <a:rPr lang="en-US" dirty="0" err="1" smtClean="0"/>
              <a:t>MoIT</a:t>
            </a:r>
            <a:r>
              <a:rPr lang="en-US" dirty="0" smtClean="0"/>
              <a:t>) is the national focal Ministry and enabling arm of the Government of Pakistan for planning, coordinating and directing efforts to initiate and launch Information Technology and Telecommunications programs and projects aimed at economic development of the country. </a:t>
            </a:r>
          </a:p>
          <a:p>
            <a:pPr algn="just" fontAlgn="base">
              <a:buNone/>
            </a:pPr>
            <a:endParaRPr lang="en-US" dirty="0" smtClean="0"/>
          </a:p>
          <a:p>
            <a:pPr algn="just" fontAlgn="base"/>
            <a:r>
              <a:rPr lang="en-US" dirty="0" err="1" smtClean="0"/>
              <a:t>MoIT</a:t>
            </a:r>
            <a:r>
              <a:rPr lang="en-US" dirty="0" smtClean="0"/>
              <a:t> consists of one division; Information Technology and Telecommunications Division.</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30</a:t>
            </a:fld>
            <a:endParaRPr lang="en-US"/>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dirty="0" smtClean="0"/>
              <a:t>PTA's Functions</a:t>
            </a:r>
            <a:endParaRPr lang="en-US" dirty="0"/>
          </a:p>
        </p:txBody>
      </p:sp>
      <p:sp>
        <p:nvSpPr>
          <p:cNvPr id="3" name="Content Placeholder 2"/>
          <p:cNvSpPr>
            <a:spLocks noGrp="1"/>
          </p:cNvSpPr>
          <p:nvPr>
            <p:ph idx="1"/>
          </p:nvPr>
        </p:nvSpPr>
        <p:spPr/>
        <p:txBody>
          <a:bodyPr>
            <a:normAutofit fontScale="77500" lnSpcReduction="20000"/>
          </a:bodyPr>
          <a:lstStyle/>
          <a:p>
            <a:pPr algn="just"/>
            <a:r>
              <a:rPr lang="en-US" dirty="0" smtClean="0"/>
              <a:t>To regulate the establishment, operation and maintenance of telecommunication systems and provision of telecommunication services in Pakistan.</a:t>
            </a:r>
          </a:p>
          <a:p>
            <a:pPr algn="just"/>
            <a:endParaRPr lang="en-US" dirty="0" smtClean="0"/>
          </a:p>
          <a:p>
            <a:pPr algn="just"/>
            <a:r>
              <a:rPr lang="en-US" dirty="0" smtClean="0"/>
              <a:t>To receive and expeditiously dispose of applications for the use of radio-frequency spectrum.</a:t>
            </a:r>
          </a:p>
          <a:p>
            <a:pPr algn="just"/>
            <a:endParaRPr lang="en-US" dirty="0" smtClean="0"/>
          </a:p>
          <a:p>
            <a:pPr algn="just"/>
            <a:r>
              <a:rPr lang="en-US" dirty="0" smtClean="0"/>
              <a:t>To promote and protect the interests of users of telecommunication services in Pakistan.</a:t>
            </a:r>
          </a:p>
          <a:p>
            <a:pPr algn="just"/>
            <a:endParaRPr lang="en-US" dirty="0" smtClean="0"/>
          </a:p>
          <a:p>
            <a:pPr algn="just"/>
            <a:r>
              <a:rPr lang="en-US" dirty="0" smtClean="0"/>
              <a:t>To promote the availability of a wide range of high quality, efficient, cost effective and competitive telecommunication services throughout Pakistan.</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31</a:t>
            </a:fld>
            <a:endParaRPr lang="en-US"/>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    Summary	</a:t>
            </a:r>
            <a:endParaRPr lang="en-US" b="1" dirty="0"/>
          </a:p>
        </p:txBody>
      </p:sp>
      <p:sp>
        <p:nvSpPr>
          <p:cNvPr id="3" name="Content Placeholder 2"/>
          <p:cNvSpPr>
            <a:spLocks noGrp="1"/>
          </p:cNvSpPr>
          <p:nvPr>
            <p:ph idx="1"/>
          </p:nvPr>
        </p:nvSpPr>
        <p:spPr/>
        <p:txBody>
          <a:bodyPr/>
          <a:lstStyle/>
          <a:p>
            <a:r>
              <a:rPr lang="en-US" b="1" dirty="0" smtClean="0"/>
              <a:t>Revision Lecture 1-15</a:t>
            </a:r>
            <a:endParaRPr lang="en-US" b="1"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32</a:t>
            </a:fld>
            <a:endParaRPr lang="en-US"/>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Next Lecture</a:t>
            </a:r>
            <a:endParaRPr lang="en-US" b="1" dirty="0"/>
          </a:p>
        </p:txBody>
      </p:sp>
      <p:sp>
        <p:nvSpPr>
          <p:cNvPr id="3" name="Content Placeholder 2"/>
          <p:cNvSpPr>
            <a:spLocks noGrp="1"/>
          </p:cNvSpPr>
          <p:nvPr>
            <p:ph idx="1"/>
          </p:nvPr>
        </p:nvSpPr>
        <p:spPr/>
        <p:txBody>
          <a:bodyPr/>
          <a:lstStyle/>
          <a:p>
            <a:r>
              <a:rPr lang="en-US" dirty="0" smtClean="0"/>
              <a:t>Revision Lecture 15-30</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33</a:t>
            </a:fld>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94</TotalTime>
  <Words>2000</Words>
  <Application>Microsoft Office PowerPoint</Application>
  <PresentationFormat>On-screen Show (4:3)</PresentationFormat>
  <Paragraphs>228</Paragraphs>
  <Slides>33</Slides>
  <Notes>0</Notes>
  <HiddenSlides>0</HiddenSlides>
  <MMClips>0</MMClips>
  <ScaleCrop>false</ScaleCrop>
  <HeadingPairs>
    <vt:vector size="4" baseType="variant">
      <vt:variant>
        <vt:lpstr>Theme</vt:lpstr>
      </vt:variant>
      <vt:variant>
        <vt:i4>1</vt:i4>
      </vt:variant>
      <vt:variant>
        <vt:lpstr>Slide Titles</vt:lpstr>
      </vt:variant>
      <vt:variant>
        <vt:i4>33</vt:i4>
      </vt:variant>
    </vt:vector>
  </HeadingPairs>
  <TitlesOfParts>
    <vt:vector size="34" baseType="lpstr">
      <vt:lpstr>Office Theme</vt:lpstr>
      <vt:lpstr>Regulatory Administrative Institutions MPA 517</vt:lpstr>
      <vt:lpstr>Recap</vt:lpstr>
      <vt:lpstr>Drug addiction symptoms or behaviors</vt:lpstr>
      <vt:lpstr>Divisions</vt:lpstr>
      <vt:lpstr>Inter Services Selection Board</vt:lpstr>
      <vt:lpstr>Today’s Lecture</vt:lpstr>
      <vt:lpstr>What is regulation?</vt:lpstr>
      <vt:lpstr>State socialism </vt:lpstr>
      <vt:lpstr>State social institutions</vt:lpstr>
      <vt:lpstr>Regulatory economics</vt:lpstr>
      <vt:lpstr>Why Regulations</vt:lpstr>
      <vt:lpstr> Regulatory Capture</vt:lpstr>
      <vt:lpstr>Contract Enforcement </vt:lpstr>
      <vt:lpstr>Administrative law</vt:lpstr>
      <vt:lpstr>Why regulations are important? </vt:lpstr>
      <vt:lpstr>Regulatory policy as a lever of state power </vt:lpstr>
      <vt:lpstr>Regulatory policy as part of good public governance </vt:lpstr>
      <vt:lpstr>Regulatory policy and economic theory </vt:lpstr>
      <vt:lpstr>Country principles for better regulation</vt:lpstr>
      <vt:lpstr>WTO</vt:lpstr>
      <vt:lpstr>WTO- Advantages </vt:lpstr>
      <vt:lpstr>WTO- Disadvantages</vt:lpstr>
      <vt:lpstr>Economic Affairs Division</vt:lpstr>
      <vt:lpstr>Pakistan Bureau of Statistics</vt:lpstr>
      <vt:lpstr>Advantages of Privatization</vt:lpstr>
      <vt:lpstr>Ministry of privatization </vt:lpstr>
      <vt:lpstr>Ministry of Communications </vt:lpstr>
      <vt:lpstr>Departments / Organizations</vt:lpstr>
      <vt:lpstr>Functions of Highway Council </vt:lpstr>
      <vt:lpstr>Ministry of Information Technology</vt:lpstr>
      <vt:lpstr>PTA's Functions</vt:lpstr>
      <vt:lpstr>    Summary </vt:lpstr>
      <vt:lpstr>Next Lecture</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Regulatory Administrative Institutions MPA 517</dc:title>
  <dc:creator>U</dc:creator>
  <cp:lastModifiedBy>NTS</cp:lastModifiedBy>
  <cp:revision>30</cp:revision>
  <dcterms:created xsi:type="dcterms:W3CDTF">2006-08-16T00:00:00Z</dcterms:created>
  <dcterms:modified xsi:type="dcterms:W3CDTF">2014-06-28T08:26:13Z</dcterms:modified>
</cp:coreProperties>
</file>