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9" r:id="rId4"/>
    <p:sldId id="260" r:id="rId5"/>
    <p:sldId id="261" r:id="rId6"/>
    <p:sldId id="262" r:id="rId7"/>
    <p:sldId id="265" r:id="rId8"/>
    <p:sldId id="266" r:id="rId9"/>
    <p:sldId id="267" r:id="rId10"/>
    <p:sldId id="263" r:id="rId11"/>
    <p:sldId id="264"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72E22F-52FA-4DD7-8E12-22500C24C82C}" type="datetimeFigureOut">
              <a:rPr lang="en-US" smtClean="0"/>
              <a:pPr/>
              <a:t>6/28/2014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F577BF-5947-4135-96F6-0666283B2A8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3F0E0B9-D85A-4349-BA95-3199442844F2}" type="datetime1">
              <a:rPr lang="en-US" smtClean="0"/>
              <a:pPr/>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021550-730C-406A-AFA3-3CA0064E29DD}" type="datetime1">
              <a:rPr lang="en-US" smtClean="0"/>
              <a:pPr/>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5A07A9-2D0B-4F6B-9ECF-1D3AFB3B6ACB}" type="datetime1">
              <a:rPr lang="en-US" smtClean="0"/>
              <a:pPr/>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DA73E8-6E63-4444-BC8A-FD7B46623C1C}" type="datetime1">
              <a:rPr lang="en-US" smtClean="0"/>
              <a:pPr/>
              <a:t>6/28/2014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B55BE5-2B23-45CF-B07F-016A3F3D7ED1}" type="datetime1">
              <a:rPr lang="en-US" smtClean="0"/>
              <a:pPr/>
              <a:t>6/28/2014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8EEC71A-CD28-4A35-9E05-6EEDADB58D89}" type="datetime1">
              <a:rPr lang="en-US" smtClean="0"/>
              <a:pPr/>
              <a:t>6/28/2014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9453BF-7A08-4947-981F-D0ED6FFB984E}" type="datetime1">
              <a:rPr lang="en-US" smtClean="0"/>
              <a:pPr/>
              <a:t>6/28/2014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9C1071-13E2-4105-B290-043BAF4F2E34}" type="datetime1">
              <a:rPr lang="en-US" smtClean="0"/>
              <a:pPr/>
              <a:t>6/28/2014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FF9264-14CC-49E7-A7B5-95CDF503EDDB}" type="datetime1">
              <a:rPr lang="en-US" smtClean="0"/>
              <a:pPr/>
              <a:t>6/28/2014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A7ABA4-8DFA-4993-99BC-2858173D8806}" type="datetime1">
              <a:rPr lang="en-US" smtClean="0"/>
              <a:pPr/>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190F09-7024-4FD6-9925-66386E0B31D7}" type="datetime1">
              <a:rPr lang="en-US" smtClean="0"/>
              <a:pPr/>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C4D450-7E92-4887-BA2E-60440C61B56B}" type="datetime1">
              <a:rPr lang="en-US" smtClean="0"/>
              <a:pPr/>
              <a:t>6/28/2014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latin typeface="Times New Roman" pitchFamily="18" charset="0"/>
                <a:cs typeface="Times New Roman" pitchFamily="18" charset="0"/>
              </a:rPr>
              <a:t>Regulatory Administrative Institutions</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MPA 517</a:t>
            </a:r>
            <a:endParaRPr lang="en-US" sz="3600" dirty="0"/>
          </a:p>
        </p:txBody>
      </p:sp>
      <p:sp>
        <p:nvSpPr>
          <p:cNvPr id="3" name="Subtitle 2"/>
          <p:cNvSpPr>
            <a:spLocks noGrp="1"/>
          </p:cNvSpPr>
          <p:nvPr>
            <p:ph type="subTitle" idx="1"/>
          </p:nvPr>
        </p:nvSpPr>
        <p:spPr/>
        <p:txBody>
          <a:bodyPr/>
          <a:lstStyle/>
          <a:p>
            <a:pPr algn="r"/>
            <a:r>
              <a:rPr lang="en-US" b="1" dirty="0" smtClean="0">
                <a:solidFill>
                  <a:schemeClr val="tx1"/>
                </a:solidFill>
              </a:rPr>
              <a:t>Lecture-30</a:t>
            </a:r>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Recap</a:t>
            </a:r>
            <a:endParaRPr lang="en-US" b="1" dirty="0"/>
          </a:p>
        </p:txBody>
      </p:sp>
      <p:sp>
        <p:nvSpPr>
          <p:cNvPr id="3" name="Content Placeholder 2"/>
          <p:cNvSpPr>
            <a:spLocks noGrp="1"/>
          </p:cNvSpPr>
          <p:nvPr>
            <p:ph idx="1"/>
          </p:nvPr>
        </p:nvSpPr>
        <p:spPr>
          <a:xfrm>
            <a:off x="457200" y="1143000"/>
            <a:ext cx="8229600" cy="4983163"/>
          </a:xfrm>
        </p:spPr>
        <p:txBody>
          <a:bodyPr>
            <a:normAutofit fontScale="55000" lnSpcReduction="20000"/>
          </a:bodyPr>
          <a:lstStyle/>
          <a:p>
            <a:pPr algn="just" fontAlgn="base">
              <a:buNone/>
            </a:pPr>
            <a:r>
              <a:rPr lang="en-US" dirty="0" smtClean="0"/>
              <a:t>I.	Monitoring and evaluation of </a:t>
            </a:r>
            <a:r>
              <a:rPr lang="en-US" dirty="0" err="1" smtClean="0"/>
              <a:t>programmes</a:t>
            </a:r>
            <a:r>
              <a:rPr lang="en-US" dirty="0" smtClean="0"/>
              <a:t> being carried out of the </a:t>
            </a:r>
            <a:r>
              <a:rPr lang="en-US" dirty="0" err="1" smtClean="0"/>
              <a:t>Commissionerate</a:t>
            </a:r>
            <a:r>
              <a:rPr lang="en-US" dirty="0" smtClean="0"/>
              <a:t> Afghan Refugees Lahore, Peshawar, Quetta, International Organizations and the NGOs etc through periodical visits/inspections by the Chief Commissioner Afghan Refugees and other officers in the Chief </a:t>
            </a:r>
            <a:r>
              <a:rPr lang="en-US" dirty="0" err="1" smtClean="0"/>
              <a:t>Commissionerate</a:t>
            </a:r>
            <a:r>
              <a:rPr lang="en-US" dirty="0" smtClean="0"/>
              <a:t> for Afghan Refugees.</a:t>
            </a:r>
          </a:p>
          <a:p>
            <a:pPr algn="just" fontAlgn="base">
              <a:buNone/>
            </a:pPr>
            <a:endParaRPr lang="en-US" dirty="0" smtClean="0"/>
          </a:p>
          <a:p>
            <a:pPr algn="just" fontAlgn="base">
              <a:buNone/>
            </a:pPr>
            <a:r>
              <a:rPr lang="en-US" dirty="0" smtClean="0"/>
              <a:t>II.  Issuance of NOCs for vehicles imported by UN Agencies, NGOs and Afghan </a:t>
            </a:r>
            <a:r>
              <a:rPr lang="en-US" dirty="0" err="1" smtClean="0"/>
              <a:t>Tanzeemats</a:t>
            </a:r>
            <a:r>
              <a:rPr lang="en-US" dirty="0" smtClean="0"/>
              <a:t> for disposal etc.</a:t>
            </a:r>
          </a:p>
          <a:p>
            <a:pPr algn="just" fontAlgn="base">
              <a:buNone/>
            </a:pPr>
            <a:endParaRPr lang="en-US" dirty="0" smtClean="0"/>
          </a:p>
          <a:p>
            <a:pPr algn="just" fontAlgn="base">
              <a:buNone/>
            </a:pPr>
            <a:r>
              <a:rPr lang="en-US" dirty="0" smtClean="0"/>
              <a:t>III.     Issuance of exemption certificates for relief goods meant for Afghan Refugees.</a:t>
            </a:r>
          </a:p>
          <a:p>
            <a:pPr algn="just" fontAlgn="base">
              <a:buNone/>
            </a:pPr>
            <a:endParaRPr lang="en-US" dirty="0" smtClean="0"/>
          </a:p>
          <a:p>
            <a:pPr algn="just" fontAlgn="base">
              <a:buNone/>
            </a:pPr>
            <a:r>
              <a:rPr lang="en-US" dirty="0" smtClean="0"/>
              <a:t>IV. Maintenance of warehouse funded by the United Nations High Commission for Refugees (UNHCR).</a:t>
            </a:r>
          </a:p>
          <a:p>
            <a:pPr algn="just" fontAlgn="base">
              <a:buNone/>
            </a:pPr>
            <a:endParaRPr lang="en-US" dirty="0" smtClean="0"/>
          </a:p>
          <a:p>
            <a:pPr algn="just" fontAlgn="base">
              <a:buNone/>
            </a:pPr>
            <a:r>
              <a:rPr lang="en-US" dirty="0" smtClean="0"/>
              <a:t>V.   Preparation of Reconciliation Statement of wheat supply to Afghan Refugees with Provincial Food Department.</a:t>
            </a:r>
          </a:p>
          <a:p>
            <a:pPr algn="just" fontAlgn="base">
              <a:buNone/>
            </a:pPr>
            <a:endParaRPr lang="en-US" dirty="0" smtClean="0"/>
          </a:p>
          <a:p>
            <a:pPr algn="just" fontAlgn="base">
              <a:buNone/>
            </a:pPr>
            <a:r>
              <a:rPr lang="en-US" dirty="0" smtClean="0"/>
              <a:t> VI.   Coordination for repatriation of Afghan Refugees.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sz="3600" b="1" dirty="0" smtClean="0"/>
              <a:t>RAZMAK CADET COLLEGE</a:t>
            </a:r>
            <a:endParaRPr lang="en-US" sz="3600" b="1" dirty="0"/>
          </a:p>
        </p:txBody>
      </p:sp>
      <p:sp>
        <p:nvSpPr>
          <p:cNvPr id="3" name="Content Placeholder 2"/>
          <p:cNvSpPr>
            <a:spLocks noGrp="1"/>
          </p:cNvSpPr>
          <p:nvPr>
            <p:ph idx="1"/>
          </p:nvPr>
        </p:nvSpPr>
        <p:spPr>
          <a:xfrm>
            <a:off x="457200" y="1219200"/>
            <a:ext cx="8229600" cy="4906963"/>
          </a:xfrm>
        </p:spPr>
        <p:txBody>
          <a:bodyPr>
            <a:normAutofit fontScale="62500" lnSpcReduction="20000"/>
          </a:bodyPr>
          <a:lstStyle/>
          <a:p>
            <a:pPr algn="just"/>
            <a:r>
              <a:rPr lang="en-US" dirty="0" smtClean="0"/>
              <a:t>Cadet College, </a:t>
            </a:r>
            <a:r>
              <a:rPr lang="en-US" dirty="0" err="1" smtClean="0"/>
              <a:t>Razmak</a:t>
            </a:r>
            <a:r>
              <a:rPr lang="en-US" dirty="0" smtClean="0"/>
              <a:t>, North Waziristan Agency is an autonomous body of Ministry of SAFRON and is located in the heart of FATA. The College is providing quality education to the poor tribal candidates up to Intermediate. The College was established under Presidential Regulation-II of 1977. </a:t>
            </a:r>
          </a:p>
          <a:p>
            <a:pPr algn="just">
              <a:buNone/>
            </a:pPr>
            <a:endParaRPr lang="en-US" dirty="0" smtClean="0"/>
          </a:p>
          <a:p>
            <a:pPr algn="just"/>
            <a:r>
              <a:rPr lang="en-US" dirty="0" smtClean="0"/>
              <a:t>FATA Secretariat, Peshawar sponsors the financial liabilities of the college. The Finance Division allocates funds in the regular budget of FATA Secretariat, Peshawar as “ grant in-aid”.</a:t>
            </a:r>
          </a:p>
          <a:p>
            <a:pPr algn="just"/>
            <a:endParaRPr lang="en-US" dirty="0" smtClean="0"/>
          </a:p>
          <a:p>
            <a:pPr algn="just"/>
            <a:r>
              <a:rPr lang="en-US" dirty="0" smtClean="0"/>
              <a:t>The funds are released to the college on the monthly basis. The Board of Governors manages the affairs of the College. </a:t>
            </a:r>
            <a:br>
              <a:rPr lang="en-US" dirty="0" smtClean="0"/>
            </a:br>
            <a:r>
              <a:rPr lang="en-US" dirty="0" smtClean="0"/>
              <a:t>  </a:t>
            </a:r>
            <a:br>
              <a:rPr lang="en-US" dirty="0" smtClean="0"/>
            </a:br>
            <a:endParaRPr lang="en-US" dirty="0" smtClean="0"/>
          </a:p>
          <a:p>
            <a:pPr algn="just"/>
            <a:r>
              <a:rPr lang="en-US" dirty="0" smtClean="0"/>
              <a:t>The College started functioning in 1978 with strength of 100 students which has now been increased to 500 students. The College is providing educational facilities from 7th to 12th classes.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sz="3600" b="1" dirty="0" smtClean="0"/>
              <a:t>The Council Of Islamic Ideology</a:t>
            </a:r>
            <a:endParaRPr lang="en-US" sz="3600" dirty="0"/>
          </a:p>
        </p:txBody>
      </p:sp>
      <p:sp>
        <p:nvSpPr>
          <p:cNvPr id="3" name="Content Placeholder 2"/>
          <p:cNvSpPr>
            <a:spLocks noGrp="1"/>
          </p:cNvSpPr>
          <p:nvPr>
            <p:ph idx="1"/>
          </p:nvPr>
        </p:nvSpPr>
        <p:spPr>
          <a:xfrm>
            <a:off x="457200" y="1143000"/>
            <a:ext cx="8229600" cy="4983163"/>
          </a:xfrm>
        </p:spPr>
        <p:txBody>
          <a:bodyPr>
            <a:normAutofit fontScale="85000" lnSpcReduction="20000"/>
          </a:bodyPr>
          <a:lstStyle/>
          <a:p>
            <a:pPr algn="just"/>
            <a:r>
              <a:rPr lang="en-US" dirty="0" smtClean="0"/>
              <a:t>The Council of Islamic Ideology is a constitutional body that advises the legislature whether or not a certain law is repugnant to Islam, namely to the Qur'an and </a:t>
            </a:r>
            <a:r>
              <a:rPr lang="en-US" dirty="0" err="1" smtClean="0"/>
              <a:t>Sunna</a:t>
            </a:r>
            <a:r>
              <a:rPr lang="en-US" dirty="0" smtClean="0"/>
              <a:t>. </a:t>
            </a:r>
          </a:p>
          <a:p>
            <a:pPr algn="just"/>
            <a:endParaRPr lang="en-US" dirty="0" smtClean="0"/>
          </a:p>
          <a:p>
            <a:pPr algn="just"/>
            <a:r>
              <a:rPr lang="en-US" dirty="0" smtClean="0"/>
              <a:t>The Council of Islamic Ideology was established as Advisory Council of Islamic Ideology on August 1, 1962 under Article 199 of the Constitution of the Islamic Republic of Pakistan 1962, which provided for the constitution of the Council (Articles 199 - 203), its functions (Article 204), rules of procedure (Article 205), and the establishment of Islamic Research Institute (Article 207).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487362"/>
          </a:xfrm>
        </p:spPr>
        <p:txBody>
          <a:bodyPr>
            <a:normAutofit fontScale="90000"/>
          </a:bodyPr>
          <a:lstStyle/>
          <a:p>
            <a:pPr algn="r"/>
            <a:r>
              <a:rPr lang="en-US" b="1" dirty="0" smtClean="0"/>
              <a:t>Vision 2025</a:t>
            </a:r>
            <a:r>
              <a:rPr lang="en-US" dirty="0" smtClean="0"/>
              <a:t/>
            </a:r>
            <a:br>
              <a:rPr lang="en-US" dirty="0" smtClean="0"/>
            </a:br>
            <a:endParaRPr lang="en-US" dirty="0"/>
          </a:p>
        </p:txBody>
      </p:sp>
      <p:sp>
        <p:nvSpPr>
          <p:cNvPr id="3" name="Content Placeholder 2"/>
          <p:cNvSpPr>
            <a:spLocks noGrp="1"/>
          </p:cNvSpPr>
          <p:nvPr>
            <p:ph idx="1"/>
          </p:nvPr>
        </p:nvSpPr>
        <p:spPr>
          <a:xfrm>
            <a:off x="457200" y="990600"/>
            <a:ext cx="8229600" cy="5135563"/>
          </a:xfrm>
        </p:spPr>
        <p:txBody>
          <a:bodyPr>
            <a:normAutofit fontScale="62500" lnSpcReduction="20000"/>
          </a:bodyPr>
          <a:lstStyle/>
          <a:p>
            <a:pPr algn="just"/>
            <a:r>
              <a:rPr lang="en-US" dirty="0" smtClean="0"/>
              <a:t>The Vision 2025 is the country’s long–term development blueprint which aims to create a globally competitive and prosperous country providing a high quality of life for all its citizens. </a:t>
            </a:r>
          </a:p>
          <a:p>
            <a:pPr algn="just"/>
            <a:endParaRPr lang="en-US" dirty="0" smtClean="0"/>
          </a:p>
          <a:p>
            <a:pPr algn="just"/>
            <a:r>
              <a:rPr lang="en-US" dirty="0" smtClean="0"/>
              <a:t>It aspires to transform Pakistan into an industrialized and knowledge based middle income country by 2025.</a:t>
            </a:r>
          </a:p>
          <a:p>
            <a:pPr algn="just"/>
            <a:endParaRPr lang="en-US" dirty="0" smtClean="0"/>
          </a:p>
          <a:p>
            <a:pPr algn="just">
              <a:buNone/>
            </a:pPr>
            <a:r>
              <a:rPr lang="en-US" u="sng" dirty="0" smtClean="0"/>
              <a:t>Themes/ Priority Areas</a:t>
            </a:r>
          </a:p>
          <a:p>
            <a:pPr algn="just">
              <a:buNone/>
            </a:pPr>
            <a:endParaRPr lang="en-US" dirty="0" smtClean="0"/>
          </a:p>
          <a:p>
            <a:pPr algn="just"/>
            <a:r>
              <a:rPr lang="en-US" dirty="0" smtClean="0"/>
              <a:t>Integrated Energy</a:t>
            </a:r>
          </a:p>
          <a:p>
            <a:pPr algn="just"/>
            <a:r>
              <a:rPr lang="en-US" dirty="0" smtClean="0"/>
              <a:t>Modernization of Infrastructure</a:t>
            </a:r>
          </a:p>
          <a:p>
            <a:pPr algn="just"/>
            <a:r>
              <a:rPr lang="en-US" dirty="0" smtClean="0"/>
              <a:t>Indigenous Resource Mobilization</a:t>
            </a:r>
          </a:p>
          <a:p>
            <a:pPr algn="just"/>
            <a:r>
              <a:rPr lang="en-US" dirty="0" smtClean="0"/>
              <a:t>Institutional Reforms and Governance</a:t>
            </a:r>
          </a:p>
          <a:p>
            <a:pPr algn="just"/>
            <a:r>
              <a:rPr lang="en-US" dirty="0" smtClean="0"/>
              <a:t>Value-addition in Commodity Producing Sectors</a:t>
            </a:r>
          </a:p>
          <a:p>
            <a:pPr algn="just"/>
            <a:r>
              <a:rPr lang="en-US" dirty="0" smtClean="0"/>
              <a:t>Export promotion and Private Sector Led Growth</a:t>
            </a:r>
          </a:p>
          <a:p>
            <a:pPr algn="just"/>
            <a:r>
              <a:rPr lang="en-US" dirty="0" smtClean="0"/>
              <a:t>Social Capital</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	Today’s Lecture</a:t>
            </a:r>
            <a:endParaRPr lang="en-US" b="1" dirty="0"/>
          </a:p>
        </p:txBody>
      </p:sp>
      <p:sp>
        <p:nvSpPr>
          <p:cNvPr id="3" name="Content Placeholder 2"/>
          <p:cNvSpPr>
            <a:spLocks noGrp="1"/>
          </p:cNvSpPr>
          <p:nvPr>
            <p:ph idx="1"/>
          </p:nvPr>
        </p:nvSpPr>
        <p:spPr/>
        <p:txBody>
          <a:bodyPr/>
          <a:lstStyle/>
          <a:p>
            <a:r>
              <a:rPr lang="en-US" b="1" dirty="0" smtClean="0"/>
              <a:t>Drug Regulatory Authority of Pakistan</a:t>
            </a:r>
          </a:p>
          <a:p>
            <a:r>
              <a:rPr lang="en-US" b="1" dirty="0" smtClean="0"/>
              <a:t>Ministry of </a:t>
            </a:r>
            <a:r>
              <a:rPr lang="en-US" b="1" dirty="0" err="1" smtClean="0"/>
              <a:t>Defence</a:t>
            </a:r>
            <a:endParaRPr lang="en-US" b="1"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r"/>
            <a:r>
              <a:rPr lang="en-US" b="1" dirty="0" smtClean="0"/>
              <a:t>Drug</a:t>
            </a:r>
            <a:endParaRPr lang="en-US" b="1" dirty="0"/>
          </a:p>
        </p:txBody>
      </p:sp>
      <p:sp>
        <p:nvSpPr>
          <p:cNvPr id="3" name="Content Placeholder 2"/>
          <p:cNvSpPr>
            <a:spLocks noGrp="1"/>
          </p:cNvSpPr>
          <p:nvPr>
            <p:ph idx="1"/>
          </p:nvPr>
        </p:nvSpPr>
        <p:spPr>
          <a:xfrm>
            <a:off x="457200" y="1143000"/>
            <a:ext cx="8229600" cy="5257800"/>
          </a:xfrm>
        </p:spPr>
        <p:txBody>
          <a:bodyPr>
            <a:normAutofit fontScale="55000" lnSpcReduction="20000"/>
          </a:bodyPr>
          <a:lstStyle/>
          <a:p>
            <a:pPr algn="just"/>
            <a:r>
              <a:rPr lang="en-US" dirty="0" smtClean="0"/>
              <a:t>A drug is, in the broadest of terms, a chemical substance that has known biological effects on humans or other animals. Foods are generally excluded from this definition, in spite of their physiological effects on animal species.</a:t>
            </a:r>
          </a:p>
          <a:p>
            <a:pPr algn="just"/>
            <a:endParaRPr lang="en-US" dirty="0" smtClean="0"/>
          </a:p>
          <a:p>
            <a:pPr algn="just"/>
            <a:r>
              <a:rPr lang="en-US" dirty="0" smtClean="0"/>
              <a:t>In pharmacology, a drug is "a chemical substance used in the treatment, cure, prevention, or diagnosis of disease or used to otherwise enhance physical or mental well-being." Drugs may be used for a limited duration, or on a regular basis for chronic disorders.</a:t>
            </a:r>
          </a:p>
          <a:p>
            <a:pPr algn="just"/>
            <a:endParaRPr lang="en-US" dirty="0" smtClean="0"/>
          </a:p>
          <a:p>
            <a:pPr algn="just"/>
            <a:r>
              <a:rPr lang="en-US" dirty="0" smtClean="0"/>
              <a:t>Recreational drugs are chemical substances that affect the central nervous system. Alcohol, nicotine, and caffeine are the most widely consumed psychotropic drugs worldwide.</a:t>
            </a:r>
          </a:p>
          <a:p>
            <a:pPr algn="just"/>
            <a:endParaRPr lang="en-US" dirty="0" smtClean="0"/>
          </a:p>
          <a:p>
            <a:pPr algn="just"/>
            <a:r>
              <a:rPr lang="en-US" dirty="0" smtClean="0"/>
              <a:t>They may be used for effects on perception, consciousness, personality, and behavior. Many recreational drugs are also used in medicine.</a:t>
            </a:r>
          </a:p>
          <a:p>
            <a:pPr algn="just"/>
            <a:endParaRPr lang="en-US" dirty="0" smtClean="0"/>
          </a:p>
          <a:p>
            <a:pPr algn="just"/>
            <a:r>
              <a:rPr lang="en-US" dirty="0" smtClean="0"/>
              <a:t>Some drugs can cause addiction and habituation and all drugs have side effects. Many drugs are illegal for recreational purposes and international treaties such as the Single Convention on Narcotic Drugs exist for the purpose of legally prohibiting certain substances.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r"/>
            <a:r>
              <a:rPr lang="en-US" sz="2800" b="1" dirty="0" smtClean="0"/>
              <a:t>Drug addiction symptoms or behaviors</a:t>
            </a:r>
            <a:endParaRPr lang="en-US" sz="2800" b="1" dirty="0"/>
          </a:p>
        </p:txBody>
      </p:sp>
      <p:sp>
        <p:nvSpPr>
          <p:cNvPr id="3" name="Content Placeholder 2"/>
          <p:cNvSpPr>
            <a:spLocks noGrp="1"/>
          </p:cNvSpPr>
          <p:nvPr>
            <p:ph idx="1"/>
          </p:nvPr>
        </p:nvSpPr>
        <p:spPr>
          <a:xfrm>
            <a:off x="457200" y="1219200"/>
            <a:ext cx="8229600" cy="5334000"/>
          </a:xfrm>
        </p:spPr>
        <p:txBody>
          <a:bodyPr>
            <a:normAutofit fontScale="55000" lnSpcReduction="20000"/>
          </a:bodyPr>
          <a:lstStyle/>
          <a:p>
            <a:pPr marL="514350" indent="-514350">
              <a:buFont typeface="+mj-lt"/>
              <a:buAutoNum type="arabicPeriod"/>
            </a:pPr>
            <a:endParaRPr lang="en-US" dirty="0" smtClean="0"/>
          </a:p>
          <a:p>
            <a:pPr marL="514350" indent="-514350">
              <a:buFont typeface="+mj-lt"/>
              <a:buAutoNum type="arabicPeriod"/>
            </a:pPr>
            <a:r>
              <a:rPr lang="en-US" dirty="0" smtClean="0"/>
              <a:t>Feeling that you have to use the drug regularly — this can be daily or even several times a day</a:t>
            </a:r>
          </a:p>
          <a:p>
            <a:pPr marL="514350" indent="-514350">
              <a:buFont typeface="+mj-lt"/>
              <a:buAutoNum type="arabicPeriod"/>
            </a:pPr>
            <a:endParaRPr lang="en-US" dirty="0" smtClean="0"/>
          </a:p>
          <a:p>
            <a:pPr marL="514350" indent="-514350">
              <a:buFont typeface="+mj-lt"/>
              <a:buAutoNum type="arabicPeriod"/>
            </a:pPr>
            <a:r>
              <a:rPr lang="en-US" dirty="0" smtClean="0"/>
              <a:t>Failing in your attempts to stop using the drug</a:t>
            </a:r>
          </a:p>
          <a:p>
            <a:pPr marL="514350" indent="-514350">
              <a:buFont typeface="+mj-lt"/>
              <a:buAutoNum type="arabicPeriod"/>
            </a:pPr>
            <a:endParaRPr lang="en-US" dirty="0" smtClean="0"/>
          </a:p>
          <a:p>
            <a:pPr marL="514350" indent="-514350">
              <a:buFont typeface="+mj-lt"/>
              <a:buAutoNum type="arabicPeriod"/>
            </a:pPr>
            <a:r>
              <a:rPr lang="en-US" dirty="0" smtClean="0"/>
              <a:t>Making certain that you maintain a supply of the drug</a:t>
            </a:r>
          </a:p>
          <a:p>
            <a:pPr marL="514350" indent="-514350">
              <a:buFont typeface="+mj-lt"/>
              <a:buAutoNum type="arabicPeriod"/>
            </a:pPr>
            <a:endParaRPr lang="en-US" dirty="0" smtClean="0"/>
          </a:p>
          <a:p>
            <a:pPr marL="514350" indent="-514350">
              <a:buFont typeface="+mj-lt"/>
              <a:buAutoNum type="arabicPeriod"/>
            </a:pPr>
            <a:r>
              <a:rPr lang="en-US" dirty="0" smtClean="0"/>
              <a:t>Spending money on the drug, even though you can't afford it</a:t>
            </a:r>
          </a:p>
          <a:p>
            <a:pPr marL="514350" indent="-514350">
              <a:buFont typeface="+mj-lt"/>
              <a:buAutoNum type="arabicPeriod"/>
            </a:pPr>
            <a:endParaRPr lang="en-US" dirty="0" smtClean="0"/>
          </a:p>
          <a:p>
            <a:pPr marL="514350" indent="-514350">
              <a:buFont typeface="+mj-lt"/>
              <a:buAutoNum type="arabicPeriod"/>
            </a:pPr>
            <a:r>
              <a:rPr lang="en-US" dirty="0" smtClean="0"/>
              <a:t>Doing things to obtain the drug that you normally wouldn't do, such as stealing</a:t>
            </a:r>
          </a:p>
          <a:p>
            <a:pPr marL="514350" indent="-514350">
              <a:buFont typeface="+mj-lt"/>
              <a:buAutoNum type="arabicPeriod"/>
            </a:pPr>
            <a:endParaRPr lang="en-US" dirty="0" smtClean="0"/>
          </a:p>
          <a:p>
            <a:pPr marL="514350" indent="-514350">
              <a:buFont typeface="+mj-lt"/>
              <a:buAutoNum type="arabicPeriod"/>
            </a:pPr>
            <a:r>
              <a:rPr lang="en-US" dirty="0" smtClean="0"/>
              <a:t>Feeling that you need the drug to deal with your problems</a:t>
            </a:r>
          </a:p>
          <a:p>
            <a:pPr marL="514350" indent="-514350">
              <a:buFont typeface="+mj-lt"/>
              <a:buAutoNum type="arabicPeriod"/>
            </a:pPr>
            <a:endParaRPr lang="en-US" dirty="0" smtClean="0"/>
          </a:p>
          <a:p>
            <a:pPr marL="514350" indent="-514350">
              <a:buFont typeface="+mj-lt"/>
              <a:buAutoNum type="arabicPeriod"/>
            </a:pPr>
            <a:r>
              <a:rPr lang="en-US" dirty="0" smtClean="0"/>
              <a:t>Driving or doing other risky activities when you're under the influence of the drug</a:t>
            </a:r>
          </a:p>
          <a:p>
            <a:pPr marL="514350" indent="-514350">
              <a:buFont typeface="+mj-lt"/>
              <a:buAutoNum type="arabicPeriod"/>
            </a:pPr>
            <a:endParaRPr lang="en-US" dirty="0" smtClean="0"/>
          </a:p>
          <a:p>
            <a:pPr marL="514350" indent="-514350">
              <a:buFont typeface="+mj-lt"/>
              <a:buAutoNum type="arabicPeriod"/>
            </a:pPr>
            <a:r>
              <a:rPr lang="en-US" dirty="0" smtClean="0"/>
              <a:t>Focusing more and more time and energy on getting and using the drug</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b="1" dirty="0" smtClean="0"/>
              <a:t>Drug addicts in Pakistan</a:t>
            </a:r>
            <a:endParaRPr lang="en-US" b="1" dirty="0"/>
          </a:p>
        </p:txBody>
      </p:sp>
      <p:sp>
        <p:nvSpPr>
          <p:cNvPr id="3" name="Content Placeholder 2"/>
          <p:cNvSpPr>
            <a:spLocks noGrp="1"/>
          </p:cNvSpPr>
          <p:nvPr>
            <p:ph idx="1"/>
          </p:nvPr>
        </p:nvSpPr>
        <p:spPr>
          <a:xfrm>
            <a:off x="457200" y="1295400"/>
            <a:ext cx="8229600" cy="4830763"/>
          </a:xfrm>
        </p:spPr>
        <p:txBody>
          <a:bodyPr>
            <a:normAutofit fontScale="70000" lnSpcReduction="20000"/>
          </a:bodyPr>
          <a:lstStyle/>
          <a:p>
            <a:pPr algn="just"/>
            <a:r>
              <a:rPr lang="en-US" dirty="0" smtClean="0"/>
              <a:t>Almost 5.8 per cent of the adult population, approximately 6.4 million persons or one in every 27 persons in Pakistan is using drugs, while nearly 25 per cent of the youth population is involved in some form of drug abuse in Pakistan.</a:t>
            </a:r>
          </a:p>
          <a:p>
            <a:pPr algn="just"/>
            <a:endParaRPr lang="en-US" dirty="0" smtClean="0"/>
          </a:p>
          <a:p>
            <a:pPr algn="just"/>
            <a:r>
              <a:rPr lang="en-US" dirty="0" smtClean="0"/>
              <a:t>Drug abuse is most prevalent in Khyber-</a:t>
            </a:r>
            <a:r>
              <a:rPr lang="en-US" dirty="0" err="1" smtClean="0"/>
              <a:t>Pakhtunkhwa</a:t>
            </a:r>
            <a:r>
              <a:rPr lang="en-US" dirty="0" smtClean="0"/>
              <a:t>, where 11 per cent of the population uses drugs, followed by </a:t>
            </a:r>
            <a:r>
              <a:rPr lang="en-US" dirty="0" err="1" smtClean="0"/>
              <a:t>Sindh</a:t>
            </a:r>
            <a:r>
              <a:rPr lang="en-US" dirty="0" smtClean="0"/>
              <a:t> where 6.5 per cent of the population is drug addict. </a:t>
            </a:r>
          </a:p>
          <a:p>
            <a:pPr algn="just"/>
            <a:endParaRPr lang="en-US" dirty="0" smtClean="0"/>
          </a:p>
          <a:p>
            <a:pPr algn="just"/>
            <a:r>
              <a:rPr lang="en-US" dirty="0" smtClean="0"/>
              <a:t>In </a:t>
            </a:r>
            <a:r>
              <a:rPr lang="en-US" dirty="0" err="1" smtClean="0"/>
              <a:t>Balochistan</a:t>
            </a:r>
            <a:r>
              <a:rPr lang="en-US" dirty="0" smtClean="0"/>
              <a:t>, almost five per cent population uses drugs while in Punjab, 4.8 per cent of the population is drug addict.</a:t>
            </a:r>
          </a:p>
          <a:p>
            <a:pPr algn="just"/>
            <a:endParaRPr lang="en-US" dirty="0" smtClean="0"/>
          </a:p>
          <a:p>
            <a:pPr algn="just"/>
            <a:r>
              <a:rPr lang="en-US" dirty="0" smtClean="0"/>
              <a:t>Drug addicts are also more prone to accidents and are at higher risk of HIV/AIDS, hepatitis B &amp; C, tuberculosis, suicide, overdose deaths and cardiovascular diseases.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533400"/>
          </a:xfrm>
        </p:spPr>
        <p:txBody>
          <a:bodyPr>
            <a:normAutofit fontScale="90000"/>
          </a:bodyPr>
          <a:lstStyle/>
          <a:p>
            <a:pPr algn="r"/>
            <a:r>
              <a:rPr lang="en-US" b="1" dirty="0" smtClean="0"/>
              <a:t>Aims &amp; Objectives</a:t>
            </a:r>
            <a:br>
              <a:rPr lang="en-US" b="1" dirty="0" smtClean="0"/>
            </a:br>
            <a:endParaRPr lang="en-US" b="1" dirty="0"/>
          </a:p>
        </p:txBody>
      </p:sp>
      <p:sp>
        <p:nvSpPr>
          <p:cNvPr id="3" name="Content Placeholder 2"/>
          <p:cNvSpPr>
            <a:spLocks noGrp="1"/>
          </p:cNvSpPr>
          <p:nvPr>
            <p:ph idx="1"/>
          </p:nvPr>
        </p:nvSpPr>
        <p:spPr>
          <a:xfrm>
            <a:off x="457200" y="1066801"/>
            <a:ext cx="8229600" cy="3124199"/>
          </a:xfrm>
        </p:spPr>
        <p:txBody>
          <a:bodyPr>
            <a:normAutofit fontScale="85000" lnSpcReduction="10000"/>
          </a:bodyPr>
          <a:lstStyle/>
          <a:p>
            <a:pPr marL="514350" indent="-514350" algn="just" fontAlgn="base">
              <a:buAutoNum type="arabicPeriod"/>
            </a:pPr>
            <a:endParaRPr lang="en-US" dirty="0" smtClean="0"/>
          </a:p>
          <a:p>
            <a:pPr marL="514350" indent="-514350" algn="just" fontAlgn="base">
              <a:buAutoNum type="arabicPeriod"/>
            </a:pPr>
            <a:r>
              <a:rPr lang="en-US" dirty="0" smtClean="0"/>
              <a:t>To provide effective coordination and enforcement of Drugs Act, 1976 for provision of drugs and therapeutic goods that are safe, effective, quality and economical.</a:t>
            </a:r>
          </a:p>
          <a:p>
            <a:pPr marL="514350" indent="-514350" algn="just" fontAlgn="base">
              <a:buAutoNum type="arabicPeriod"/>
            </a:pPr>
            <a:endParaRPr lang="en-US" dirty="0" smtClean="0"/>
          </a:p>
          <a:p>
            <a:pPr algn="just" fontAlgn="base">
              <a:buNone/>
            </a:pPr>
            <a:r>
              <a:rPr lang="en-US" dirty="0" smtClean="0"/>
              <a:t>2. To bring harmony in interprovincial trade and commerce of drugs and therapeutic goods.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b="1" dirty="0" smtClean="0"/>
              <a:t>Divisions</a:t>
            </a:r>
            <a:endParaRPr lang="en-US" b="1" dirty="0"/>
          </a:p>
        </p:txBody>
      </p:sp>
      <p:sp>
        <p:nvSpPr>
          <p:cNvPr id="3" name="Content Placeholder 2"/>
          <p:cNvSpPr>
            <a:spLocks noGrp="1"/>
          </p:cNvSpPr>
          <p:nvPr>
            <p:ph idx="1"/>
          </p:nvPr>
        </p:nvSpPr>
        <p:spPr>
          <a:xfrm>
            <a:off x="457200" y="838200"/>
            <a:ext cx="8229600" cy="6019800"/>
          </a:xfrm>
        </p:spPr>
        <p:txBody>
          <a:bodyPr>
            <a:normAutofit fontScale="55000" lnSpcReduction="20000"/>
          </a:bodyPr>
          <a:lstStyle/>
          <a:p>
            <a:pPr algn="just" fontAlgn="base">
              <a:buNone/>
            </a:pPr>
            <a:r>
              <a:rPr lang="en-US" b="1" dirty="0" smtClean="0"/>
              <a:t>Pharmaceutical Evaluations and Registration Division</a:t>
            </a:r>
          </a:p>
          <a:p>
            <a:pPr algn="just" fontAlgn="base">
              <a:buNone/>
            </a:pPr>
            <a:endParaRPr lang="en-US" b="1" dirty="0" smtClean="0"/>
          </a:p>
          <a:p>
            <a:pPr algn="just" fontAlgn="base"/>
            <a:r>
              <a:rPr lang="en-US" dirty="0" smtClean="0"/>
              <a:t>Pharmaceutical Evaluations and Registration Division is responsible for the evaluation, assessment and registration of pharmaceuticals drugs for human beings, animals and to perform other functions connected therewith and assigned by the Board.</a:t>
            </a:r>
          </a:p>
          <a:p>
            <a:pPr algn="just" fontAlgn="base">
              <a:buNone/>
            </a:pPr>
            <a:endParaRPr lang="en-US" b="1" dirty="0" smtClean="0"/>
          </a:p>
          <a:p>
            <a:pPr algn="just" fontAlgn="base">
              <a:buNone/>
            </a:pPr>
            <a:r>
              <a:rPr lang="en-US" b="1" dirty="0" smtClean="0"/>
              <a:t>Drug Licensing Division</a:t>
            </a:r>
          </a:p>
          <a:p>
            <a:pPr algn="just" fontAlgn="base">
              <a:buNone/>
            </a:pPr>
            <a:endParaRPr lang="en-US" b="1" dirty="0" smtClean="0"/>
          </a:p>
          <a:p>
            <a:pPr algn="just" fontAlgn="base"/>
            <a:r>
              <a:rPr lang="en-US" dirty="0" smtClean="0"/>
              <a:t>Drug Licensing Division shall be responsible for the licensing of the drugs manufacturing facilities and to perform other functions connected therewith.</a:t>
            </a:r>
          </a:p>
          <a:p>
            <a:pPr algn="just" fontAlgn="base">
              <a:buNone/>
            </a:pPr>
            <a:endParaRPr lang="en-US" b="1" dirty="0" smtClean="0"/>
          </a:p>
          <a:p>
            <a:pPr algn="just" fontAlgn="base">
              <a:buNone/>
            </a:pPr>
            <a:r>
              <a:rPr lang="en-US" b="1" dirty="0" smtClean="0"/>
              <a:t>Quality Assurance and Laboratory Testing Division</a:t>
            </a:r>
          </a:p>
          <a:p>
            <a:pPr algn="just" fontAlgn="base">
              <a:buNone/>
            </a:pPr>
            <a:endParaRPr lang="en-US" b="1" dirty="0" smtClean="0"/>
          </a:p>
          <a:p>
            <a:pPr algn="just" fontAlgn="base"/>
            <a:r>
              <a:rPr lang="en-US" dirty="0" smtClean="0"/>
              <a:t>Quality Assurance and Laboratory Testing </a:t>
            </a:r>
            <a:r>
              <a:rPr lang="en-US" dirty="0" err="1" smtClean="0"/>
              <a:t>Divisionshall</a:t>
            </a:r>
            <a:r>
              <a:rPr lang="en-US" dirty="0" smtClean="0"/>
              <a:t> be responsible for enforcement of current Good Manufacturing Practices under the Act, and for testing or research of drugs and to perform other functions connected therewith. </a:t>
            </a:r>
          </a:p>
          <a:p>
            <a:pPr algn="just" fontAlgn="base"/>
            <a:endParaRPr lang="en-US" dirty="0" smtClean="0"/>
          </a:p>
          <a:p>
            <a:pPr algn="just" fontAlgn="base"/>
            <a:r>
              <a:rPr lang="en-US" dirty="0" smtClean="0"/>
              <a:t>The Division will also perform the functions related to post marketing surveillance and shall be responsible for the evaluation, coordination and monitoring of safety, efficacy and quality of registered drugs and inactive materials including the clinical and toxicological study, drug recalls and with drawls, and to perform other functions connected therewith.</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b="1" dirty="0" smtClean="0"/>
              <a:t>Divisions</a:t>
            </a:r>
            <a:endParaRPr lang="en-US" dirty="0"/>
          </a:p>
        </p:txBody>
      </p:sp>
      <p:sp>
        <p:nvSpPr>
          <p:cNvPr id="3" name="Content Placeholder 2"/>
          <p:cNvSpPr>
            <a:spLocks noGrp="1"/>
          </p:cNvSpPr>
          <p:nvPr>
            <p:ph idx="1"/>
          </p:nvPr>
        </p:nvSpPr>
        <p:spPr>
          <a:xfrm>
            <a:off x="457200" y="838200"/>
            <a:ext cx="8229600" cy="5562600"/>
          </a:xfrm>
        </p:spPr>
        <p:txBody>
          <a:bodyPr>
            <a:normAutofit fontScale="55000" lnSpcReduction="20000"/>
          </a:bodyPr>
          <a:lstStyle/>
          <a:p>
            <a:pPr algn="just" fontAlgn="base">
              <a:buNone/>
            </a:pPr>
            <a:endParaRPr lang="en-US" b="1" dirty="0" smtClean="0"/>
          </a:p>
          <a:p>
            <a:pPr algn="just" fontAlgn="base">
              <a:buNone/>
            </a:pPr>
            <a:r>
              <a:rPr lang="en-US" b="1" dirty="0" smtClean="0"/>
              <a:t>Medical Devices and Medicated Cosmetics Division</a:t>
            </a:r>
          </a:p>
          <a:p>
            <a:pPr algn="just" fontAlgn="base">
              <a:buNone/>
            </a:pPr>
            <a:endParaRPr lang="en-US" b="1" dirty="0" smtClean="0"/>
          </a:p>
          <a:p>
            <a:pPr algn="just" fontAlgn="base"/>
            <a:r>
              <a:rPr lang="en-US" dirty="0" smtClean="0"/>
              <a:t>Medical Devices and Medicated Cosmetics Division shall be responsible for the assessment, enlistment or registration of medical devices and medicated cosmetics, medicated shampoos and medicated soaps for human beings, animals and to perform other functions connected therewith.</a:t>
            </a:r>
          </a:p>
          <a:p>
            <a:pPr algn="just" fontAlgn="base">
              <a:buNone/>
            </a:pPr>
            <a:endParaRPr lang="en-US" b="1" dirty="0" smtClean="0"/>
          </a:p>
          <a:p>
            <a:pPr algn="just" fontAlgn="base">
              <a:buNone/>
            </a:pPr>
            <a:r>
              <a:rPr lang="en-US" b="1" dirty="0" smtClean="0"/>
              <a:t>Biological Drugs Division</a:t>
            </a:r>
          </a:p>
          <a:p>
            <a:pPr algn="just" fontAlgn="base">
              <a:buNone/>
            </a:pPr>
            <a:endParaRPr lang="en-US" b="1" dirty="0" smtClean="0"/>
          </a:p>
          <a:p>
            <a:pPr algn="just" fontAlgn="base"/>
            <a:r>
              <a:rPr lang="en-US" dirty="0" smtClean="0"/>
              <a:t>Biological Drugs Division shall be responsible for the evaluation, assessment, registration and licensing of Biological for human beings, animals and to perform other functions connected therewith including all the functions of national control authority for biological as required for the prequalification by World Health Organizations of locally manufactured human biological drugs.</a:t>
            </a:r>
          </a:p>
          <a:p>
            <a:pPr algn="just" fontAlgn="base">
              <a:buNone/>
            </a:pPr>
            <a:endParaRPr lang="en-US" b="1" dirty="0" smtClean="0"/>
          </a:p>
          <a:p>
            <a:pPr algn="just" fontAlgn="base">
              <a:buNone/>
            </a:pPr>
            <a:r>
              <a:rPr lang="en-US" b="1" dirty="0" smtClean="0"/>
              <a:t>Controlled Drugs Division</a:t>
            </a:r>
          </a:p>
          <a:p>
            <a:pPr algn="just" fontAlgn="base">
              <a:buNone/>
            </a:pPr>
            <a:endParaRPr lang="en-US" b="1" dirty="0" smtClean="0"/>
          </a:p>
          <a:p>
            <a:pPr algn="just" fontAlgn="base"/>
            <a:r>
              <a:rPr lang="en-US" dirty="0" smtClean="0"/>
              <a:t>Controlled Drugs Division shall in consultation with the Federal Government be responsible for regulation and allocation of quota of narcotic drugs, psychotropic substances and precursor chemicals and to perform other functions connected therewith.</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pPr algn="r"/>
            <a:r>
              <a:rPr lang="en-US" b="1" dirty="0" smtClean="0"/>
              <a:t>Divisions</a:t>
            </a:r>
            <a:endParaRPr lang="en-US" dirty="0"/>
          </a:p>
        </p:txBody>
      </p:sp>
      <p:sp>
        <p:nvSpPr>
          <p:cNvPr id="3" name="Content Placeholder 2"/>
          <p:cNvSpPr>
            <a:spLocks noGrp="1"/>
          </p:cNvSpPr>
          <p:nvPr>
            <p:ph idx="1"/>
          </p:nvPr>
        </p:nvSpPr>
        <p:spPr>
          <a:xfrm>
            <a:off x="457200" y="1066800"/>
            <a:ext cx="8229600" cy="5334000"/>
          </a:xfrm>
        </p:spPr>
        <p:txBody>
          <a:bodyPr>
            <a:normAutofit fontScale="55000" lnSpcReduction="20000"/>
          </a:bodyPr>
          <a:lstStyle/>
          <a:p>
            <a:pPr algn="just" fontAlgn="base">
              <a:buNone/>
            </a:pPr>
            <a:endParaRPr lang="en-US" b="1" dirty="0" smtClean="0"/>
          </a:p>
          <a:p>
            <a:pPr algn="just" fontAlgn="base">
              <a:buNone/>
            </a:pPr>
            <a:r>
              <a:rPr lang="en-US" b="1" dirty="0" smtClean="0"/>
              <a:t>Pharmacy Services Division</a:t>
            </a:r>
          </a:p>
          <a:p>
            <a:pPr algn="just" fontAlgn="base"/>
            <a:r>
              <a:rPr lang="en-US" dirty="0" smtClean="0"/>
              <a:t>Pharmacy Services Division shall be responsible for the development and promotion of pharmacy services and to perform other functions connected therewith.</a:t>
            </a:r>
          </a:p>
          <a:p>
            <a:pPr algn="just" fontAlgn="base">
              <a:buNone/>
            </a:pPr>
            <a:endParaRPr lang="en-US" b="1" dirty="0" smtClean="0"/>
          </a:p>
          <a:p>
            <a:pPr algn="just" fontAlgn="base">
              <a:buNone/>
            </a:pPr>
            <a:r>
              <a:rPr lang="en-US" b="1" dirty="0" smtClean="0"/>
              <a:t>Health and OTC Products (non-drugs) Division</a:t>
            </a:r>
          </a:p>
          <a:p>
            <a:pPr algn="just" fontAlgn="base"/>
            <a:r>
              <a:rPr lang="en-US" dirty="0" smtClean="0"/>
              <a:t>Health and OTC Products (non-drugs Division shall be responsible for the assessment, licensing and registration of Alternative Medicines such as </a:t>
            </a:r>
            <a:r>
              <a:rPr lang="en-US" dirty="0" err="1" smtClean="0"/>
              <a:t>Ayurvedic</a:t>
            </a:r>
            <a:r>
              <a:rPr lang="en-US" dirty="0" smtClean="0"/>
              <a:t>, Chinese, </a:t>
            </a:r>
            <a:r>
              <a:rPr lang="en-US" dirty="0" err="1" smtClean="0"/>
              <a:t>Unani</a:t>
            </a:r>
            <a:r>
              <a:rPr lang="en-US" dirty="0" smtClean="0"/>
              <a:t> and Homeopathy, enlistment or registration of nutritional products and food supplements for human beings, animals and to perform other functions connected therewith.</a:t>
            </a:r>
          </a:p>
          <a:p>
            <a:pPr algn="just" fontAlgn="base">
              <a:buNone/>
            </a:pPr>
            <a:endParaRPr lang="en-US" b="1" dirty="0" smtClean="0"/>
          </a:p>
          <a:p>
            <a:pPr algn="just" fontAlgn="base">
              <a:buNone/>
            </a:pPr>
            <a:r>
              <a:rPr lang="en-US" b="1" dirty="0" smtClean="0"/>
              <a:t>Costing and Pricing Division</a:t>
            </a:r>
          </a:p>
          <a:p>
            <a:pPr algn="just" fontAlgn="base"/>
            <a:r>
              <a:rPr lang="en-US" dirty="0" smtClean="0"/>
              <a:t>Costing and Pricing Division shall be responsible for the costing and pricing of therapeutic goods and to perform other functions connected therewith.</a:t>
            </a:r>
          </a:p>
          <a:p>
            <a:pPr algn="just" fontAlgn="base">
              <a:buNone/>
            </a:pPr>
            <a:endParaRPr lang="en-US" b="1" dirty="0" smtClean="0"/>
          </a:p>
          <a:p>
            <a:pPr algn="just" fontAlgn="base">
              <a:buNone/>
            </a:pPr>
            <a:r>
              <a:rPr lang="en-US" b="1" dirty="0" smtClean="0"/>
              <a:t>Budget and Accounts Division</a:t>
            </a:r>
          </a:p>
          <a:p>
            <a:pPr algn="just" fontAlgn="base"/>
            <a:r>
              <a:rPr lang="en-US" dirty="0" smtClean="0"/>
              <a:t>Budget and Accounts Division shall be responsible for budgetary and financial aspects of the Authority and other daily accounting matters connected therewith or ancillary thereto.</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smtClean="0"/>
              <a:t>Divisions</a:t>
            </a:r>
            <a:endParaRPr lang="en-US" dirty="0"/>
          </a:p>
        </p:txBody>
      </p:sp>
      <p:sp>
        <p:nvSpPr>
          <p:cNvPr id="3" name="Content Placeholder 2"/>
          <p:cNvSpPr>
            <a:spLocks noGrp="1"/>
          </p:cNvSpPr>
          <p:nvPr>
            <p:ph idx="1"/>
          </p:nvPr>
        </p:nvSpPr>
        <p:spPr>
          <a:xfrm>
            <a:off x="457200" y="1143000"/>
            <a:ext cx="8229600" cy="4983163"/>
          </a:xfrm>
        </p:spPr>
        <p:txBody>
          <a:bodyPr>
            <a:normAutofit fontScale="55000" lnSpcReduction="20000"/>
          </a:bodyPr>
          <a:lstStyle/>
          <a:p>
            <a:pPr algn="just" fontAlgn="base">
              <a:buNone/>
            </a:pPr>
            <a:endParaRPr lang="en-US" b="1" dirty="0" smtClean="0"/>
          </a:p>
          <a:p>
            <a:pPr algn="just" fontAlgn="base">
              <a:buNone/>
            </a:pPr>
            <a:r>
              <a:rPr lang="en-US" b="1" dirty="0" smtClean="0"/>
              <a:t>Administration, Human Resource and Logistics Division</a:t>
            </a:r>
          </a:p>
          <a:p>
            <a:pPr algn="just" fontAlgn="base">
              <a:buNone/>
            </a:pPr>
            <a:endParaRPr lang="en-US" b="1" dirty="0" smtClean="0"/>
          </a:p>
          <a:p>
            <a:pPr algn="just" fontAlgn="base"/>
            <a:r>
              <a:rPr lang="en-US" dirty="0" smtClean="0"/>
              <a:t>Administration, Human Resource and Logistics Division shall be responsible for administration, recruitment, appointment, capacity building and development for the Authority and other matters connected therewith and ancillary there to.</a:t>
            </a:r>
          </a:p>
          <a:p>
            <a:pPr algn="just" fontAlgn="base">
              <a:buNone/>
            </a:pPr>
            <a:endParaRPr lang="en-US" b="1" dirty="0" smtClean="0"/>
          </a:p>
          <a:p>
            <a:pPr algn="just" fontAlgn="base">
              <a:buNone/>
            </a:pPr>
            <a:r>
              <a:rPr lang="en-US" b="1" dirty="0" smtClean="0"/>
              <a:t>Legal Affairs Division</a:t>
            </a:r>
          </a:p>
          <a:p>
            <a:pPr algn="just" fontAlgn="base">
              <a:buNone/>
            </a:pPr>
            <a:endParaRPr lang="en-US" b="1" dirty="0" smtClean="0"/>
          </a:p>
          <a:p>
            <a:pPr algn="just" fontAlgn="base"/>
            <a:r>
              <a:rPr lang="en-US" dirty="0" smtClean="0"/>
              <a:t>Legal Affairs shall be responsible for legal aspects of the Authority and other matters connected with Drug Court and other court cases therewith or ancillary thereto.</a:t>
            </a:r>
          </a:p>
          <a:p>
            <a:pPr algn="just" fontAlgn="base">
              <a:buNone/>
            </a:pPr>
            <a:endParaRPr lang="en-US" b="1" dirty="0" smtClean="0"/>
          </a:p>
          <a:p>
            <a:pPr algn="just" fontAlgn="base">
              <a:buNone/>
            </a:pPr>
            <a:r>
              <a:rPr lang="en-US" b="1" dirty="0" smtClean="0"/>
              <a:t>Management Information Services Division</a:t>
            </a:r>
          </a:p>
          <a:p>
            <a:pPr algn="just" fontAlgn="base">
              <a:buNone/>
            </a:pPr>
            <a:endParaRPr lang="en-US" b="1" dirty="0" smtClean="0"/>
          </a:p>
          <a:p>
            <a:pPr algn="just" fontAlgn="base"/>
            <a:r>
              <a:rPr lang="en-US" dirty="0" smtClean="0"/>
              <a:t>Management Information Services Division shall be responsible for development of automation of functions using information technology for the Authority and other matters connected therewith and ancillary there to .</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563562"/>
          </a:xfrm>
        </p:spPr>
        <p:txBody>
          <a:bodyPr>
            <a:normAutofit fontScale="90000"/>
          </a:bodyPr>
          <a:lstStyle/>
          <a:p>
            <a:pPr algn="r"/>
            <a:r>
              <a:rPr lang="en-US" b="1" dirty="0" smtClean="0"/>
              <a:t>REGULATORY SERVICES</a:t>
            </a:r>
            <a:r>
              <a:rPr lang="en-US" dirty="0" smtClean="0"/>
              <a:t/>
            </a:r>
            <a:br>
              <a:rPr lang="en-US" dirty="0" smtClean="0"/>
            </a:br>
            <a:endParaRPr lang="en-US" dirty="0"/>
          </a:p>
        </p:txBody>
      </p:sp>
      <p:sp>
        <p:nvSpPr>
          <p:cNvPr id="3" name="Content Placeholder 2"/>
          <p:cNvSpPr>
            <a:spLocks noGrp="1"/>
          </p:cNvSpPr>
          <p:nvPr>
            <p:ph idx="1"/>
          </p:nvPr>
        </p:nvSpPr>
        <p:spPr>
          <a:xfrm>
            <a:off x="457200" y="1295400"/>
            <a:ext cx="8229600" cy="4830763"/>
          </a:xfrm>
        </p:spPr>
        <p:txBody>
          <a:bodyPr>
            <a:normAutofit fontScale="70000" lnSpcReduction="20000"/>
          </a:bodyPr>
          <a:lstStyle/>
          <a:p>
            <a:pPr fontAlgn="base">
              <a:buNone/>
            </a:pPr>
            <a:r>
              <a:rPr lang="en-US" dirty="0" smtClean="0"/>
              <a:t>	1. Drug Registration</a:t>
            </a:r>
          </a:p>
          <a:p>
            <a:pPr fontAlgn="base">
              <a:buNone/>
            </a:pPr>
            <a:r>
              <a:rPr lang="en-US" dirty="0" smtClean="0"/>
              <a:t/>
            </a:r>
            <a:br>
              <a:rPr lang="en-US" dirty="0" smtClean="0"/>
            </a:br>
            <a:r>
              <a:rPr lang="en-US" dirty="0" smtClean="0"/>
              <a:t>2. Biological Registration</a:t>
            </a:r>
          </a:p>
          <a:p>
            <a:pPr fontAlgn="base">
              <a:buNone/>
            </a:pPr>
            <a:r>
              <a:rPr lang="en-US" dirty="0" smtClean="0"/>
              <a:t/>
            </a:r>
            <a:br>
              <a:rPr lang="en-US" dirty="0" smtClean="0"/>
            </a:br>
            <a:r>
              <a:rPr lang="en-US" dirty="0" smtClean="0"/>
              <a:t>3. Medical Devices Registration</a:t>
            </a:r>
          </a:p>
          <a:p>
            <a:pPr fontAlgn="base">
              <a:buNone/>
            </a:pPr>
            <a:r>
              <a:rPr lang="en-US" dirty="0" smtClean="0"/>
              <a:t/>
            </a:r>
            <a:br>
              <a:rPr lang="en-US" dirty="0" smtClean="0"/>
            </a:br>
            <a:r>
              <a:rPr lang="en-US" dirty="0" smtClean="0"/>
              <a:t>4. Health Products Registration</a:t>
            </a:r>
          </a:p>
          <a:p>
            <a:pPr fontAlgn="base">
              <a:buNone/>
            </a:pPr>
            <a:r>
              <a:rPr lang="en-US" dirty="0" smtClean="0"/>
              <a:t/>
            </a:r>
            <a:br>
              <a:rPr lang="en-US" dirty="0" smtClean="0"/>
            </a:br>
            <a:r>
              <a:rPr lang="en-US" dirty="0" smtClean="0"/>
              <a:t>5. Alternative Medicine Registration</a:t>
            </a:r>
          </a:p>
          <a:p>
            <a:pPr fontAlgn="base">
              <a:buNone/>
            </a:pPr>
            <a:r>
              <a:rPr lang="en-US" dirty="0" smtClean="0"/>
              <a:t/>
            </a:r>
            <a:br>
              <a:rPr lang="en-US" dirty="0" smtClean="0"/>
            </a:br>
            <a:r>
              <a:rPr lang="en-US" dirty="0" smtClean="0"/>
              <a:t>6. Licensing of Drug Manufacturing units</a:t>
            </a:r>
          </a:p>
          <a:p>
            <a:pPr fontAlgn="base">
              <a:buNone/>
            </a:pPr>
            <a:r>
              <a:rPr lang="en-US" dirty="0" smtClean="0"/>
              <a:t/>
            </a:r>
            <a:br>
              <a:rPr lang="en-US" dirty="0" smtClean="0"/>
            </a:br>
            <a:r>
              <a:rPr lang="en-US" dirty="0" smtClean="0"/>
              <a:t>7. Licensing of Biological Manufacturing sections and units</a:t>
            </a:r>
          </a:p>
          <a:p>
            <a:pPr fontAlgn="base">
              <a:buNone/>
            </a:pPr>
            <a:r>
              <a:rPr lang="en-US" dirty="0" smtClean="0"/>
              <a:t/>
            </a:r>
            <a:br>
              <a:rPr lang="en-US" dirty="0" smtClean="0"/>
            </a:br>
            <a:r>
              <a:rPr lang="en-US" dirty="0" smtClean="0"/>
              <a:t>8. Licensing of Alternative Medicine manufacturing units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smtClean="0"/>
              <a:t>Ministry of </a:t>
            </a:r>
            <a:r>
              <a:rPr lang="en-US" b="1" dirty="0" err="1" smtClean="0"/>
              <a:t>Defence</a:t>
            </a:r>
            <a:endParaRPr lang="en-US" dirty="0"/>
          </a:p>
        </p:txBody>
      </p:sp>
      <p:sp>
        <p:nvSpPr>
          <p:cNvPr id="3" name="Content Placeholder 2"/>
          <p:cNvSpPr>
            <a:spLocks noGrp="1"/>
          </p:cNvSpPr>
          <p:nvPr>
            <p:ph idx="1"/>
          </p:nvPr>
        </p:nvSpPr>
        <p:spPr>
          <a:xfrm>
            <a:off x="457200" y="1219200"/>
            <a:ext cx="8229600" cy="4906963"/>
          </a:xfrm>
        </p:spPr>
        <p:txBody>
          <a:bodyPr>
            <a:normAutofit fontScale="62500" lnSpcReduction="20000"/>
          </a:bodyPr>
          <a:lstStyle/>
          <a:p>
            <a:pPr algn="just"/>
            <a:r>
              <a:rPr lang="en-US" dirty="0" smtClean="0"/>
              <a:t>Deals with all policy and administrative matters pertaining to all the armed forces engaged in the </a:t>
            </a:r>
            <a:r>
              <a:rPr lang="en-US" dirty="0" err="1" smtClean="0"/>
              <a:t>defence</a:t>
            </a:r>
            <a:r>
              <a:rPr lang="en-US" dirty="0" smtClean="0"/>
              <a:t> of the country. </a:t>
            </a:r>
          </a:p>
          <a:p>
            <a:pPr algn="just"/>
            <a:endParaRPr lang="en-US" dirty="0" smtClean="0"/>
          </a:p>
          <a:p>
            <a:pPr algn="just"/>
            <a:r>
              <a:rPr lang="en-US" dirty="0" smtClean="0"/>
              <a:t>The Ministry of </a:t>
            </a:r>
            <a:r>
              <a:rPr lang="en-US" dirty="0" err="1" smtClean="0"/>
              <a:t>Defence</a:t>
            </a:r>
            <a:r>
              <a:rPr lang="en-US" dirty="0" smtClean="0"/>
              <a:t> is responsible for policy and administrative matters pertaining to the </a:t>
            </a:r>
            <a:r>
              <a:rPr lang="en-US" dirty="0" err="1" smtClean="0"/>
              <a:t>Defence</a:t>
            </a:r>
            <a:r>
              <a:rPr lang="en-US" dirty="0" smtClean="0"/>
              <a:t> of the Federation and three Armed Forces.</a:t>
            </a:r>
          </a:p>
          <a:p>
            <a:pPr algn="just"/>
            <a:endParaRPr lang="en-US" dirty="0" smtClean="0"/>
          </a:p>
          <a:p>
            <a:pPr algn="just"/>
            <a:r>
              <a:rPr lang="en-US" dirty="0" smtClean="0"/>
              <a:t>The </a:t>
            </a:r>
            <a:r>
              <a:rPr lang="en-US" dirty="0" err="1" smtClean="0"/>
              <a:t>Defence</a:t>
            </a:r>
            <a:r>
              <a:rPr lang="en-US" dirty="0" smtClean="0"/>
              <a:t> Division is responsible for policy and administrative matters pertaining to the Defense of the Federation and three Armed Forces. </a:t>
            </a:r>
          </a:p>
          <a:p>
            <a:pPr algn="just"/>
            <a:endParaRPr lang="en-US" dirty="0" smtClean="0"/>
          </a:p>
          <a:p>
            <a:pPr algn="just"/>
            <a:r>
              <a:rPr lang="en-US" dirty="0" smtClean="0"/>
              <a:t>The responsibility in respect of Inter-national negotiation, agreements and purchases of </a:t>
            </a:r>
            <a:r>
              <a:rPr lang="en-US" dirty="0" err="1" smtClean="0"/>
              <a:t>Defence</a:t>
            </a:r>
            <a:r>
              <a:rPr lang="en-US" dirty="0" smtClean="0"/>
              <a:t> equipment along with allied accessories are also being handled by this Division. </a:t>
            </a:r>
          </a:p>
          <a:p>
            <a:pPr algn="just"/>
            <a:endParaRPr lang="en-US" dirty="0" smtClean="0"/>
          </a:p>
          <a:p>
            <a:pPr algn="just"/>
            <a:r>
              <a:rPr lang="en-US" dirty="0" smtClean="0"/>
              <a:t>This Division has eight Attached Departments and three Autonomous Bodies.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pPr algn="r"/>
            <a:r>
              <a:rPr lang="en-US" sz="2800" b="1" dirty="0" smtClean="0"/>
              <a:t>Inter-Services Public Relations</a:t>
            </a:r>
            <a:endParaRPr lang="en-US" sz="2800" b="1" dirty="0"/>
          </a:p>
        </p:txBody>
      </p:sp>
      <p:sp>
        <p:nvSpPr>
          <p:cNvPr id="3" name="Content Placeholder 2"/>
          <p:cNvSpPr>
            <a:spLocks noGrp="1"/>
          </p:cNvSpPr>
          <p:nvPr>
            <p:ph idx="1"/>
          </p:nvPr>
        </p:nvSpPr>
        <p:spPr>
          <a:xfrm>
            <a:off x="457200" y="1371600"/>
            <a:ext cx="8229600" cy="5029200"/>
          </a:xfrm>
        </p:spPr>
        <p:txBody>
          <a:bodyPr>
            <a:normAutofit fontScale="77500" lnSpcReduction="20000"/>
          </a:bodyPr>
          <a:lstStyle/>
          <a:p>
            <a:pPr algn="just"/>
            <a:r>
              <a:rPr lang="en-US" dirty="0" smtClean="0"/>
              <a:t>The Directorate of Inter-Services Public Relations is an administrative military organization within the Pakistan </a:t>
            </a:r>
            <a:r>
              <a:rPr lang="en-US" dirty="0" err="1" smtClean="0"/>
              <a:t>Defence</a:t>
            </a:r>
            <a:r>
              <a:rPr lang="en-US" dirty="0" smtClean="0"/>
              <a:t> Forces that coordinates military information with the media and the civil society. The ISPR is now headed by 2-star rank officer i.e. Major General</a:t>
            </a:r>
          </a:p>
          <a:p>
            <a:pPr algn="just"/>
            <a:endParaRPr lang="en-US" dirty="0" smtClean="0"/>
          </a:p>
          <a:p>
            <a:pPr algn="just"/>
            <a:r>
              <a:rPr lang="en-US" dirty="0" smtClean="0"/>
              <a:t>The public relations requirements of the Armed Forces are looked after by the ISPR Directorate. The ISPR Directorate was established in 1949 as Army's Colonel </a:t>
            </a:r>
            <a:r>
              <a:rPr lang="en-US" dirty="0" err="1" smtClean="0"/>
              <a:t>Shabaz</a:t>
            </a:r>
            <a:r>
              <a:rPr lang="en-US" dirty="0" smtClean="0"/>
              <a:t> Khan was appointed its first director-general. Commodore </a:t>
            </a:r>
            <a:r>
              <a:rPr lang="en-US" dirty="0" err="1" smtClean="0"/>
              <a:t>Maqbool</a:t>
            </a:r>
            <a:r>
              <a:rPr lang="en-US" dirty="0" smtClean="0"/>
              <a:t> </a:t>
            </a:r>
            <a:r>
              <a:rPr lang="en-US" dirty="0" err="1" smtClean="0"/>
              <a:t>Hussain</a:t>
            </a:r>
            <a:r>
              <a:rPr lang="en-US" dirty="0" smtClean="0"/>
              <a:t> is the only naval officer of the Pakistan </a:t>
            </a:r>
            <a:r>
              <a:rPr lang="en-US" dirty="0" err="1" smtClean="0"/>
              <a:t>Defence</a:t>
            </a:r>
            <a:r>
              <a:rPr lang="en-US" dirty="0" smtClean="0"/>
              <a:t> Forces to have privileged to head the directorate. The majority of its executive heads had come from the Army Branch, and as of today, Army's 2 star rank officer is heading the ISPR directorate.</a:t>
            </a:r>
          </a:p>
          <a:p>
            <a:pPr algn="just"/>
            <a:endParaRPr lang="en-US"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fontScale="92500" lnSpcReduction="20000"/>
          </a:bodyPr>
          <a:lstStyle/>
          <a:p>
            <a:pPr algn="just"/>
            <a:r>
              <a:rPr lang="en-US" dirty="0" smtClean="0"/>
              <a:t>In Pakistan's military staff appointments and assignments, the ISPR is one of the most prestigious directorate of Pakistan Armed Forces.</a:t>
            </a:r>
          </a:p>
          <a:p>
            <a:pPr algn="just">
              <a:buNone/>
            </a:pPr>
            <a:endParaRPr lang="en-US" dirty="0" smtClean="0"/>
          </a:p>
          <a:p>
            <a:pPr algn="just"/>
            <a:r>
              <a:rPr lang="en-US" dirty="0" smtClean="0"/>
              <a:t>Its executive officer is also a chief military spokesperson of the Pakistan Armed Forces.</a:t>
            </a:r>
          </a:p>
          <a:p>
            <a:pPr algn="just"/>
            <a:endParaRPr lang="en-US" dirty="0" smtClean="0"/>
          </a:p>
          <a:p>
            <a:pPr algn="just"/>
            <a:r>
              <a:rPr lang="en-US" dirty="0" smtClean="0"/>
              <a:t> The director-general directly reports to Chairman of Joint Chiefs of Staff Secretariat, Chief of Army Staff of Pakistan Army as well the head also directly report to Chief of Air Staff of Air Force, Commandant of Marines, and the Chief of Naval Staff of Navy and the Coast Guard</a:t>
            </a:r>
          </a:p>
          <a:p>
            <a:pPr algn="just">
              <a:buNone/>
            </a:pPr>
            <a:endParaRPr lang="en-US" dirty="0" smtClean="0"/>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457200"/>
          </a:xfrm>
        </p:spPr>
        <p:txBody>
          <a:bodyPr>
            <a:normAutofit fontScale="90000"/>
          </a:bodyPr>
          <a:lstStyle/>
          <a:p>
            <a:pPr algn="r"/>
            <a:r>
              <a:rPr lang="en-US" b="1" dirty="0" smtClean="0"/>
              <a:t>Operations</a:t>
            </a:r>
            <a:br>
              <a:rPr lang="en-US" b="1" dirty="0" smtClean="0"/>
            </a:br>
            <a:endParaRPr lang="en-US" b="1" dirty="0"/>
          </a:p>
        </p:txBody>
      </p:sp>
      <p:sp>
        <p:nvSpPr>
          <p:cNvPr id="3" name="Content Placeholder 2"/>
          <p:cNvSpPr>
            <a:spLocks noGrp="1"/>
          </p:cNvSpPr>
          <p:nvPr>
            <p:ph idx="1"/>
          </p:nvPr>
        </p:nvSpPr>
        <p:spPr>
          <a:xfrm>
            <a:off x="457200" y="1447800"/>
            <a:ext cx="8229600" cy="5105400"/>
          </a:xfrm>
        </p:spPr>
        <p:txBody>
          <a:bodyPr>
            <a:normAutofit fontScale="70000" lnSpcReduction="20000"/>
          </a:bodyPr>
          <a:lstStyle/>
          <a:p>
            <a:pPr algn="just"/>
            <a:endParaRPr lang="en-US" dirty="0" smtClean="0"/>
          </a:p>
          <a:p>
            <a:pPr algn="just"/>
            <a:r>
              <a:rPr lang="en-US" dirty="0" smtClean="0"/>
              <a:t>The ISPR directorate is staffed with combined military of Pakistan </a:t>
            </a:r>
            <a:r>
              <a:rPr lang="en-US" dirty="0" err="1" smtClean="0"/>
              <a:t>Defence</a:t>
            </a:r>
            <a:r>
              <a:rPr lang="en-US" dirty="0" smtClean="0"/>
              <a:t> Forces alongside with large sum of civilian officers.</a:t>
            </a:r>
          </a:p>
          <a:p>
            <a:pPr algn="just"/>
            <a:endParaRPr lang="en-US" dirty="0" smtClean="0"/>
          </a:p>
          <a:p>
            <a:pPr algn="just"/>
            <a:r>
              <a:rPr lang="en-US" dirty="0" smtClean="0"/>
              <a:t> It functions as a part of the Joint Chiefs of Staff Secretariat, and its purpose is to garner national support for the Armed Forces and strengthen their resolve to accomplish the assigned mission while undermining the will of the adversary.</a:t>
            </a:r>
          </a:p>
          <a:p>
            <a:pPr algn="just"/>
            <a:endParaRPr lang="en-US" dirty="0" smtClean="0"/>
          </a:p>
          <a:p>
            <a:pPr algn="just"/>
            <a:r>
              <a:rPr lang="en-US" dirty="0" smtClean="0"/>
              <a:t>It also acts as an interface between the Armed Forces, the media and the public.</a:t>
            </a:r>
          </a:p>
          <a:p>
            <a:pPr algn="just"/>
            <a:endParaRPr lang="en-US" dirty="0" smtClean="0"/>
          </a:p>
          <a:p>
            <a:pPr algn="just"/>
            <a:r>
              <a:rPr lang="en-US" dirty="0" smtClean="0"/>
              <a:t> It formulates much of the media policy of Pakistan's military, safeguards the Armed Forces from negative influences and monitors both international and domestic media.</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b="1" dirty="0" smtClean="0"/>
              <a:t>Inter Services Selection Board</a:t>
            </a:r>
            <a:endParaRPr lang="en-US" b="1" dirty="0"/>
          </a:p>
        </p:txBody>
      </p:sp>
      <p:sp>
        <p:nvSpPr>
          <p:cNvPr id="3" name="Content Placeholder 2"/>
          <p:cNvSpPr>
            <a:spLocks noGrp="1"/>
          </p:cNvSpPr>
          <p:nvPr>
            <p:ph idx="1"/>
          </p:nvPr>
        </p:nvSpPr>
        <p:spPr>
          <a:xfrm>
            <a:off x="457200" y="1219200"/>
            <a:ext cx="8229600" cy="4906963"/>
          </a:xfrm>
        </p:spPr>
        <p:txBody>
          <a:bodyPr>
            <a:normAutofit fontScale="77500" lnSpcReduction="20000"/>
          </a:bodyPr>
          <a:lstStyle/>
          <a:p>
            <a:pPr algn="just"/>
            <a:r>
              <a:rPr lang="en-US" dirty="0" smtClean="0"/>
              <a:t>ISSB mission is to Select potential officers for the </a:t>
            </a:r>
            <a:r>
              <a:rPr lang="en-US" dirty="0" err="1" smtClean="0"/>
              <a:t>defence</a:t>
            </a:r>
            <a:r>
              <a:rPr lang="en-US" dirty="0" smtClean="0"/>
              <a:t> forces of Pakistan who have the requisite mental, moral, social and dynamic qualities to make successful leaders during peace and war. </a:t>
            </a:r>
          </a:p>
          <a:p>
            <a:pPr algn="just"/>
            <a:endParaRPr lang="en-US" dirty="0" smtClean="0"/>
          </a:p>
          <a:p>
            <a:pPr algn="just"/>
            <a:r>
              <a:rPr lang="en-US" dirty="0" smtClean="0"/>
              <a:t>The above mission sets a very sacred and tough challenge for the </a:t>
            </a:r>
            <a:r>
              <a:rPr lang="en-US" dirty="0" err="1" smtClean="0"/>
              <a:t>oraganistaion</a:t>
            </a:r>
            <a:r>
              <a:rPr lang="en-US" dirty="0" smtClean="0"/>
              <a:t> which can only be met with true dedication, selfless devotion and unflinching resolve to set and meet the standards. </a:t>
            </a:r>
          </a:p>
          <a:p>
            <a:pPr algn="just"/>
            <a:endParaRPr lang="en-US" dirty="0" smtClean="0"/>
          </a:p>
          <a:p>
            <a:pPr algn="just"/>
            <a:r>
              <a:rPr lang="en-US" dirty="0" smtClean="0"/>
              <a:t>Inter Services Selection Board follows a set of time tested protocols to </a:t>
            </a:r>
            <a:r>
              <a:rPr lang="en-US" dirty="0" err="1" smtClean="0"/>
              <a:t>analyse</a:t>
            </a:r>
            <a:r>
              <a:rPr lang="en-US" dirty="0" smtClean="0"/>
              <a:t> and predict human personality and along the way has earned a respectable name and fame to its credit.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pPr algn="r"/>
            <a:r>
              <a:rPr lang="en-US" b="1" dirty="0" smtClean="0"/>
              <a:t>SELECTION SYSTEM</a:t>
            </a:r>
            <a:endParaRPr lang="en-US" dirty="0"/>
          </a:p>
        </p:txBody>
      </p:sp>
      <p:sp>
        <p:nvSpPr>
          <p:cNvPr id="3" name="Content Placeholder 2"/>
          <p:cNvSpPr>
            <a:spLocks noGrp="1"/>
          </p:cNvSpPr>
          <p:nvPr>
            <p:ph idx="1"/>
          </p:nvPr>
        </p:nvSpPr>
        <p:spPr>
          <a:xfrm>
            <a:off x="457200" y="914400"/>
            <a:ext cx="8229600" cy="5638800"/>
          </a:xfrm>
        </p:spPr>
        <p:txBody>
          <a:bodyPr>
            <a:normAutofit fontScale="62500" lnSpcReduction="20000"/>
          </a:bodyPr>
          <a:lstStyle/>
          <a:p>
            <a:pPr algn="just"/>
            <a:r>
              <a:rPr lang="en-US" dirty="0" smtClean="0"/>
              <a:t>Aim of Inter Services Selection Board is to select potential officers for the </a:t>
            </a:r>
            <a:r>
              <a:rPr lang="en-US" dirty="0" err="1" smtClean="0"/>
              <a:t>defence</a:t>
            </a:r>
            <a:r>
              <a:rPr lang="en-US" dirty="0" smtClean="0"/>
              <a:t> forces of Pakistan who have  the requisite capabilities to successfully complete their course of training at the military academies and also  possess physical, mental, social and dynamic qualities to make successful leaders during peace and war.</a:t>
            </a:r>
          </a:p>
          <a:p>
            <a:pPr algn="just"/>
            <a:endParaRPr lang="en-US" dirty="0" smtClean="0"/>
          </a:p>
          <a:p>
            <a:pPr algn="just"/>
            <a:r>
              <a:rPr lang="en-US" dirty="0" smtClean="0"/>
              <a:t>Inter Services Selection Board caters for selection of candidates for training as potential officers for all the  three services of Pakistan. Services Headquarters, however, plan the total number of candidates to be  tested/inducted in various courses as per their overall requirement/schedule.</a:t>
            </a:r>
          </a:p>
          <a:p>
            <a:pPr algn="just"/>
            <a:endParaRPr lang="en-US" dirty="0" smtClean="0"/>
          </a:p>
          <a:p>
            <a:pPr algn="just"/>
            <a:r>
              <a:rPr lang="en-US" dirty="0" smtClean="0"/>
              <a:t>The selection technique followed by the ISSB is three dimensional.</a:t>
            </a:r>
          </a:p>
          <a:p>
            <a:pPr algn="just"/>
            <a:endParaRPr lang="en-US" dirty="0" smtClean="0"/>
          </a:p>
          <a:p>
            <a:pPr algn="just"/>
            <a:r>
              <a:rPr lang="en-US" dirty="0" smtClean="0"/>
              <a:t>All candidates appearing before the ISSB are to  take three different types of tests, </a:t>
            </a:r>
            <a:r>
              <a:rPr lang="en-US" dirty="0" err="1" smtClean="0"/>
              <a:t>i.e</a:t>
            </a:r>
            <a:r>
              <a:rPr lang="en-US" dirty="0" smtClean="0"/>
              <a:t>, psych tests, GTO tests and Interview.</a:t>
            </a:r>
          </a:p>
          <a:p>
            <a:pPr algn="just"/>
            <a:endParaRPr lang="en-US" dirty="0" smtClean="0"/>
          </a:p>
          <a:p>
            <a:pPr algn="just"/>
            <a:r>
              <a:rPr lang="en-US" dirty="0" smtClean="0"/>
              <a:t>The Psychologist Officers, Group Testing Officers and the Deputy Presidents, who are specialists in their respective fields, administer these tests.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r"/>
            <a:r>
              <a:rPr lang="en-US" sz="3200" b="1" dirty="0" smtClean="0"/>
              <a:t>Pakistan Military Accounts Department</a:t>
            </a:r>
            <a:endParaRPr lang="en-US" sz="3200" b="1" dirty="0"/>
          </a:p>
        </p:txBody>
      </p:sp>
      <p:sp>
        <p:nvSpPr>
          <p:cNvPr id="3" name="Content Placeholder 2"/>
          <p:cNvSpPr>
            <a:spLocks noGrp="1"/>
          </p:cNvSpPr>
          <p:nvPr>
            <p:ph idx="1"/>
          </p:nvPr>
        </p:nvSpPr>
        <p:spPr>
          <a:xfrm>
            <a:off x="457200" y="1143000"/>
            <a:ext cx="8229600" cy="5410200"/>
          </a:xfrm>
        </p:spPr>
        <p:txBody>
          <a:bodyPr>
            <a:normAutofit fontScale="85000" lnSpcReduction="20000"/>
          </a:bodyPr>
          <a:lstStyle/>
          <a:p>
            <a:pPr algn="just"/>
            <a:r>
              <a:rPr lang="en-US" dirty="0" smtClean="0"/>
              <a:t>Pakistan Military Accounts Department (PMAD) is an attached Department of Ministry of </a:t>
            </a:r>
            <a:r>
              <a:rPr lang="en-US" dirty="0" err="1" smtClean="0"/>
              <a:t>Defence</a:t>
            </a:r>
            <a:r>
              <a:rPr lang="en-US" dirty="0" smtClean="0"/>
              <a:t> mainly responsible for making payments to the Armed Forces, maintaining accounts thereof and rendering financial advice to </a:t>
            </a:r>
            <a:r>
              <a:rPr lang="en-US" dirty="0" err="1" smtClean="0"/>
              <a:t>defence</a:t>
            </a:r>
            <a:r>
              <a:rPr lang="en-US" dirty="0" smtClean="0"/>
              <a:t> authorities.</a:t>
            </a:r>
          </a:p>
          <a:p>
            <a:pPr algn="just"/>
            <a:endParaRPr lang="en-US" dirty="0" smtClean="0"/>
          </a:p>
          <a:p>
            <a:pPr algn="just"/>
            <a:r>
              <a:rPr lang="en-US" dirty="0" smtClean="0"/>
              <a:t> It also has a well established internal audit mechanism in the form of Local Audit offices functioning under the Controller of Local Audit (</a:t>
            </a:r>
            <a:r>
              <a:rPr lang="en-US" dirty="0" err="1" smtClean="0"/>
              <a:t>Defence</a:t>
            </a:r>
            <a:r>
              <a:rPr lang="en-US" dirty="0" smtClean="0"/>
              <a:t> Services).</a:t>
            </a:r>
          </a:p>
          <a:p>
            <a:pPr algn="just"/>
            <a:endParaRPr lang="en-US" dirty="0" smtClean="0"/>
          </a:p>
          <a:p>
            <a:pPr algn="just"/>
            <a:r>
              <a:rPr lang="en-US" dirty="0" smtClean="0"/>
              <a:t>Military Accounts Department deals with payments, accounting and internal audit in respect of three </a:t>
            </a:r>
            <a:r>
              <a:rPr lang="en-US" dirty="0" err="1" smtClean="0"/>
              <a:t>Defence</a:t>
            </a:r>
            <a:r>
              <a:rPr lang="en-US" dirty="0" smtClean="0"/>
              <a:t> Forces, </a:t>
            </a:r>
            <a:r>
              <a:rPr lang="en-US" dirty="0" err="1" smtClean="0"/>
              <a:t>Defence</a:t>
            </a:r>
            <a:r>
              <a:rPr lang="en-US" dirty="0" smtClean="0"/>
              <a:t> Production Division and Inter Services Organizations Establishment.</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t>Functions</a:t>
            </a:r>
            <a:endParaRPr lang="en-US" b="1" dirty="0"/>
          </a:p>
        </p:txBody>
      </p:sp>
      <p:sp>
        <p:nvSpPr>
          <p:cNvPr id="3" name="Content Placeholder 2"/>
          <p:cNvSpPr>
            <a:spLocks noGrp="1"/>
          </p:cNvSpPr>
          <p:nvPr>
            <p:ph idx="1"/>
          </p:nvPr>
        </p:nvSpPr>
        <p:spPr>
          <a:xfrm>
            <a:off x="457200" y="1143000"/>
            <a:ext cx="8229600" cy="5334000"/>
          </a:xfrm>
        </p:spPr>
        <p:txBody>
          <a:bodyPr>
            <a:normAutofit fontScale="77500" lnSpcReduction="20000"/>
          </a:bodyPr>
          <a:lstStyle/>
          <a:p>
            <a:pPr algn="just"/>
            <a:r>
              <a:rPr lang="en-US" dirty="0" smtClean="0"/>
              <a:t>Maintenance of Accounts of </a:t>
            </a:r>
            <a:r>
              <a:rPr lang="en-US" dirty="0" err="1" smtClean="0"/>
              <a:t>Defence</a:t>
            </a:r>
            <a:r>
              <a:rPr lang="en-US" dirty="0" smtClean="0"/>
              <a:t> Services</a:t>
            </a:r>
          </a:p>
          <a:p>
            <a:pPr algn="just"/>
            <a:r>
              <a:rPr lang="en-US" dirty="0" smtClean="0"/>
              <a:t>Payment of Pay &amp; Allowances to Commissioned Officers, JCOs / ORs and civilians paid from </a:t>
            </a:r>
            <a:r>
              <a:rPr lang="en-US" dirty="0" err="1" smtClean="0"/>
              <a:t>Defence</a:t>
            </a:r>
            <a:r>
              <a:rPr lang="en-US" dirty="0" smtClean="0"/>
              <a:t> Services Estimates</a:t>
            </a:r>
          </a:p>
          <a:p>
            <a:pPr algn="just"/>
            <a:r>
              <a:rPr lang="en-US" dirty="0" smtClean="0"/>
              <a:t>Audit and Payment of Stores indigenous and imported.</a:t>
            </a:r>
          </a:p>
          <a:p>
            <a:pPr algn="just"/>
            <a:r>
              <a:rPr lang="en-US" dirty="0" smtClean="0"/>
              <a:t>Audit and Payment relating to the Works of </a:t>
            </a:r>
            <a:r>
              <a:rPr lang="en-US" dirty="0" err="1" smtClean="0"/>
              <a:t>Defence</a:t>
            </a:r>
            <a:r>
              <a:rPr lang="en-US" dirty="0" smtClean="0"/>
              <a:t> Services</a:t>
            </a:r>
          </a:p>
          <a:p>
            <a:pPr algn="just"/>
            <a:r>
              <a:rPr lang="en-US" dirty="0" smtClean="0"/>
              <a:t>Internal Audit</a:t>
            </a:r>
          </a:p>
          <a:p>
            <a:pPr algn="just"/>
            <a:r>
              <a:rPr lang="en-US" dirty="0" smtClean="0"/>
              <a:t>Compilation of </a:t>
            </a:r>
            <a:r>
              <a:rPr lang="en-US" dirty="0" err="1" smtClean="0"/>
              <a:t>Defence</a:t>
            </a:r>
            <a:r>
              <a:rPr lang="en-US" dirty="0" smtClean="0"/>
              <a:t> Services receipts / Expenditures</a:t>
            </a:r>
          </a:p>
          <a:p>
            <a:pPr algn="just"/>
            <a:r>
              <a:rPr lang="en-US" dirty="0" smtClean="0"/>
              <a:t>Preparation of Appropriation Accounts</a:t>
            </a:r>
          </a:p>
          <a:p>
            <a:pPr algn="just"/>
            <a:r>
              <a:rPr lang="en-US" dirty="0" smtClean="0"/>
              <a:t>Payment of Railway and PIA Claims relating to the </a:t>
            </a:r>
            <a:r>
              <a:rPr lang="en-US" dirty="0" err="1" smtClean="0"/>
              <a:t>Defence</a:t>
            </a:r>
            <a:r>
              <a:rPr lang="en-US" dirty="0" smtClean="0"/>
              <a:t> Side</a:t>
            </a:r>
          </a:p>
          <a:p>
            <a:pPr algn="just"/>
            <a:r>
              <a:rPr lang="en-US" dirty="0" smtClean="0"/>
              <a:t>The P.M.A.D is performing dual duties i.e. accounting as well as internal auditing</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b="1" dirty="0" smtClean="0"/>
              <a:t>Drug Regulatory Authority of Pakistan</a:t>
            </a:r>
          </a:p>
          <a:p>
            <a:r>
              <a:rPr lang="en-US" b="1" dirty="0" smtClean="0"/>
              <a:t>Ministry of </a:t>
            </a:r>
            <a:r>
              <a:rPr lang="en-US" b="1" dirty="0" err="1" smtClean="0"/>
              <a:t>Defence</a:t>
            </a:r>
            <a:endParaRPr lang="en-US" b="1"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r>
              <a:rPr lang="en-US" smtClean="0"/>
              <a:t>Revision Lecture 1-15</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TotalTime>
  <Words>2051</Words>
  <Application>Microsoft Office PowerPoint</Application>
  <PresentationFormat>On-screen Show (4:3)</PresentationFormat>
  <Paragraphs>234</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Regulatory Administrative Institutions MPA 517</vt:lpstr>
      <vt:lpstr>Recap</vt:lpstr>
      <vt:lpstr>RAZMAK CADET COLLEGE</vt:lpstr>
      <vt:lpstr>The Council Of Islamic Ideology</vt:lpstr>
      <vt:lpstr>Vision 2025 </vt:lpstr>
      <vt:lpstr> Today’s Lecture</vt:lpstr>
      <vt:lpstr>Drug</vt:lpstr>
      <vt:lpstr>Drug addiction symptoms or behaviors</vt:lpstr>
      <vt:lpstr>Drug addicts in Pakistan</vt:lpstr>
      <vt:lpstr>Aims &amp; Objectives </vt:lpstr>
      <vt:lpstr>Divisions</vt:lpstr>
      <vt:lpstr>Divisions</vt:lpstr>
      <vt:lpstr>Divisions</vt:lpstr>
      <vt:lpstr>Divisions</vt:lpstr>
      <vt:lpstr>REGULATORY SERVICES </vt:lpstr>
      <vt:lpstr>Ministry of Defence</vt:lpstr>
      <vt:lpstr>Inter-Services Public Relations</vt:lpstr>
      <vt:lpstr>Slide 18</vt:lpstr>
      <vt:lpstr>Operations </vt:lpstr>
      <vt:lpstr>Inter Services Selection Board</vt:lpstr>
      <vt:lpstr>SELECTION SYSTEM</vt:lpstr>
      <vt:lpstr>Pakistan Military Accounts Department</vt:lpstr>
      <vt:lpstr>Functions</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vcomsats</dc:creator>
  <cp:lastModifiedBy>NTS</cp:lastModifiedBy>
  <cp:revision>53</cp:revision>
  <dcterms:created xsi:type="dcterms:W3CDTF">2006-08-16T00:00:00Z</dcterms:created>
  <dcterms:modified xsi:type="dcterms:W3CDTF">2014-06-28T06:31:11Z</dcterms:modified>
</cp:coreProperties>
</file>