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69" r:id="rId15"/>
    <p:sldId id="271" r:id="rId16"/>
    <p:sldId id="272" r:id="rId17"/>
    <p:sldId id="273" r:id="rId18"/>
    <p:sldId id="274" r:id="rId19"/>
    <p:sldId id="27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26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158702-80E3-444A-8169-BA35B43835DA}" type="datetimeFigureOut">
              <a:rPr lang="en-US" smtClean="0"/>
              <a:t>06-Jun-14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5DA544-93C4-4ADF-8866-6CEA96B8803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FC16B09-9223-414E-BAC7-44136D8D8D65}" type="datetime1">
              <a:rPr lang="en-US" smtClean="0"/>
              <a:t>06-Jun-14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E04C2C-36D1-4CC6-8092-6B6CBA44E8E6}" type="datetime1">
              <a:rPr lang="en-US" smtClean="0"/>
              <a:t>06-Jun-14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897CB8-B2DE-4C14-A546-D489E40023CA}" type="datetime1">
              <a:rPr lang="en-US" smtClean="0"/>
              <a:t>06-Jun-14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1B6FD1A-6A06-42C8-BE68-74891EB6CDCF}" type="datetime1">
              <a:rPr lang="en-US" smtClean="0"/>
              <a:t>06-Jun-14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ADEA65-B6D1-47D7-95E5-EA3D2C0FEA76}" type="datetime1">
              <a:rPr lang="en-US" smtClean="0"/>
              <a:t>06-Jun-14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95A1B08-9306-48A7-81BC-648730D9C455}" type="datetime1">
              <a:rPr lang="en-US" smtClean="0"/>
              <a:t>06-Jun-14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DE5EF6-E9EF-43F0-A307-4FB7FBCD3348}" type="datetime1">
              <a:rPr lang="en-US" smtClean="0"/>
              <a:t>06-Jun-14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B840-94D8-4780-810A-D8CDBA5DBA15}" type="datetime1">
              <a:rPr lang="en-US" smtClean="0"/>
              <a:t>06-Jun-14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57226A-487F-4572-B9CB-2FDF48E91DAF}" type="datetime1">
              <a:rPr lang="en-US" smtClean="0"/>
              <a:t>06-Jun-14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EB6F87-8668-41DD-B7EC-D3BA15A151B5}" type="datetime1">
              <a:rPr lang="en-US" smtClean="0"/>
              <a:t>06-Jun-14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7BC207-CE87-4405-A331-28604998B2B4}" type="datetime1">
              <a:rPr lang="en-US" smtClean="0"/>
              <a:t>06-Jun-14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2EAA9E-9366-43A6-8967-4A04A9D29B8E}" type="datetime1">
              <a:rPr lang="en-US" smtClean="0"/>
              <a:t>06-Jun-14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b="1" dirty="0" smtClean="0">
                <a:latin typeface="Times New Roman" pitchFamily="18" charset="0"/>
                <a:cs typeface="Times New Roman" pitchFamily="18" charset="0"/>
              </a:rPr>
              <a:t>Regulatory Administrative Institutions</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MPA 517</a:t>
            </a:r>
            <a:endParaRPr lang="en-US" sz="3200" b="1"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pPr algn="r"/>
            <a:r>
              <a:rPr lang="en-US" b="1" dirty="0" smtClean="0">
                <a:solidFill>
                  <a:schemeClr val="tx1"/>
                </a:solidFill>
              </a:rPr>
              <a:t>Lecture-3</a:t>
            </a:r>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smtClean="0">
                <a:latin typeface="Times New Roman" pitchFamily="18" charset="0"/>
                <a:cs typeface="Times New Roman" pitchFamily="18" charset="0"/>
              </a:rPr>
              <a:t>Recap</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t>Why Regulations?</a:t>
            </a:r>
          </a:p>
          <a:p>
            <a:r>
              <a:rPr lang="en-US" dirty="0" smtClean="0"/>
              <a:t>Types of regulations</a:t>
            </a:r>
          </a:p>
          <a:p>
            <a:r>
              <a:rPr lang="en-US" dirty="0" smtClean="0"/>
              <a:t>Importance of regulation in country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r"/>
            <a:r>
              <a:rPr lang="en-US" sz="3200" b="1" dirty="0" smtClean="0"/>
              <a:t>Why Regulations</a:t>
            </a:r>
            <a:endParaRPr lang="en-US" sz="3200" b="1" dirty="0"/>
          </a:p>
        </p:txBody>
      </p:sp>
      <p:sp>
        <p:nvSpPr>
          <p:cNvPr id="3" name="Content Placeholder 2"/>
          <p:cNvSpPr>
            <a:spLocks noGrp="1"/>
          </p:cNvSpPr>
          <p:nvPr>
            <p:ph idx="1"/>
          </p:nvPr>
        </p:nvSpPr>
        <p:spPr>
          <a:xfrm>
            <a:off x="457200" y="1447800"/>
            <a:ext cx="8229600" cy="4876800"/>
          </a:xfrm>
        </p:spPr>
        <p:txBody>
          <a:bodyPr/>
          <a:lstStyle/>
          <a:p>
            <a:pPr algn="just"/>
            <a:r>
              <a:rPr lang="en-US" dirty="0" smtClean="0"/>
              <a:t>Regulation creates limits, constrains a right, creates or limits a duty, or allocates a </a:t>
            </a:r>
            <a:r>
              <a:rPr lang="en-US" dirty="0" smtClean="0"/>
              <a:t>responsibility</a:t>
            </a:r>
          </a:p>
          <a:p>
            <a:pPr algn="just"/>
            <a:r>
              <a:rPr lang="en-US" dirty="0" smtClean="0"/>
              <a:t>A </a:t>
            </a:r>
            <a:r>
              <a:rPr lang="en-US" dirty="0" smtClean="0"/>
              <a:t>regulation </a:t>
            </a:r>
            <a:r>
              <a:rPr lang="en-US" dirty="0" smtClean="0"/>
              <a:t>or administrative rule, issued by an organization, used to guide or prescribe the conduct of members of that organization; can specifically refer to acts in which a government or state body limits the behavior of businesses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Third-party </a:t>
            </a:r>
            <a:r>
              <a:rPr lang="en-US" dirty="0" smtClean="0"/>
              <a:t>regulation</a:t>
            </a:r>
            <a:endParaRPr lang="en-US" dirty="0"/>
          </a:p>
        </p:txBody>
      </p:sp>
      <p:sp>
        <p:nvSpPr>
          <p:cNvPr id="3" name="Content Placeholder 2"/>
          <p:cNvSpPr>
            <a:spLocks noGrp="1"/>
          </p:cNvSpPr>
          <p:nvPr>
            <p:ph idx="1"/>
          </p:nvPr>
        </p:nvSpPr>
        <p:spPr/>
        <p:txBody>
          <a:bodyPr/>
          <a:lstStyle/>
          <a:p>
            <a:pPr algn="just"/>
            <a:r>
              <a:rPr lang="en-US" dirty="0" smtClean="0"/>
              <a:t>Some regulatory bodies designate third parties to provide approvals for specific types of products before they are allowed to be sold and/or used in the specific regulator's area of responsibility.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latin typeface="Times New Roman" pitchFamily="18" charset="0"/>
                <a:cs typeface="Times New Roman" pitchFamily="18" charset="0"/>
              </a:rPr>
              <a:t>Example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pPr algn="ctr">
              <a:buNone/>
            </a:pPr>
            <a:r>
              <a:rPr lang="en-US" dirty="0" smtClean="0"/>
              <a:t>PTA and State Bank of Pakistan</a:t>
            </a:r>
          </a:p>
          <a:p>
            <a:pPr algn="just"/>
            <a:endParaRPr lang="en-US" dirty="0" smtClean="0"/>
          </a:p>
          <a:p>
            <a:pPr algn="just"/>
            <a:r>
              <a:rPr lang="en-US" dirty="0" smtClean="0"/>
              <a:t>The </a:t>
            </a:r>
            <a:r>
              <a:rPr lang="en-US" dirty="0" smtClean="0"/>
              <a:t>introduction of third party payment networks also known as MPSP (Mobile Payment Service Providers) would be of immense advantage since these third-party payment handing agents can work with many providers, rather than the closed networks. We could foresee opportunities for service providers (both from Banks and Mobile Sector) who move quickly to create new products, especially if they can establish shared networks of third party agents.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normAutofit/>
          </a:bodyPr>
          <a:lstStyle/>
          <a:p>
            <a:r>
              <a:rPr lang="en-US" dirty="0" smtClean="0"/>
              <a:t>Regulatory economics </a:t>
            </a:r>
            <a:endParaRPr lang="en-US" dirty="0" smtClean="0"/>
          </a:p>
          <a:p>
            <a:r>
              <a:rPr lang="en-US" dirty="0" smtClean="0"/>
              <a:t>Regulatory economics</a:t>
            </a:r>
          </a:p>
          <a:p>
            <a:r>
              <a:rPr lang="en-US" dirty="0" smtClean="0"/>
              <a:t>Regulatory Capture</a:t>
            </a:r>
          </a:p>
          <a:p>
            <a:r>
              <a:rPr lang="en-US" dirty="0" smtClean="0"/>
              <a:t>Externality</a:t>
            </a:r>
          </a:p>
          <a:p>
            <a:r>
              <a:rPr lang="en-US" dirty="0" smtClean="0"/>
              <a:t>Negative externality</a:t>
            </a:r>
          </a:p>
          <a:p>
            <a:r>
              <a:rPr lang="en-US" dirty="0" smtClean="0"/>
              <a:t>Positive </a:t>
            </a:r>
            <a:r>
              <a:rPr lang="en-US" dirty="0" smtClean="0"/>
              <a:t>externality</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Regulatory economics</a:t>
            </a:r>
            <a:endParaRPr lang="en-US" dirty="0"/>
          </a:p>
        </p:txBody>
      </p:sp>
      <p:sp>
        <p:nvSpPr>
          <p:cNvPr id="3" name="Content Placeholder 2"/>
          <p:cNvSpPr>
            <a:spLocks noGrp="1"/>
          </p:cNvSpPr>
          <p:nvPr>
            <p:ph idx="1"/>
          </p:nvPr>
        </p:nvSpPr>
        <p:spPr/>
        <p:txBody>
          <a:bodyPr>
            <a:normAutofit/>
          </a:bodyPr>
          <a:lstStyle/>
          <a:p>
            <a:pPr algn="just"/>
            <a:r>
              <a:rPr lang="en-US" dirty="0" smtClean="0"/>
              <a:t>Regulatory economics </a:t>
            </a:r>
            <a:r>
              <a:rPr lang="en-US" dirty="0" smtClean="0"/>
              <a:t>is the economics of  regulation</a:t>
            </a:r>
            <a:r>
              <a:rPr lang="en-US" dirty="0" smtClean="0"/>
              <a:t>, in the sense of the application of law by government for various purposes, such as centrally-planning an economy, remedying market failure, enriching well-connected firms, or benefiting </a:t>
            </a:r>
            <a:r>
              <a:rPr lang="en-US" dirty="0" smtClean="0"/>
              <a:t>politicians. </a:t>
            </a:r>
            <a:r>
              <a:rPr lang="en-US" dirty="0" smtClean="0"/>
              <a:t>It is not considered to include voluntary regulation that may be accomplished in the private sphere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 Regulatory Capture</a:t>
            </a:r>
            <a:endParaRPr lang="en-US" dirty="0"/>
          </a:p>
        </p:txBody>
      </p:sp>
      <p:sp>
        <p:nvSpPr>
          <p:cNvPr id="3" name="Content Placeholder 2"/>
          <p:cNvSpPr>
            <a:spLocks noGrp="1"/>
          </p:cNvSpPr>
          <p:nvPr>
            <p:ph idx="1"/>
          </p:nvPr>
        </p:nvSpPr>
        <p:spPr/>
        <p:txBody>
          <a:bodyPr/>
          <a:lstStyle/>
          <a:p>
            <a:pPr algn="just"/>
            <a:r>
              <a:rPr lang="en-US" dirty="0" smtClean="0"/>
              <a:t>Countering, overriding, or bypassing regulation is </a:t>
            </a:r>
            <a:r>
              <a:rPr lang="en-US" i="1" dirty="0" smtClean="0"/>
              <a:t>Regulatory Capture</a:t>
            </a:r>
            <a:r>
              <a:rPr lang="en-US" dirty="0" smtClean="0"/>
              <a:t> where a regulatory agency created to act in the public interest, instead advances the commercial or special concerns of interest groups that dominate the industry that the agency is charged with regulating</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r"/>
            <a:r>
              <a:rPr lang="en-US" dirty="0" smtClean="0"/>
              <a:t>Regulatory Capture</a:t>
            </a:r>
            <a:endParaRPr lang="en-US" dirty="0"/>
          </a:p>
        </p:txBody>
      </p:sp>
      <p:sp>
        <p:nvSpPr>
          <p:cNvPr id="3" name="Content Placeholder 2"/>
          <p:cNvSpPr>
            <a:spLocks noGrp="1"/>
          </p:cNvSpPr>
          <p:nvPr>
            <p:ph idx="1"/>
          </p:nvPr>
        </p:nvSpPr>
        <p:spPr>
          <a:xfrm>
            <a:off x="457200" y="1295400"/>
            <a:ext cx="8229600" cy="4830763"/>
          </a:xfrm>
        </p:spPr>
        <p:txBody>
          <a:bodyPr>
            <a:normAutofit lnSpcReduction="10000"/>
          </a:bodyPr>
          <a:lstStyle/>
          <a:p>
            <a:pPr algn="just"/>
            <a:r>
              <a:rPr lang="en-US" dirty="0" smtClean="0"/>
              <a:t>The probability of regulatory capture is economically biased, in that vested interests in an industry have the greatest financial stake in regulatory activity and are more likely to be motivated to influence the regulatory body than dispersed individual consumers, each of whom has little particular incentive to try to influence regulators. Thus the likelihood of regulatory capture is a risk to which an agency is exposed by its very nature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31838"/>
          </a:xfrm>
        </p:spPr>
        <p:txBody>
          <a:bodyPr>
            <a:normAutofit fontScale="90000"/>
          </a:bodyPr>
          <a:lstStyle/>
          <a:p>
            <a:pPr algn="r"/>
            <a:r>
              <a:rPr lang="en-US" dirty="0" smtClean="0"/>
              <a:t>Regulation</a:t>
            </a:r>
            <a:br>
              <a:rPr lang="en-US" dirty="0" smtClean="0"/>
            </a:br>
            <a:endParaRPr lang="en-US" dirty="0"/>
          </a:p>
        </p:txBody>
      </p:sp>
      <p:sp>
        <p:nvSpPr>
          <p:cNvPr id="3" name="Content Placeholder 2"/>
          <p:cNvSpPr>
            <a:spLocks noGrp="1"/>
          </p:cNvSpPr>
          <p:nvPr>
            <p:ph idx="1"/>
          </p:nvPr>
        </p:nvSpPr>
        <p:spPr>
          <a:xfrm>
            <a:off x="457200" y="1219200"/>
            <a:ext cx="8229600" cy="5181600"/>
          </a:xfrm>
        </p:spPr>
        <p:txBody>
          <a:bodyPr>
            <a:normAutofit fontScale="92500"/>
          </a:bodyPr>
          <a:lstStyle/>
          <a:p>
            <a:pPr algn="just"/>
            <a:r>
              <a:rPr lang="en-US" dirty="0" smtClean="0"/>
              <a:t>Public services can encounter conflict between commercial procedures (e.g. maximizing profit), and the interests of the people using these </a:t>
            </a:r>
            <a:r>
              <a:rPr lang="en-US" dirty="0" smtClean="0"/>
              <a:t>services, </a:t>
            </a:r>
            <a:r>
              <a:rPr lang="en-US" dirty="0" smtClean="0"/>
              <a:t>as well as the interests of those not directly involved in transactions (externalities). Most governments therefore have some form of control or regulation to manage these possible conflicts. This regulation ensures that a safe and appropriate service is delivered, while not discouraging the effective functioning and development of businesses.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 </a:t>
            </a:r>
            <a:r>
              <a:rPr lang="en-US" b="1" dirty="0" smtClean="0"/>
              <a:t>Externality</a:t>
            </a:r>
            <a:endParaRPr lang="en-US" dirty="0"/>
          </a:p>
        </p:txBody>
      </p:sp>
      <p:sp>
        <p:nvSpPr>
          <p:cNvPr id="3" name="Content Placeholder 2"/>
          <p:cNvSpPr>
            <a:spLocks noGrp="1"/>
          </p:cNvSpPr>
          <p:nvPr>
            <p:ph idx="1"/>
          </p:nvPr>
        </p:nvSpPr>
        <p:spPr/>
        <p:txBody>
          <a:bodyPr>
            <a:normAutofit fontScale="92500"/>
          </a:bodyPr>
          <a:lstStyle/>
          <a:p>
            <a:pPr algn="just"/>
            <a:r>
              <a:rPr lang="en-US" dirty="0" smtClean="0"/>
              <a:t>In economics, an </a:t>
            </a:r>
            <a:r>
              <a:rPr lang="en-US" b="1" dirty="0" smtClean="0"/>
              <a:t>externality</a:t>
            </a:r>
            <a:r>
              <a:rPr lang="en-US" dirty="0" smtClean="0"/>
              <a:t> is the cost or benefit that affects a party who did not choose to incur that cost or </a:t>
            </a:r>
            <a:r>
              <a:rPr lang="en-US" dirty="0" smtClean="0"/>
              <a:t>benefit</a:t>
            </a:r>
          </a:p>
          <a:p>
            <a:pPr algn="just"/>
            <a:r>
              <a:rPr lang="en-US" dirty="0" smtClean="0"/>
              <a:t>For example, manufacturing activities that cause air pollution impose health and clean-up costs on the whole society, whereas the neighbors of an individual who chooses to fire-proof his home may benefit from a reduced risk of a fire spreading to their own houses.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Externality</a:t>
            </a:r>
            <a:endParaRPr lang="en-US" dirty="0"/>
          </a:p>
        </p:txBody>
      </p:sp>
      <p:sp>
        <p:nvSpPr>
          <p:cNvPr id="3" name="Content Placeholder 2"/>
          <p:cNvSpPr>
            <a:spLocks noGrp="1"/>
          </p:cNvSpPr>
          <p:nvPr>
            <p:ph idx="1"/>
          </p:nvPr>
        </p:nvSpPr>
        <p:spPr>
          <a:xfrm>
            <a:off x="457200" y="1219200"/>
            <a:ext cx="8229600" cy="5257800"/>
          </a:xfrm>
        </p:spPr>
        <p:txBody>
          <a:bodyPr>
            <a:normAutofit/>
          </a:bodyPr>
          <a:lstStyle/>
          <a:p>
            <a:pPr algn="just"/>
            <a:r>
              <a:rPr lang="en-US" dirty="0" smtClean="0"/>
              <a:t>If external costs exist, such as pollution, the producer may choose to produce more of the product than would be produced if the producer were required to pay all associated environmental costs. If there are external benefits, such as in public safety, less of the good may be produced than would be the case if the producer were to receive payment for the external benefits to others.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Externality</a:t>
            </a:r>
            <a:endParaRPr lang="en-US" dirty="0"/>
          </a:p>
        </p:txBody>
      </p:sp>
      <p:sp>
        <p:nvSpPr>
          <p:cNvPr id="3" name="Content Placeholder 2"/>
          <p:cNvSpPr>
            <a:spLocks noGrp="1"/>
          </p:cNvSpPr>
          <p:nvPr>
            <p:ph idx="1"/>
          </p:nvPr>
        </p:nvSpPr>
        <p:spPr>
          <a:xfrm>
            <a:off x="457200" y="1295400"/>
            <a:ext cx="8229600" cy="4830763"/>
          </a:xfrm>
        </p:spPr>
        <p:txBody>
          <a:bodyPr/>
          <a:lstStyle/>
          <a:p>
            <a:pPr algn="just"/>
            <a:r>
              <a:rPr lang="en-US" dirty="0" smtClean="0"/>
              <a:t>For the purpose of these statements, overall cost and benefit to society is defined as the sum of the imputed monetary value of benefits and costs to all parties involved. Thus, unregulated markets in goods or services with significant externalities generate prices that do not reflect the full social cost or benefit of their transactions; such markets are therefore inefficient.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Negative Externality</a:t>
            </a:r>
            <a:endParaRPr lang="en-US" dirty="0"/>
          </a:p>
        </p:txBody>
      </p:sp>
      <p:sp>
        <p:nvSpPr>
          <p:cNvPr id="3" name="Content Placeholder 2"/>
          <p:cNvSpPr>
            <a:spLocks noGrp="1"/>
          </p:cNvSpPr>
          <p:nvPr>
            <p:ph idx="1"/>
          </p:nvPr>
        </p:nvSpPr>
        <p:spPr/>
        <p:txBody>
          <a:bodyPr/>
          <a:lstStyle/>
          <a:p>
            <a:pPr algn="just"/>
            <a:r>
              <a:rPr lang="en-US" dirty="0" smtClean="0"/>
              <a:t>A </a:t>
            </a:r>
            <a:r>
              <a:rPr lang="en-US" b="1" dirty="0" smtClean="0"/>
              <a:t>negative externality</a:t>
            </a:r>
            <a:r>
              <a:rPr lang="en-US" dirty="0" smtClean="0"/>
              <a:t> (also called "external cost" or "external diseconomy") is an action of a product on consumers that imposes a negative effect on a third party; it is "external cost</a:t>
            </a:r>
            <a:r>
              <a:rPr lang="en-US" dirty="0" smtClean="0"/>
              <a:t>".</a:t>
            </a:r>
          </a:p>
          <a:p>
            <a:pPr algn="just"/>
            <a:r>
              <a:rPr lang="en-US" dirty="0" smtClean="0"/>
              <a:t>Many negative externalities are related to the environmental consequences of production and use.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dirty="0" smtClean="0"/>
              <a:t>Examples</a:t>
            </a:r>
            <a:endParaRPr lang="en-US" dirty="0"/>
          </a:p>
        </p:txBody>
      </p:sp>
      <p:sp>
        <p:nvSpPr>
          <p:cNvPr id="3" name="Content Placeholder 2"/>
          <p:cNvSpPr>
            <a:spLocks noGrp="1"/>
          </p:cNvSpPr>
          <p:nvPr>
            <p:ph idx="1"/>
          </p:nvPr>
        </p:nvSpPr>
        <p:spPr>
          <a:xfrm>
            <a:off x="457200" y="1219200"/>
            <a:ext cx="8229600" cy="5181600"/>
          </a:xfrm>
        </p:spPr>
        <p:txBody>
          <a:bodyPr>
            <a:normAutofit fontScale="92500" lnSpcReduction="20000"/>
          </a:bodyPr>
          <a:lstStyle/>
          <a:p>
            <a:pPr algn="just"/>
            <a:r>
              <a:rPr lang="en-US" dirty="0" smtClean="0"/>
              <a:t>Air pollution from burning fossil fuels causes damages to crops, (historic) buildings and public health</a:t>
            </a:r>
            <a:r>
              <a:rPr lang="en-US" dirty="0" smtClean="0"/>
              <a:t>.</a:t>
            </a:r>
          </a:p>
          <a:p>
            <a:pPr algn="just"/>
            <a:r>
              <a:rPr lang="en-US" dirty="0" smtClean="0"/>
              <a:t>Water pollution by industries that adds effluent, which harms plants, animals, and humans.</a:t>
            </a:r>
          </a:p>
          <a:p>
            <a:pPr algn="just"/>
            <a:r>
              <a:rPr lang="en-US" dirty="0" smtClean="0"/>
              <a:t>Noise pollution which may be mentally and psychologically disruptive</a:t>
            </a:r>
            <a:r>
              <a:rPr lang="en-US" dirty="0" smtClean="0"/>
              <a:t>.</a:t>
            </a:r>
          </a:p>
          <a:p>
            <a:pPr algn="just"/>
            <a:r>
              <a:rPr lang="en-US" dirty="0" smtClean="0"/>
              <a:t>Systemic risk describes the risks to the overall economy arising from the risks that the banking system takes. A condition of moral hazard can occur in the absence of well-designed banking regulation</a:t>
            </a:r>
            <a:r>
              <a:rPr lang="en-US" dirty="0" smtClean="0"/>
              <a:t>,</a:t>
            </a:r>
            <a:r>
              <a:rPr lang="en-US" dirty="0" smtClean="0"/>
              <a:t> or in the presence of badly designed regulation</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85000" lnSpcReduction="10000"/>
          </a:bodyPr>
          <a:lstStyle/>
          <a:p>
            <a:pPr algn="just"/>
            <a:r>
              <a:rPr lang="en-US" dirty="0" smtClean="0"/>
              <a:t>The harvesting by one fishing company in the ocean depletes the stock of available fish for the other companies and overfishing may be the </a:t>
            </a:r>
            <a:r>
              <a:rPr lang="en-US" dirty="0" smtClean="0"/>
              <a:t>result</a:t>
            </a:r>
          </a:p>
          <a:p>
            <a:pPr algn="just"/>
            <a:r>
              <a:rPr lang="en-US" dirty="0" smtClean="0"/>
              <a:t>Consumption by one consumer causes prices to rise and therefore makes other consumers worse off, perhaps by reducing their </a:t>
            </a:r>
            <a:r>
              <a:rPr lang="en-US" dirty="0" smtClean="0"/>
              <a:t>consumption</a:t>
            </a:r>
          </a:p>
          <a:p>
            <a:pPr algn="just"/>
            <a:r>
              <a:rPr lang="en-US" dirty="0" smtClean="0"/>
              <a:t>Antibiotic use contributes to antibiotic resistance, reducing the future effectiveness of antibiotics. Individuals do not consider this efficacy cost when making usage decisions, leading to socially sub-optimal antibiotic consumption. Government policies proposed to preserve future antibiotic effectiveness include educational campaigns, </a:t>
            </a:r>
            <a:r>
              <a:rPr lang="en-US" dirty="0" smtClean="0"/>
              <a:t>regulation, </a:t>
            </a:r>
            <a:r>
              <a:rPr lang="en-US" dirty="0" smtClean="0"/>
              <a:t>and patents.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t>Positive </a:t>
            </a:r>
            <a:r>
              <a:rPr lang="en-US" b="1" dirty="0" smtClean="0"/>
              <a:t>externalities</a:t>
            </a:r>
            <a:endParaRPr lang="en-US" dirty="0"/>
          </a:p>
        </p:txBody>
      </p:sp>
      <p:sp>
        <p:nvSpPr>
          <p:cNvPr id="3" name="Content Placeholder 2"/>
          <p:cNvSpPr>
            <a:spLocks noGrp="1"/>
          </p:cNvSpPr>
          <p:nvPr>
            <p:ph idx="1"/>
          </p:nvPr>
        </p:nvSpPr>
        <p:spPr>
          <a:xfrm>
            <a:off x="457200" y="1371600"/>
            <a:ext cx="8229600" cy="5105400"/>
          </a:xfrm>
        </p:spPr>
        <p:txBody>
          <a:bodyPr>
            <a:normAutofit fontScale="70000" lnSpcReduction="20000"/>
          </a:bodyPr>
          <a:lstStyle/>
          <a:p>
            <a:pPr algn="just"/>
            <a:r>
              <a:rPr lang="en-US" dirty="0" smtClean="0"/>
              <a:t>Increased education of individuals can lead to broader society benefits in the form of greater economic productivity, a lower unemployment rate, greater household mobility and higher rates of political </a:t>
            </a:r>
            <a:r>
              <a:rPr lang="en-US" dirty="0" smtClean="0"/>
              <a:t>participation</a:t>
            </a:r>
          </a:p>
          <a:p>
            <a:pPr algn="just"/>
            <a:r>
              <a:rPr lang="en-US" dirty="0" smtClean="0"/>
              <a:t>An individual who maintains an attractive house may confer benefits to neighbors in the form of increased market values for their </a:t>
            </a:r>
            <a:r>
              <a:rPr lang="en-US" dirty="0" smtClean="0"/>
              <a:t>properties</a:t>
            </a:r>
          </a:p>
          <a:p>
            <a:pPr algn="just"/>
            <a:r>
              <a:rPr lang="en-US" dirty="0" smtClean="0"/>
              <a:t>In an area that does not have a public fire department, homeowners who purchase private fire protection services provide a positive externality to neighboring properties, which are less at risk of the protected neighbor's fire spreading to their (unprotected) </a:t>
            </a:r>
            <a:r>
              <a:rPr lang="en-US" dirty="0" smtClean="0"/>
              <a:t>house</a:t>
            </a:r>
          </a:p>
          <a:p>
            <a:pPr algn="just"/>
            <a:r>
              <a:rPr lang="en-US" dirty="0" smtClean="0"/>
              <a:t>A beekeeper keeps the bees for their honey. A side effect or externality associated with such activity is the pollination of surrounding crops by the bees. The value generated by the pollination may be more important than the value of the harvested honey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Regulatory economics</a:t>
            </a:r>
          </a:p>
          <a:p>
            <a:r>
              <a:rPr lang="en-US" dirty="0" smtClean="0"/>
              <a:t>Regulatory Capture</a:t>
            </a:r>
          </a:p>
          <a:p>
            <a:r>
              <a:rPr lang="en-US" dirty="0" smtClean="0"/>
              <a:t>Externality</a:t>
            </a:r>
          </a:p>
          <a:p>
            <a:r>
              <a:rPr lang="en-US" dirty="0" smtClean="0"/>
              <a:t>Negative externality</a:t>
            </a:r>
          </a:p>
          <a:p>
            <a:r>
              <a:rPr lang="en-US" dirty="0" smtClean="0"/>
              <a:t>Positive externality</a:t>
            </a:r>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Lecture </a:t>
            </a:r>
            <a:endParaRPr lang="en-US" dirty="0"/>
          </a:p>
        </p:txBody>
      </p:sp>
      <p:sp>
        <p:nvSpPr>
          <p:cNvPr id="3" name="Content Placeholder 2"/>
          <p:cNvSpPr>
            <a:spLocks noGrp="1"/>
          </p:cNvSpPr>
          <p:nvPr>
            <p:ph idx="1"/>
          </p:nvPr>
        </p:nvSpPr>
        <p:spPr/>
        <p:txBody>
          <a:bodyPr/>
          <a:lstStyle/>
          <a:p>
            <a:r>
              <a:rPr lang="en-US" dirty="0" smtClean="0"/>
              <a:t>Five Areas of Government Regulation of Business</a:t>
            </a:r>
          </a:p>
          <a:p>
            <a:pPr lvl="1"/>
            <a:r>
              <a:rPr lang="en-US" dirty="0" smtClean="0"/>
              <a:t>Advertising</a:t>
            </a:r>
          </a:p>
          <a:p>
            <a:pPr lvl="1"/>
            <a:r>
              <a:rPr lang="en-US" dirty="0" smtClean="0"/>
              <a:t>Employment and Labor</a:t>
            </a:r>
          </a:p>
          <a:p>
            <a:pPr lvl="1"/>
            <a:r>
              <a:rPr lang="en-US" dirty="0" smtClean="0"/>
              <a:t>Environmental</a:t>
            </a:r>
          </a:p>
          <a:p>
            <a:pPr lvl="1"/>
            <a:r>
              <a:rPr lang="en-US" dirty="0" smtClean="0"/>
              <a:t>Privacy</a:t>
            </a:r>
          </a:p>
          <a:p>
            <a:pPr lvl="1"/>
            <a:r>
              <a:rPr lang="en-US" dirty="0" smtClean="0"/>
              <a:t>Safety and Health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479</TotalTime>
  <Words>414</Words>
  <Application>Microsoft Office PowerPoint</Application>
  <PresentationFormat>On-screen Show (4:3)</PresentationFormat>
  <Paragraphs>85</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Regulatory Administrative Institutions MPA 517</vt:lpstr>
      <vt:lpstr>Recap</vt:lpstr>
      <vt:lpstr>Why Regulations</vt:lpstr>
      <vt:lpstr>Third-party regulation</vt:lpstr>
      <vt:lpstr>Example</vt:lpstr>
      <vt:lpstr>Today’s Lecture</vt:lpstr>
      <vt:lpstr>Regulatory economics</vt:lpstr>
      <vt:lpstr> Regulatory Capture</vt:lpstr>
      <vt:lpstr>Regulatory Capture</vt:lpstr>
      <vt:lpstr>Regulation </vt:lpstr>
      <vt:lpstr> Externality</vt:lpstr>
      <vt:lpstr>Externality</vt:lpstr>
      <vt:lpstr>Externality</vt:lpstr>
      <vt:lpstr>Negative Externality</vt:lpstr>
      <vt:lpstr>Examples</vt:lpstr>
      <vt:lpstr>Slide 16</vt:lpstr>
      <vt:lpstr>Positive externalities</vt:lpstr>
      <vt:lpstr>Summary</vt:lpstr>
      <vt:lpstr>Next Lecture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U</dc:creator>
  <cp:lastModifiedBy>U</cp:lastModifiedBy>
  <cp:revision>66</cp:revision>
  <dcterms:created xsi:type="dcterms:W3CDTF">2006-08-16T00:00:00Z</dcterms:created>
  <dcterms:modified xsi:type="dcterms:W3CDTF">2014-06-06T15:24:51Z</dcterms:modified>
</cp:coreProperties>
</file>