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5" r:id="rId8"/>
    <p:sldId id="266" r:id="rId9"/>
    <p:sldId id="267" r:id="rId10"/>
    <p:sldId id="268" r:id="rId11"/>
    <p:sldId id="262" r:id="rId12"/>
    <p:sldId id="263"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C3A601-6E83-45BA-8C72-2979E7F1130B}" type="datetimeFigureOut">
              <a:rPr lang="en-US" smtClean="0"/>
              <a:pPr/>
              <a:t>6/28/2014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8C7285-0A48-4356-98FD-F0692C5E241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21EAAF-A7A7-4F24-8540-9C6BAC5C952D}"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712032-9379-4EA2-A8B8-AFF4E05F5814}"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0A67AE-CE3E-45E0-86EF-BA16F733BA60}"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9865E9-75C7-41A4-945F-5446BBB41E57}" type="datetime1">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DD305A-6B66-48AB-B85A-CE56A8A8CF98}" type="datetime1">
              <a:rPr lang="en-US" smtClean="0"/>
              <a:pPr/>
              <a:t>6/28/2014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52DD6C-8F94-475E-AF93-BCFC00F1E6E1}" type="datetime1">
              <a:rPr lang="en-US" smtClean="0"/>
              <a:pPr/>
              <a:t>6/28/2014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584FBE-C94D-4C23-BEB3-46D78B93FDEC}" type="datetime1">
              <a:rPr lang="en-US" smtClean="0"/>
              <a:pPr/>
              <a:t>6/28/2014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558A7C-B7AD-49D6-881F-F5760AE8165E}" type="datetime1">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C4AAB1-8744-47CD-8595-96B54F107F89}" type="datetime1">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AF15E7-ECF3-406C-BB72-C2584C9B5625}"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969524-2F2C-48D2-A6B5-D2810992F07F}"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0EC7-0EE7-493E-B1D2-FA00F0B7CD16}" type="datetime1">
              <a:rPr lang="en-US" smtClean="0"/>
              <a:pPr/>
              <a:t>6/28/2014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Lecture-29</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Pakistan has remarkable and laudable human resource which is characterized by hard work, dedication and distinction. Our human resource is classified into the categories of professional, non-professional, skilled, semi skilled and un-skilled.</a:t>
            </a:r>
          </a:p>
          <a:p>
            <a:pPr algn="just"/>
            <a:endParaRPr lang="en-US" dirty="0" smtClean="0"/>
          </a:p>
          <a:p>
            <a:pPr algn="just"/>
            <a:r>
              <a:rPr lang="en-US" dirty="0" smtClean="0"/>
              <a:t>Due to rapid increase in population and developing economy, it is not possible to provide jobs to all.  The Ministry, therefore, focuses on availing all the overseas opportunities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Vision</a:t>
            </a:r>
            <a:endParaRPr lang="en-US" b="1" dirty="0"/>
          </a:p>
        </p:txBody>
      </p:sp>
      <p:sp>
        <p:nvSpPr>
          <p:cNvPr id="3" name="Content Placeholder 2"/>
          <p:cNvSpPr>
            <a:spLocks noGrp="1"/>
          </p:cNvSpPr>
          <p:nvPr>
            <p:ph idx="1"/>
          </p:nvPr>
        </p:nvSpPr>
        <p:spPr>
          <a:xfrm>
            <a:off x="457200" y="1219200"/>
            <a:ext cx="8229600" cy="5257800"/>
          </a:xfrm>
        </p:spPr>
        <p:txBody>
          <a:bodyPr/>
          <a:lstStyle/>
          <a:p>
            <a:pPr algn="just" fontAlgn="base"/>
            <a:endParaRPr lang="en-US" dirty="0" smtClean="0"/>
          </a:p>
          <a:p>
            <a:pPr algn="just" fontAlgn="base"/>
            <a:r>
              <a:rPr lang="en-US" dirty="0" smtClean="0"/>
              <a:t>Formulation of progressive manpower policy</a:t>
            </a:r>
          </a:p>
          <a:p>
            <a:pPr algn="just" fontAlgn="base"/>
            <a:r>
              <a:rPr lang="en-US" dirty="0" smtClean="0"/>
              <a:t>Promotion of welfare of Industrial and commercial workers.</a:t>
            </a:r>
          </a:p>
          <a:p>
            <a:pPr algn="just" fontAlgn="base"/>
            <a:r>
              <a:rPr lang="en-US" dirty="0" smtClean="0"/>
              <a:t>Strengthening of labor management relations.</a:t>
            </a:r>
          </a:p>
          <a:p>
            <a:pPr algn="just" fontAlgn="base"/>
            <a:r>
              <a:rPr lang="en-US" dirty="0" smtClean="0"/>
              <a:t>Coordination with the provincial Government, International.</a:t>
            </a:r>
          </a:p>
          <a:p>
            <a:pPr algn="just" fontAlgn="base"/>
            <a:r>
              <a:rPr lang="en-US" dirty="0" err="1" smtClean="0"/>
              <a:t>Labour</a:t>
            </a:r>
            <a:r>
              <a:rPr lang="en-US" dirty="0" smtClean="0"/>
              <a:t> organizations and other International Agencies.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lvl="0" algn="r"/>
            <a:r>
              <a:rPr lang="en-US" sz="2800" b="1" dirty="0" smtClean="0"/>
              <a:t>Overseas Employment Corporation </a:t>
            </a:r>
            <a:r>
              <a:rPr lang="en-US" sz="3200" b="1" dirty="0" smtClean="0"/>
              <a:t/>
            </a:r>
            <a:br>
              <a:rPr lang="en-US" sz="3200" b="1" dirty="0" smtClean="0"/>
            </a:br>
            <a:endParaRPr lang="en-US" sz="3200" b="1" dirty="0"/>
          </a:p>
        </p:txBody>
      </p:sp>
      <p:sp>
        <p:nvSpPr>
          <p:cNvPr id="3" name="Content Placeholder 2"/>
          <p:cNvSpPr>
            <a:spLocks noGrp="1"/>
          </p:cNvSpPr>
          <p:nvPr>
            <p:ph idx="1"/>
          </p:nvPr>
        </p:nvSpPr>
        <p:spPr>
          <a:xfrm>
            <a:off x="457200" y="1066800"/>
            <a:ext cx="8229600" cy="5486400"/>
          </a:xfrm>
        </p:spPr>
        <p:txBody>
          <a:bodyPr>
            <a:normAutofit fontScale="70000" lnSpcReduction="20000"/>
          </a:bodyPr>
          <a:lstStyle/>
          <a:p>
            <a:r>
              <a:rPr lang="en-US" dirty="0" smtClean="0"/>
              <a:t>Overseas Employment Corporation is a company limited by shares incorporated under the Companies Act 1913 as a private limited concern. </a:t>
            </a:r>
          </a:p>
          <a:p>
            <a:endParaRPr lang="en-US" dirty="0" smtClean="0"/>
          </a:p>
          <a:p>
            <a:r>
              <a:rPr lang="en-US" dirty="0" smtClean="0"/>
              <a:t>Its equity is owed entirely by the Government of Pakistan. Policy guidelines are provided by a Board of Directors, which are executed by the Managing Director as Chief Executive of the Corporation. </a:t>
            </a:r>
          </a:p>
          <a:p>
            <a:endParaRPr lang="en-US" dirty="0" smtClean="0"/>
          </a:p>
          <a:p>
            <a:r>
              <a:rPr lang="en-US" dirty="0" smtClean="0"/>
              <a:t>In the discharge of his functions and duties, the Managing Director is assisted by a team of professionals. </a:t>
            </a:r>
          </a:p>
          <a:p>
            <a:endParaRPr lang="en-US" dirty="0" smtClean="0"/>
          </a:p>
          <a:p>
            <a:r>
              <a:rPr lang="en-US" dirty="0" smtClean="0"/>
              <a:t>The Head Office of the Corporation is located at PMI Auditorium Building, Zero Point Islamabad. </a:t>
            </a:r>
          </a:p>
          <a:p>
            <a:endParaRPr lang="en-US" dirty="0" smtClean="0"/>
          </a:p>
          <a:p>
            <a:r>
              <a:rPr lang="en-US" dirty="0" smtClean="0"/>
              <a:t>Its regional offices are located at Karachi &amp; Lahore, Peshawar and Quetta. Administrative and financial control is exercised by the Ministry of Human Resource Development, Government of Pakistan.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lvl="0" algn="just"/>
            <a:r>
              <a:rPr lang="en-US" dirty="0" smtClean="0"/>
              <a:t>Ministry of States and Frontier Regions</a:t>
            </a:r>
          </a:p>
          <a:p>
            <a:pPr lvl="0" algn="just"/>
            <a:r>
              <a:rPr lang="en-US" dirty="0" smtClean="0"/>
              <a:t>Ministry of Religious Affairs</a:t>
            </a:r>
          </a:p>
          <a:p>
            <a:pPr lvl="0" algn="just"/>
            <a:r>
              <a:rPr lang="en-US" dirty="0" smtClean="0"/>
              <a:t>Ministry of planning development and Reforms</a:t>
            </a:r>
          </a:p>
          <a:p>
            <a:pPr algn="just"/>
            <a:endParaRPr lang="en-US" dirty="0" smtClean="0"/>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r"/>
            <a:r>
              <a:rPr lang="en-US" sz="3600" b="1" dirty="0" smtClean="0"/>
              <a:t>Ministry of States and Frontier Regions</a:t>
            </a:r>
            <a:br>
              <a:rPr lang="en-US" sz="3600" b="1" dirty="0" smtClean="0"/>
            </a:br>
            <a:endParaRPr lang="en-US" sz="3600" b="1" dirty="0"/>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pPr algn="just"/>
            <a:r>
              <a:rPr lang="en-US" dirty="0" smtClean="0"/>
              <a:t>The </a:t>
            </a:r>
            <a:r>
              <a:rPr lang="en-US" dirty="0" err="1" smtClean="0"/>
              <a:t>Quaid-i-Azam</a:t>
            </a:r>
            <a:r>
              <a:rPr lang="en-US" dirty="0" smtClean="0"/>
              <a:t> has instructed for the creation of a new Ministry of states and frontier regions. </a:t>
            </a:r>
          </a:p>
          <a:p>
            <a:pPr algn="just"/>
            <a:endParaRPr lang="en-US" dirty="0" smtClean="0"/>
          </a:p>
          <a:p>
            <a:pPr algn="just"/>
            <a:r>
              <a:rPr lang="en-US" dirty="0" smtClean="0"/>
              <a:t>The </a:t>
            </a:r>
            <a:r>
              <a:rPr lang="en-US" dirty="0" err="1" smtClean="0"/>
              <a:t>Quaid-i-Azam</a:t>
            </a:r>
            <a:r>
              <a:rPr lang="en-US" dirty="0" smtClean="0"/>
              <a:t> has decided that the new Ministry will be called “The Ministry of States and Frontier Regions”.</a:t>
            </a:r>
          </a:p>
          <a:p>
            <a:pPr algn="just"/>
            <a:endParaRPr lang="en-US" dirty="0" smtClean="0"/>
          </a:p>
          <a:p>
            <a:pPr algn="just"/>
            <a:r>
              <a:rPr lang="en-US" dirty="0" smtClean="0"/>
              <a:t>The </a:t>
            </a:r>
            <a:r>
              <a:rPr lang="en-US" dirty="0" err="1" smtClean="0"/>
              <a:t>Quaid-i-Azam</a:t>
            </a:r>
            <a:r>
              <a:rPr lang="en-US" dirty="0" smtClean="0"/>
              <a:t> has further directed that unless there is any serious legal or other objection, it must be stated in the Press Note that the new Ministry will function under the direct control, guidance and direction of </a:t>
            </a:r>
            <a:r>
              <a:rPr lang="en-US" dirty="0" err="1" smtClean="0"/>
              <a:t>Quaid-i-Azam</a:t>
            </a:r>
            <a:r>
              <a:rPr lang="en-US" dirty="0" smtClean="0"/>
              <a:t> and Governor-General of Pakistan and this portfolio will be his special care.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CHIEF COMMISSIONERATE FOR AFGHAN</a:t>
            </a:r>
            <a:endParaRPr lang="en-US" sz="3600" b="1" dirty="0"/>
          </a:p>
        </p:txBody>
      </p:sp>
      <p:sp>
        <p:nvSpPr>
          <p:cNvPr id="3" name="Content Placeholder 2"/>
          <p:cNvSpPr>
            <a:spLocks noGrp="1"/>
          </p:cNvSpPr>
          <p:nvPr>
            <p:ph idx="1"/>
          </p:nvPr>
        </p:nvSpPr>
        <p:spPr/>
        <p:txBody>
          <a:bodyPr>
            <a:normAutofit fontScale="62500" lnSpcReduction="20000"/>
          </a:bodyPr>
          <a:lstStyle/>
          <a:p>
            <a:pPr fontAlgn="base">
              <a:buNone/>
            </a:pPr>
            <a:r>
              <a:rPr lang="en-US" b="1" dirty="0" smtClean="0"/>
              <a:t>Background</a:t>
            </a:r>
          </a:p>
          <a:p>
            <a:pPr fontAlgn="base">
              <a:buNone/>
            </a:pPr>
            <a:endParaRPr lang="en-US" dirty="0" smtClean="0"/>
          </a:p>
          <a:p>
            <a:pPr fontAlgn="base">
              <a:buNone/>
            </a:pPr>
            <a:r>
              <a:rPr lang="en-US" dirty="0" smtClean="0"/>
              <a:t>	In view of the influx of Afghan Refugees into Pakistan in early 1980, under the direction of the President of Pakistan, an Office of Chief Commissioner for Afghan Refugees was established at Federal level declaring it as an attached department of Ministry of SAFRON. The main functions of that office were as under:</a:t>
            </a:r>
          </a:p>
          <a:p>
            <a:pPr fontAlgn="base">
              <a:buNone/>
            </a:pPr>
            <a:endParaRPr lang="en-US" dirty="0" smtClean="0"/>
          </a:p>
          <a:p>
            <a:pPr fontAlgn="base">
              <a:buNone/>
            </a:pPr>
            <a:r>
              <a:rPr lang="en-US" dirty="0" smtClean="0"/>
              <a:t>a)   Receipt/storage, dispatch and bulk distribution to the Provinces of NWFP and </a:t>
            </a:r>
            <a:r>
              <a:rPr lang="en-US" dirty="0" err="1" smtClean="0"/>
              <a:t>Balochistan</a:t>
            </a:r>
            <a:r>
              <a:rPr lang="en-US" dirty="0" smtClean="0"/>
              <a:t> of the relief assistance received for the Afghan Refugees.</a:t>
            </a:r>
          </a:p>
          <a:p>
            <a:pPr fontAlgn="base">
              <a:buNone/>
            </a:pPr>
            <a:endParaRPr lang="en-US" dirty="0" smtClean="0"/>
          </a:p>
          <a:p>
            <a:pPr fontAlgn="base">
              <a:buNone/>
            </a:pPr>
            <a:r>
              <a:rPr lang="en-US" dirty="0" smtClean="0"/>
              <a:t>b)   Close Liaison with National and International Aid Giving Agencies of relief goods.</a:t>
            </a:r>
          </a:p>
          <a:p>
            <a:pPr fontAlgn="base">
              <a:buNone/>
            </a:pPr>
            <a:endParaRPr lang="en-US" dirty="0" smtClean="0"/>
          </a:p>
          <a:p>
            <a:pPr fontAlgn="base">
              <a:buNone/>
            </a:pPr>
            <a:r>
              <a:rPr lang="en-US" dirty="0" smtClean="0"/>
              <a:t>c)      Maintenance of Statistics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fontAlgn="base">
              <a:buNone/>
            </a:pPr>
            <a:r>
              <a:rPr lang="en-US" dirty="0" smtClean="0"/>
              <a:t>d) Coordination of relief work between the Federal Government and Provincial Governments.</a:t>
            </a:r>
          </a:p>
          <a:p>
            <a:pPr algn="just" fontAlgn="base">
              <a:buNone/>
            </a:pPr>
            <a:endParaRPr lang="en-US" dirty="0" smtClean="0"/>
          </a:p>
          <a:p>
            <a:pPr algn="just" fontAlgn="base">
              <a:buNone/>
            </a:pPr>
            <a:r>
              <a:rPr lang="en-US" dirty="0" smtClean="0"/>
              <a:t>e) Streamlining and standardization of procedures and methods of distribution of aid for Afghan Refugees down to the lowest level.</a:t>
            </a:r>
          </a:p>
          <a:p>
            <a:pPr algn="just" fontAlgn="base">
              <a:buNone/>
            </a:pPr>
            <a:endParaRPr lang="en-US" dirty="0" smtClean="0"/>
          </a:p>
          <a:p>
            <a:pPr algn="just" fontAlgn="base">
              <a:buNone/>
            </a:pPr>
            <a:r>
              <a:rPr lang="en-US" dirty="0" smtClean="0"/>
              <a:t>f)  Accounting/Documentation of the relief assistance.</a:t>
            </a:r>
          </a:p>
          <a:p>
            <a:pPr algn="just" fontAlgn="base">
              <a:buNone/>
            </a:pPr>
            <a:endParaRPr lang="en-US" dirty="0" smtClean="0"/>
          </a:p>
          <a:p>
            <a:pPr algn="just" fontAlgn="base">
              <a:buNone/>
            </a:pPr>
            <a:r>
              <a:rPr lang="en-US" dirty="0" smtClean="0"/>
              <a:t>g) Appropriate publicity of relief assistance for Afghan Refugees at the Federal level.</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sz="3600" b="1" dirty="0" smtClean="0"/>
              <a:t>MAIN OBJECTIVES AND FUNCTIONS</a:t>
            </a:r>
            <a:endParaRPr lang="en-US" sz="3600" b="1" dirty="0"/>
          </a:p>
        </p:txBody>
      </p:sp>
      <p:sp>
        <p:nvSpPr>
          <p:cNvPr id="3" name="Content Placeholder 2"/>
          <p:cNvSpPr>
            <a:spLocks noGrp="1"/>
          </p:cNvSpPr>
          <p:nvPr>
            <p:ph idx="1"/>
          </p:nvPr>
        </p:nvSpPr>
        <p:spPr>
          <a:xfrm>
            <a:off x="457200" y="1219200"/>
            <a:ext cx="8229600" cy="5257800"/>
          </a:xfrm>
        </p:spPr>
        <p:txBody>
          <a:bodyPr>
            <a:normAutofit fontScale="55000" lnSpcReduction="20000"/>
          </a:bodyPr>
          <a:lstStyle/>
          <a:p>
            <a:pPr algn="just" fontAlgn="base">
              <a:buNone/>
            </a:pPr>
            <a:endParaRPr lang="en-US" dirty="0" smtClean="0"/>
          </a:p>
          <a:p>
            <a:pPr algn="just" fontAlgn="base">
              <a:buNone/>
            </a:pPr>
            <a:r>
              <a:rPr lang="en-US" dirty="0" smtClean="0"/>
              <a:t>I. 	Monitoring and evaluation of </a:t>
            </a:r>
            <a:r>
              <a:rPr lang="en-US" dirty="0" err="1" smtClean="0"/>
              <a:t>programmes</a:t>
            </a:r>
            <a:r>
              <a:rPr lang="en-US" dirty="0" smtClean="0"/>
              <a:t> being carried out of the </a:t>
            </a:r>
            <a:r>
              <a:rPr lang="en-US" dirty="0" err="1" smtClean="0"/>
              <a:t>Commissionerate</a:t>
            </a:r>
            <a:r>
              <a:rPr lang="en-US" dirty="0" smtClean="0"/>
              <a:t> Afghan Refugees Lahore, Peshawar, Quetta, International Organizations and the NGOs etc through periodical visits/inspections by the Chief Commissioner Afghan Refugees and other officers in the Chief </a:t>
            </a:r>
            <a:r>
              <a:rPr lang="en-US" dirty="0" err="1" smtClean="0"/>
              <a:t>Commissionerate</a:t>
            </a:r>
            <a:r>
              <a:rPr lang="en-US" dirty="0" smtClean="0"/>
              <a:t> for Afghan Refugees.</a:t>
            </a:r>
          </a:p>
          <a:p>
            <a:pPr algn="just" fontAlgn="base">
              <a:buNone/>
            </a:pPr>
            <a:endParaRPr lang="en-US" dirty="0" smtClean="0"/>
          </a:p>
          <a:p>
            <a:pPr algn="just" fontAlgn="base">
              <a:buNone/>
            </a:pPr>
            <a:r>
              <a:rPr lang="en-US" dirty="0" smtClean="0"/>
              <a:t>II.  Issuance of NOCs for vehicles imported by UN Agencies, NGOs and Afghan </a:t>
            </a:r>
            <a:r>
              <a:rPr lang="en-US" dirty="0" err="1" smtClean="0"/>
              <a:t>Tanzeemats</a:t>
            </a:r>
            <a:r>
              <a:rPr lang="en-US" dirty="0" smtClean="0"/>
              <a:t> for disposal etc.</a:t>
            </a:r>
          </a:p>
          <a:p>
            <a:pPr algn="just" fontAlgn="base">
              <a:buNone/>
            </a:pPr>
            <a:endParaRPr lang="en-US" dirty="0" smtClean="0"/>
          </a:p>
          <a:p>
            <a:pPr algn="just" fontAlgn="base">
              <a:buNone/>
            </a:pPr>
            <a:r>
              <a:rPr lang="en-US" dirty="0" smtClean="0"/>
              <a:t>III.     Issuance of exemption certificates for relief goods meant for Afghan Refugees.</a:t>
            </a:r>
          </a:p>
          <a:p>
            <a:pPr algn="just" fontAlgn="base">
              <a:buNone/>
            </a:pPr>
            <a:endParaRPr lang="en-US" dirty="0" smtClean="0"/>
          </a:p>
          <a:p>
            <a:pPr algn="just" fontAlgn="base">
              <a:buNone/>
            </a:pPr>
            <a:r>
              <a:rPr lang="en-US" dirty="0" smtClean="0"/>
              <a:t>IV. Maintenance of warehouse funded by the United Nations High Commission for Refugees (UNHCR).</a:t>
            </a:r>
          </a:p>
          <a:p>
            <a:pPr algn="just" fontAlgn="base">
              <a:buNone/>
            </a:pPr>
            <a:endParaRPr lang="en-US" dirty="0" smtClean="0"/>
          </a:p>
          <a:p>
            <a:pPr algn="just" fontAlgn="base">
              <a:buNone/>
            </a:pPr>
            <a:r>
              <a:rPr lang="en-US" dirty="0" smtClean="0"/>
              <a:t>V.   Preparation of Reconciliation Statement of wheat supply to Afghan Refugees with Provincial Food Department.</a:t>
            </a:r>
          </a:p>
          <a:p>
            <a:pPr algn="just" fontAlgn="base">
              <a:buNone/>
            </a:pPr>
            <a:endParaRPr lang="en-US" dirty="0" smtClean="0"/>
          </a:p>
          <a:p>
            <a:pPr algn="just" fontAlgn="base">
              <a:buNone/>
            </a:pPr>
            <a:r>
              <a:rPr lang="en-US" dirty="0" smtClean="0"/>
              <a:t> VI.   Coordination for repatriation of Afghan Refugees.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sz="3600" b="1" dirty="0" smtClean="0"/>
              <a:t>RAZMAK CADET COLLEGE</a:t>
            </a:r>
            <a:endParaRPr lang="en-US" sz="3600" b="1"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pPr algn="just"/>
            <a:r>
              <a:rPr lang="en-US" dirty="0" smtClean="0"/>
              <a:t>Cadet College, </a:t>
            </a:r>
            <a:r>
              <a:rPr lang="en-US" dirty="0" err="1" smtClean="0"/>
              <a:t>Razmak</a:t>
            </a:r>
            <a:r>
              <a:rPr lang="en-US" dirty="0" smtClean="0"/>
              <a:t>, North Waziristan Agency is an autonomous body of Ministry of SAFRON and is located in the heart of FATA. The College is providing quality education to the poor tribal candidates up to Intermediate. The College was established under Presidential Regulation-II of 1977. </a:t>
            </a:r>
          </a:p>
          <a:p>
            <a:pPr algn="just">
              <a:buNone/>
            </a:pPr>
            <a:endParaRPr lang="en-US" dirty="0" smtClean="0"/>
          </a:p>
          <a:p>
            <a:pPr algn="just"/>
            <a:r>
              <a:rPr lang="en-US" dirty="0" smtClean="0"/>
              <a:t>FATA Secretariat, Peshawar sponsors the financial liabilities of the college. The Finance Division allocates funds in the regular budget of FATA Secretariat, Peshawar as “ grant in-aid”.</a:t>
            </a:r>
          </a:p>
          <a:p>
            <a:pPr algn="just"/>
            <a:endParaRPr lang="en-US" dirty="0" smtClean="0"/>
          </a:p>
          <a:p>
            <a:pPr algn="just"/>
            <a:r>
              <a:rPr lang="en-US" dirty="0" smtClean="0"/>
              <a:t>The funds are released to the college on the monthly basis. The Board of Governors manages the affairs of the College. </a:t>
            </a:r>
            <a:br>
              <a:rPr lang="en-US" dirty="0" smtClean="0"/>
            </a:br>
            <a:r>
              <a:rPr lang="en-US" dirty="0" smtClean="0"/>
              <a:t>  </a:t>
            </a:r>
            <a:br>
              <a:rPr lang="en-US" dirty="0" smtClean="0"/>
            </a:br>
            <a:endParaRPr lang="en-US" dirty="0" smtClean="0"/>
          </a:p>
          <a:p>
            <a:pPr algn="just"/>
            <a:r>
              <a:rPr lang="en-US" dirty="0" smtClean="0"/>
              <a:t>The College started functioning in 1978 with strength of 100 students which has now been increased to 500 students. The College is providing educational facilities from 7th to 12th classes.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Ministry of Religious Affairs</a:t>
            </a:r>
            <a:endParaRPr lang="en-US" b="1"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pPr algn="just" fontAlgn="base"/>
            <a:r>
              <a:rPr lang="en-US" dirty="0" smtClean="0"/>
              <a:t>The Ministry of Religious Affairs is responsible for the pilgrimage beyond Pakistan, Muslims pilgrims visits to India for </a:t>
            </a:r>
            <a:r>
              <a:rPr lang="en-US" dirty="0" err="1" smtClean="0"/>
              <a:t>Ziarat</a:t>
            </a:r>
            <a:r>
              <a:rPr lang="en-US" dirty="0" smtClean="0"/>
              <a:t> and Saudi Arabia for </a:t>
            </a:r>
            <a:r>
              <a:rPr lang="en-US" dirty="0" err="1" smtClean="0"/>
              <a:t>Umra</a:t>
            </a:r>
            <a:r>
              <a:rPr lang="en-US" dirty="0" smtClean="0"/>
              <a:t> &amp; Hajj. </a:t>
            </a:r>
          </a:p>
          <a:p>
            <a:pPr algn="just" fontAlgn="base"/>
            <a:endParaRPr lang="en-US" dirty="0" smtClean="0"/>
          </a:p>
          <a:p>
            <a:pPr algn="just" fontAlgn="base"/>
            <a:r>
              <a:rPr lang="en-US" dirty="0" smtClean="0"/>
              <a:t>It is also responsible for the welfare and safety of pilgrims and </a:t>
            </a:r>
            <a:r>
              <a:rPr lang="en-US" dirty="0" err="1" smtClean="0"/>
              <a:t>zairines</a:t>
            </a:r>
            <a:r>
              <a:rPr lang="en-US" dirty="0" smtClean="0"/>
              <a:t>. </a:t>
            </a:r>
          </a:p>
          <a:p>
            <a:pPr algn="just" fontAlgn="base"/>
            <a:endParaRPr lang="en-US" dirty="0" smtClean="0"/>
          </a:p>
          <a:p>
            <a:pPr algn="just" fontAlgn="base"/>
            <a:r>
              <a:rPr lang="en-US" dirty="0" smtClean="0"/>
              <a:t>The main activities also include research based Islamic studies, holding of conferences, seminars ,training education of </a:t>
            </a:r>
            <a:r>
              <a:rPr lang="en-US" dirty="0" err="1" smtClean="0"/>
              <a:t>Ulemas</a:t>
            </a:r>
            <a:r>
              <a:rPr lang="en-US" dirty="0" smtClean="0"/>
              <a:t> and </a:t>
            </a:r>
            <a:r>
              <a:rPr lang="en-US" dirty="0" err="1" smtClean="0"/>
              <a:t>Khateebs</a:t>
            </a:r>
            <a:r>
              <a:rPr lang="en-US" dirty="0" smtClean="0"/>
              <a:t> , exchange of visits of scholars of Islamic learning with the liaison amongst foreign and international institutions.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85000" lnSpcReduction="20000"/>
          </a:bodyPr>
          <a:lstStyle/>
          <a:p>
            <a:pPr algn="just" fontAlgn="base"/>
            <a:r>
              <a:rPr lang="en-US" dirty="0" smtClean="0"/>
              <a:t>This Division also performs the activities like management of </a:t>
            </a:r>
            <a:r>
              <a:rPr lang="en-US" dirty="0" err="1" smtClean="0"/>
              <a:t>Ruit</a:t>
            </a:r>
            <a:r>
              <a:rPr lang="en-US" dirty="0" smtClean="0"/>
              <a:t>-e-</a:t>
            </a:r>
            <a:r>
              <a:rPr lang="en-US" dirty="0" err="1" smtClean="0"/>
              <a:t>Hilal</a:t>
            </a:r>
            <a:r>
              <a:rPr lang="en-US" dirty="0" smtClean="0"/>
              <a:t>, </a:t>
            </a:r>
            <a:r>
              <a:rPr lang="en-US" dirty="0" err="1" smtClean="0"/>
              <a:t>Dawah</a:t>
            </a:r>
            <a:r>
              <a:rPr lang="en-US" dirty="0" smtClean="0"/>
              <a:t> , council of Islamic Ideology, infants and minor adoption laws. There are six subordinate offices working as Directorates of Hajj of this Ministry and two Autonomous bodies i.e. Council of Islamic Ideology and Pakistan </a:t>
            </a:r>
            <a:r>
              <a:rPr lang="en-US" dirty="0" err="1" smtClean="0"/>
              <a:t>Madrassah</a:t>
            </a:r>
            <a:r>
              <a:rPr lang="en-US" dirty="0" smtClean="0"/>
              <a:t> Education Board.</a:t>
            </a:r>
          </a:p>
          <a:p>
            <a:pPr algn="just" fontAlgn="base"/>
            <a:endParaRPr lang="en-US" dirty="0" smtClean="0"/>
          </a:p>
          <a:p>
            <a:pPr algn="just" fontAlgn="base"/>
            <a:r>
              <a:rPr lang="en-US" dirty="0" smtClean="0"/>
              <a:t>Ministry of Religious Affairs consists of one division, Religious Affairs Division. Please visit the web site of the Religious Affairs Division for a more comprehensive and detailed information about its Policies, Publications, Information and Services, Forms, Tenders, Jobs, News &amp; Press Releases, and Related Links.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sz="3600" b="1" dirty="0" smtClean="0"/>
              <a:t>The Council Of Islamic Ideology</a:t>
            </a:r>
            <a:endParaRPr lang="en-US" sz="3600"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The Council of Islamic Ideology is a constitutional body that advises the legislature whether or not a certain law is repugnant to Islam, namely to the Qur'an and </a:t>
            </a:r>
            <a:r>
              <a:rPr lang="en-US" dirty="0" err="1" smtClean="0"/>
              <a:t>Sunna</a:t>
            </a:r>
            <a:r>
              <a:rPr lang="en-US" dirty="0" smtClean="0"/>
              <a:t>. </a:t>
            </a:r>
          </a:p>
          <a:p>
            <a:pPr algn="just"/>
            <a:endParaRPr lang="en-US" dirty="0" smtClean="0"/>
          </a:p>
          <a:p>
            <a:pPr algn="just"/>
            <a:r>
              <a:rPr lang="en-US" dirty="0" smtClean="0"/>
              <a:t>The Council of Islamic Ideology was established as Advisory Council of Islamic Ideology on August 1, 1962 under Article 199 of the Constitution of the Islamic Republic of Pakistan 1962, which provided for the constitution of the Council (Articles 199 - 203), its functions (Article 204), rules of procedure (Article 205), and the establishment of Islamic Research Institute (Article 207).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algn="just"/>
            <a:r>
              <a:rPr lang="en-US" dirty="0" smtClean="0"/>
              <a:t>Advisory Council of Islamic Ideology was re-designated as Council of Islamic Ideology in Article 228 of the 1973 Constitution with provisions for its composition (Article 228), Procedure for reference to the Council (Article 229), its functions (Article 230), and Rules of Procedure (Article 231).</a:t>
            </a:r>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Functions</a:t>
            </a:r>
            <a:endParaRPr lang="en-US" b="1" dirty="0"/>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algn="just"/>
            <a:r>
              <a:rPr lang="en-US" dirty="0" smtClean="0"/>
              <a:t>To make recommendations to </a:t>
            </a:r>
            <a:r>
              <a:rPr lang="en-US" dirty="0" err="1" smtClean="0"/>
              <a:t>Majlis</a:t>
            </a:r>
            <a:r>
              <a:rPr lang="en-US" dirty="0" smtClean="0"/>
              <a:t>-e-</a:t>
            </a:r>
            <a:r>
              <a:rPr lang="en-US" dirty="0" err="1" smtClean="0"/>
              <a:t>Shoora</a:t>
            </a:r>
            <a:r>
              <a:rPr lang="en-US" dirty="0" smtClean="0"/>
              <a:t> (Parliament) and the Provincial Assemblies as to the ways and means of enabling and encouraging the Muslims of Pakistan to order their lives individually and collectively in all respects in accordance with the principles and concepts of Islam as enunciated in the Holy Qur’an and </a:t>
            </a:r>
            <a:r>
              <a:rPr lang="en-US" dirty="0" err="1" smtClean="0"/>
              <a:t>Sunnah</a:t>
            </a:r>
            <a:r>
              <a:rPr lang="en-US" dirty="0" smtClean="0"/>
              <a:t>; </a:t>
            </a:r>
          </a:p>
          <a:p>
            <a:pPr algn="just"/>
            <a:endParaRPr lang="en-US" dirty="0" smtClean="0"/>
          </a:p>
          <a:p>
            <a:pPr algn="just"/>
            <a:r>
              <a:rPr lang="en-US" dirty="0" smtClean="0"/>
              <a:t>To advise a House, a Provincial Assembly, the President or a Governor on any question referred to the Council as to whether a proposed law is or is not repugnant to the Injunctions of Islam;</a:t>
            </a:r>
          </a:p>
          <a:p>
            <a:pPr algn="just"/>
            <a:endParaRPr lang="en-US" dirty="0" smtClean="0"/>
          </a:p>
          <a:p>
            <a:pPr algn="just"/>
            <a:r>
              <a:rPr lang="en-US" dirty="0" smtClean="0"/>
              <a:t>To make recommendations as to the measures for bringing existing laws into conformity with the Injunctions of Islam and the stages by which such measures should be brought into effect; and</a:t>
            </a:r>
          </a:p>
          <a:p>
            <a:pPr algn="just"/>
            <a:endParaRPr lang="en-US" dirty="0" smtClean="0"/>
          </a:p>
          <a:p>
            <a:pPr algn="just"/>
            <a:r>
              <a:rPr lang="en-US" dirty="0" smtClean="0"/>
              <a:t>To compile in a suitable form, for the guidance of </a:t>
            </a:r>
            <a:r>
              <a:rPr lang="en-US" dirty="0" err="1" smtClean="0"/>
              <a:t>Majlis</a:t>
            </a:r>
            <a:r>
              <a:rPr lang="en-US" dirty="0" smtClean="0"/>
              <a:t>-e-</a:t>
            </a:r>
            <a:r>
              <a:rPr lang="en-US" dirty="0" err="1" smtClean="0"/>
              <a:t>Shoora</a:t>
            </a:r>
            <a:r>
              <a:rPr lang="en-US" dirty="0" smtClean="0"/>
              <a:t> (Parliament) and the Provincial Assemblies, such Injunctions of Islam as can be given legislative effect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r"/>
            <a:r>
              <a:rPr lang="en-US" b="1" dirty="0" err="1" smtClean="0"/>
              <a:t>Organogram</a:t>
            </a:r>
            <a:endParaRPr lang="en-US" dirty="0"/>
          </a:p>
        </p:txBody>
      </p:sp>
      <p:pic>
        <p:nvPicPr>
          <p:cNvPr id="4" name="Content Placeholder 3" descr="og.gif"/>
          <p:cNvPicPr>
            <a:picLocks noGrp="1" noChangeAspect="1"/>
          </p:cNvPicPr>
          <p:nvPr>
            <p:ph idx="1"/>
          </p:nvPr>
        </p:nvPicPr>
        <p:blipFill>
          <a:blip r:embed="rId2" cstate="print"/>
          <a:stretch>
            <a:fillRect/>
          </a:stretch>
        </p:blipFill>
        <p:spPr>
          <a:xfrm>
            <a:off x="685800" y="1219200"/>
            <a:ext cx="7723406" cy="5029200"/>
          </a:xfrm>
          <a:prstGeom prst="rect">
            <a:avLst/>
          </a:prstGeom>
          <a:ln w="88900" cap="sq" cmpd="thickThin">
            <a:solidFill>
              <a:srgbClr val="000000"/>
            </a:solidFill>
            <a:prstDash val="solid"/>
            <a:miter lim="800000"/>
          </a:ln>
          <a:effectLst>
            <a:innerShdw blurRad="76200">
              <a:srgbClr val="000000"/>
            </a:inn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39762"/>
          </a:xfrm>
        </p:spPr>
        <p:txBody>
          <a:bodyPr>
            <a:normAutofit fontScale="90000"/>
          </a:bodyPr>
          <a:lstStyle/>
          <a:p>
            <a:pPr algn="r"/>
            <a:r>
              <a:rPr lang="en-US" b="1" dirty="0" smtClean="0"/>
              <a:t>Major Achievements</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62500" lnSpcReduction="20000"/>
          </a:bodyPr>
          <a:lstStyle/>
          <a:p>
            <a:pPr algn="just"/>
            <a:r>
              <a:rPr lang="en-US" b="1" dirty="0" smtClean="0"/>
              <a:t>Important Laws enacted on the recommendations of Council of Islamic Ideology.</a:t>
            </a:r>
          </a:p>
          <a:p>
            <a:pPr algn="just"/>
            <a:endParaRPr lang="en-US" dirty="0" smtClean="0"/>
          </a:p>
          <a:p>
            <a:pPr algn="just"/>
            <a:r>
              <a:rPr lang="en-US" dirty="0" smtClean="0"/>
              <a:t>The Offences against Property (Enforcement of </a:t>
            </a:r>
            <a:r>
              <a:rPr lang="en-US" dirty="0" err="1" smtClean="0"/>
              <a:t>Hudood</a:t>
            </a:r>
            <a:r>
              <a:rPr lang="en-US" dirty="0" smtClean="0"/>
              <a:t>) Ordinance, 1979.The Offence of </a:t>
            </a:r>
            <a:r>
              <a:rPr lang="en-US" dirty="0" err="1" smtClean="0"/>
              <a:t>Zina</a:t>
            </a:r>
            <a:r>
              <a:rPr lang="en-US" dirty="0" smtClean="0"/>
              <a:t>( Enforcement of </a:t>
            </a:r>
            <a:r>
              <a:rPr lang="en-US" dirty="0" err="1" smtClean="0"/>
              <a:t>Hudood</a:t>
            </a:r>
            <a:r>
              <a:rPr lang="en-US" dirty="0" smtClean="0"/>
              <a:t>) Ordinance, 1979.The Offence at </a:t>
            </a:r>
            <a:r>
              <a:rPr lang="en-US" dirty="0" err="1" smtClean="0"/>
              <a:t>Qazf</a:t>
            </a:r>
            <a:r>
              <a:rPr lang="en-US" dirty="0" smtClean="0"/>
              <a:t> (Enforcement at </a:t>
            </a:r>
            <a:r>
              <a:rPr lang="en-US" dirty="0" err="1" smtClean="0"/>
              <a:t>Hadd</a:t>
            </a:r>
            <a:r>
              <a:rPr lang="en-US" dirty="0" smtClean="0"/>
              <a:t>) Ordinance, 1979.</a:t>
            </a:r>
          </a:p>
          <a:p>
            <a:pPr algn="just"/>
            <a:endParaRPr lang="en-US" dirty="0" smtClean="0"/>
          </a:p>
          <a:p>
            <a:pPr algn="just"/>
            <a:r>
              <a:rPr lang="en-US" dirty="0" smtClean="0"/>
              <a:t>The Prohibition (Enforcement) of </a:t>
            </a:r>
            <a:r>
              <a:rPr lang="en-US" dirty="0" err="1" smtClean="0"/>
              <a:t>Hadd</a:t>
            </a:r>
            <a:r>
              <a:rPr lang="en-US" dirty="0" smtClean="0"/>
              <a:t>) Order, 1979.The </a:t>
            </a:r>
            <a:r>
              <a:rPr lang="en-US" dirty="0" err="1" smtClean="0"/>
              <a:t>Qanun</a:t>
            </a:r>
            <a:r>
              <a:rPr lang="en-US" dirty="0" smtClean="0"/>
              <a:t>-e-</a:t>
            </a:r>
            <a:r>
              <a:rPr lang="en-US" dirty="0" err="1" smtClean="0"/>
              <a:t>Shahadat</a:t>
            </a:r>
            <a:r>
              <a:rPr lang="en-US" dirty="0" smtClean="0"/>
              <a:t> Order, 1984.</a:t>
            </a:r>
          </a:p>
          <a:p>
            <a:pPr algn="just"/>
            <a:endParaRPr lang="en-US" dirty="0" smtClean="0"/>
          </a:p>
          <a:p>
            <a:pPr algn="just"/>
            <a:r>
              <a:rPr lang="en-US" dirty="0" smtClean="0"/>
              <a:t>The </a:t>
            </a:r>
            <a:r>
              <a:rPr lang="en-US" dirty="0" err="1" smtClean="0"/>
              <a:t>Zakat</a:t>
            </a:r>
            <a:r>
              <a:rPr lang="en-US" dirty="0" smtClean="0"/>
              <a:t> and </a:t>
            </a:r>
            <a:r>
              <a:rPr lang="en-US" dirty="0" err="1" smtClean="0"/>
              <a:t>Ushr</a:t>
            </a:r>
            <a:r>
              <a:rPr lang="en-US" dirty="0" smtClean="0"/>
              <a:t>, Ordinance, 1980.The Criminal Law (Amendment) Act, 1997(</a:t>
            </a:r>
            <a:r>
              <a:rPr lang="en-US" dirty="0" err="1" smtClean="0"/>
              <a:t>Qanun</a:t>
            </a:r>
            <a:r>
              <a:rPr lang="en-US" dirty="0" smtClean="0"/>
              <a:t>-e-</a:t>
            </a:r>
            <a:r>
              <a:rPr lang="en-US" dirty="0" err="1" smtClean="0"/>
              <a:t>Qisas</a:t>
            </a:r>
            <a:r>
              <a:rPr lang="en-US" dirty="0" smtClean="0"/>
              <a:t> and </a:t>
            </a:r>
            <a:r>
              <a:rPr lang="en-US" dirty="0" err="1" smtClean="0"/>
              <a:t>Diyat</a:t>
            </a:r>
            <a:r>
              <a:rPr lang="en-US" dirty="0" smtClean="0"/>
              <a:t>).The </a:t>
            </a:r>
            <a:r>
              <a:rPr lang="en-US" dirty="0" err="1" smtClean="0"/>
              <a:t>Ehtram</a:t>
            </a:r>
            <a:r>
              <a:rPr lang="en-US" dirty="0" smtClean="0"/>
              <a:t>-e- </a:t>
            </a:r>
            <a:r>
              <a:rPr lang="en-US" dirty="0" err="1" smtClean="0"/>
              <a:t>Ramzan</a:t>
            </a:r>
            <a:r>
              <a:rPr lang="en-US" dirty="0" smtClean="0"/>
              <a:t> Ordinance, 1984.</a:t>
            </a:r>
          </a:p>
          <a:p>
            <a:pPr algn="just"/>
            <a:endParaRPr lang="en-US" dirty="0" smtClean="0"/>
          </a:p>
          <a:p>
            <a:pPr algn="just"/>
            <a:r>
              <a:rPr lang="en-US" dirty="0" smtClean="0"/>
              <a:t>The Enforcement of </a:t>
            </a:r>
            <a:r>
              <a:rPr lang="en-US" dirty="0" err="1" smtClean="0"/>
              <a:t>Shariat</a:t>
            </a:r>
            <a:r>
              <a:rPr lang="en-US" dirty="0" smtClean="0"/>
              <a:t> Act, 1991(adopted with certain modifications).Transplantation of Human organs.</a:t>
            </a:r>
          </a:p>
          <a:p>
            <a:pPr algn="just"/>
            <a:endParaRPr lang="en-US" dirty="0" smtClean="0"/>
          </a:p>
          <a:p>
            <a:pPr algn="just"/>
            <a:r>
              <a:rPr lang="en-US" dirty="0" smtClean="0"/>
              <a:t>(Under consideration of the Parliament).Marriage with the Qur'an (Prohibition)(Under consideration of the Parliament).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lnSpcReduction="10000"/>
          </a:bodyPr>
          <a:lstStyle/>
          <a:p>
            <a:pPr algn="just"/>
            <a:r>
              <a:rPr lang="en-US" b="1" dirty="0" smtClean="0"/>
              <a:t>Some of the departments established on the recommendations of the Council of Islamic Ideology.</a:t>
            </a:r>
          </a:p>
          <a:p>
            <a:endParaRPr lang="en-US" dirty="0" smtClean="0"/>
          </a:p>
          <a:p>
            <a:r>
              <a:rPr lang="en-US" dirty="0" smtClean="0"/>
              <a:t>Ministry at Religious Affairs and Minorities Affairs</a:t>
            </a:r>
          </a:p>
          <a:p>
            <a:r>
              <a:rPr lang="en-US" dirty="0" smtClean="0"/>
              <a:t>Law Commission</a:t>
            </a:r>
          </a:p>
          <a:p>
            <a:r>
              <a:rPr lang="en-US" dirty="0" smtClean="0"/>
              <a:t>Judicial service/</a:t>
            </a:r>
            <a:r>
              <a:rPr lang="en-US" dirty="0" err="1" smtClean="0"/>
              <a:t>Shariah</a:t>
            </a:r>
            <a:r>
              <a:rPr lang="en-US" dirty="0" smtClean="0"/>
              <a:t> Academy</a:t>
            </a:r>
          </a:p>
          <a:p>
            <a:r>
              <a:rPr lang="en-US" dirty="0" err="1" smtClean="0"/>
              <a:t>Shariah</a:t>
            </a:r>
            <a:r>
              <a:rPr lang="en-US" dirty="0" smtClean="0"/>
              <a:t> Benches and Federal </a:t>
            </a:r>
            <a:r>
              <a:rPr lang="en-US" dirty="0" err="1" smtClean="0"/>
              <a:t>Shriat</a:t>
            </a:r>
            <a:r>
              <a:rPr lang="en-US" dirty="0" smtClean="0"/>
              <a:t> Court</a:t>
            </a:r>
          </a:p>
          <a:p>
            <a:r>
              <a:rPr lang="en-US" dirty="0" smtClean="0"/>
              <a:t>Promotion of Arabic Language.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lvl="0" algn="r"/>
            <a:r>
              <a:rPr lang="en-US" sz="3200" b="1" dirty="0" smtClean="0"/>
              <a:t>Ministry of planning development and Reforms</a:t>
            </a:r>
            <a:br>
              <a:rPr lang="en-US" sz="3200" b="1" dirty="0" smtClean="0"/>
            </a:br>
            <a:endParaRPr lang="en-US" sz="3200" b="1" dirty="0"/>
          </a:p>
        </p:txBody>
      </p:sp>
      <p:sp>
        <p:nvSpPr>
          <p:cNvPr id="3" name="Content Placeholder 2"/>
          <p:cNvSpPr>
            <a:spLocks noGrp="1"/>
          </p:cNvSpPr>
          <p:nvPr>
            <p:ph idx="1"/>
          </p:nvPr>
        </p:nvSpPr>
        <p:spPr>
          <a:xfrm>
            <a:off x="457200" y="762000"/>
            <a:ext cx="8229600" cy="5715000"/>
          </a:xfrm>
        </p:spPr>
        <p:txBody>
          <a:bodyPr>
            <a:normAutofit fontScale="47500" lnSpcReduction="20000"/>
          </a:bodyPr>
          <a:lstStyle/>
          <a:p>
            <a:pPr lvl="1" algn="ctr">
              <a:buNone/>
            </a:pPr>
            <a:r>
              <a:rPr lang="en-US" sz="4400" b="1" dirty="0" smtClean="0"/>
              <a:t>Functions of Planning Commission</a:t>
            </a:r>
            <a:endParaRPr lang="en-US" sz="4400" dirty="0" smtClean="0"/>
          </a:p>
          <a:p>
            <a:pPr>
              <a:buNone/>
            </a:pPr>
            <a:endParaRPr lang="en-US" dirty="0" smtClean="0"/>
          </a:p>
          <a:p>
            <a:pPr marL="514350" indent="-514350">
              <a:buFont typeface="+mj-lt"/>
              <a:buAutoNum type="arabicPeriod"/>
            </a:pPr>
            <a:r>
              <a:rPr lang="en-US" dirty="0" smtClean="0"/>
              <a:t>Preparing the National Plan and review and evaluating its implementation;</a:t>
            </a:r>
          </a:p>
          <a:p>
            <a:pPr marL="514350" indent="-514350">
              <a:buFont typeface="+mj-lt"/>
              <a:buAutoNum type="arabicPeriod"/>
            </a:pPr>
            <a:endParaRPr lang="en-US" dirty="0" smtClean="0"/>
          </a:p>
          <a:p>
            <a:pPr marL="514350" indent="-514350">
              <a:buFont typeface="+mj-lt"/>
              <a:buAutoNum type="arabicPeriod"/>
            </a:pPr>
            <a:r>
              <a:rPr lang="en-US" dirty="0" smtClean="0"/>
              <a:t>Formulating annual plan and ADP;</a:t>
            </a:r>
          </a:p>
          <a:p>
            <a:pPr marL="514350" indent="-514350">
              <a:buFont typeface="+mj-lt"/>
              <a:buAutoNum type="arabicPeriod"/>
            </a:pPr>
            <a:endParaRPr lang="en-US" dirty="0" smtClean="0"/>
          </a:p>
          <a:p>
            <a:pPr marL="514350" indent="-514350">
              <a:buFont typeface="+mj-lt"/>
              <a:buAutoNum type="arabicPeriod"/>
            </a:pPr>
            <a:r>
              <a:rPr lang="en-US" dirty="0" smtClean="0"/>
              <a:t>Monitoring and evaluating implementation of major development projects and </a:t>
            </a:r>
            <a:r>
              <a:rPr lang="en-US" dirty="0" err="1" smtClean="0"/>
              <a:t>programmes</a:t>
            </a:r>
            <a:r>
              <a:rPr lang="en-US" dirty="0" smtClean="0"/>
              <a:t>;</a:t>
            </a:r>
          </a:p>
          <a:p>
            <a:pPr marL="514350" indent="-514350">
              <a:buFont typeface="+mj-lt"/>
              <a:buAutoNum type="arabicPeriod"/>
            </a:pPr>
            <a:endParaRPr lang="en-US" dirty="0" smtClean="0"/>
          </a:p>
          <a:p>
            <a:pPr marL="514350" indent="-514350">
              <a:buFont typeface="+mj-lt"/>
              <a:buAutoNum type="arabicPeriod"/>
            </a:pPr>
            <a:r>
              <a:rPr lang="en-US" dirty="0" smtClean="0"/>
              <a:t>Stimulating preparation of sound projects in regions and sectors lacking adequate portfolio;</a:t>
            </a:r>
          </a:p>
          <a:p>
            <a:pPr marL="514350" indent="-514350">
              <a:buFont typeface="+mj-lt"/>
              <a:buAutoNum type="arabicPeriod"/>
            </a:pPr>
            <a:endParaRPr lang="en-US" dirty="0" smtClean="0"/>
          </a:p>
          <a:p>
            <a:pPr marL="514350" indent="-514350">
              <a:buFont typeface="+mj-lt"/>
              <a:buAutoNum type="arabicPeriod"/>
            </a:pPr>
            <a:r>
              <a:rPr lang="en-US" dirty="0" smtClean="0"/>
              <a:t>Continuously evaluating the economic situation and coordinate economic policies</a:t>
            </a:r>
          </a:p>
          <a:p>
            <a:pPr marL="514350" indent="-514350">
              <a:buFont typeface="+mj-lt"/>
              <a:buAutoNum type="arabicPeriod"/>
            </a:pPr>
            <a:endParaRPr lang="en-US" dirty="0" smtClean="0"/>
          </a:p>
          <a:p>
            <a:pPr marL="514350" indent="-514350">
              <a:buFont typeface="+mj-lt"/>
              <a:buAutoNum type="arabicPeriod"/>
            </a:pPr>
            <a:r>
              <a:rPr lang="en-US" dirty="0" smtClean="0"/>
              <a:t>Organizing research and analytical studies for economic decision making.</a:t>
            </a:r>
          </a:p>
          <a:p>
            <a:pPr marL="514350" indent="-514350">
              <a:buFont typeface="+mj-lt"/>
              <a:buAutoNum type="arabicPeriod"/>
            </a:pPr>
            <a:endParaRPr lang="en-US" dirty="0" smtClean="0"/>
          </a:p>
          <a:p>
            <a:pPr marL="514350" indent="-514350">
              <a:buFont typeface="+mj-lt"/>
              <a:buAutoNum type="arabicPeriod"/>
            </a:pPr>
            <a:r>
              <a:rPr lang="en-US" dirty="0" smtClean="0"/>
              <a:t>The Planning Commission also discharges the following functions:</a:t>
            </a:r>
          </a:p>
          <a:p>
            <a:pPr>
              <a:buNone/>
            </a:pPr>
            <a:r>
              <a:rPr lang="en-US" dirty="0" smtClean="0"/>
              <a:t>	</a:t>
            </a:r>
          </a:p>
          <a:p>
            <a:pPr>
              <a:buNone/>
            </a:pPr>
            <a:r>
              <a:rPr lang="en-US" dirty="0" smtClean="0"/>
              <a:t>	</a:t>
            </a:r>
            <a:r>
              <a:rPr lang="en-US" dirty="0" err="1" smtClean="0"/>
              <a:t>i</a:t>
            </a:r>
            <a:r>
              <a:rPr lang="en-US" dirty="0" smtClean="0"/>
              <a:t>.     Assisting in defining the national vision, and undertaking strategic planning</a:t>
            </a:r>
          </a:p>
          <a:p>
            <a:pPr>
              <a:buNone/>
            </a:pPr>
            <a:r>
              <a:rPr lang="en-US" dirty="0" smtClean="0"/>
              <a:t/>
            </a:r>
            <a:br>
              <a:rPr lang="en-US" dirty="0" smtClean="0"/>
            </a:br>
            <a:r>
              <a:rPr lang="en-US" dirty="0" smtClean="0"/>
              <a:t>ii.    Assessing the material, capital and human resources of the country and formulating proposals for augmenting such resources</a:t>
            </a:r>
          </a:p>
          <a:p>
            <a:pPr>
              <a:buNone/>
            </a:pPr>
            <a:r>
              <a:rPr lang="en-US" dirty="0" smtClean="0"/>
              <a:t/>
            </a:r>
            <a:br>
              <a:rPr lang="en-US" dirty="0" smtClean="0"/>
            </a:br>
            <a:r>
              <a:rPr lang="en-US" dirty="0" smtClean="0"/>
              <a:t>iii.        Facilitating capacity building of agencies involved in development</a:t>
            </a:r>
          </a:p>
          <a:p>
            <a:pPr>
              <a:buNone/>
            </a:pPr>
            <a:r>
              <a:rPr lang="en-US" dirty="0" smtClean="0"/>
              <a:t/>
            </a:r>
            <a:br>
              <a:rPr lang="en-US" dirty="0" smtClean="0"/>
            </a:br>
            <a:r>
              <a:rPr lang="en-US" dirty="0" smtClean="0"/>
              <a:t>iv.        Any other functions assigned by the Prime Minister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487362"/>
          </a:xfrm>
        </p:spPr>
        <p:txBody>
          <a:bodyPr>
            <a:normAutofit fontScale="90000"/>
          </a:bodyPr>
          <a:lstStyle/>
          <a:p>
            <a:pPr algn="r"/>
            <a:r>
              <a:rPr lang="en-US" b="1" dirty="0" smtClean="0"/>
              <a:t>Vision 2025</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62500" lnSpcReduction="20000"/>
          </a:bodyPr>
          <a:lstStyle/>
          <a:p>
            <a:pPr algn="just"/>
            <a:r>
              <a:rPr lang="en-US" dirty="0" smtClean="0"/>
              <a:t>The Vision 2025 is the country’s long–term development blueprint which aims to create a globally competitive and prosperous country providing a high quality of life for all its citizens. </a:t>
            </a:r>
          </a:p>
          <a:p>
            <a:pPr algn="just"/>
            <a:endParaRPr lang="en-US" dirty="0" smtClean="0"/>
          </a:p>
          <a:p>
            <a:pPr algn="just"/>
            <a:r>
              <a:rPr lang="en-US" dirty="0" smtClean="0"/>
              <a:t>It aspires to transform Pakistan into an industrialized and knowledge based middle income country by 2025.</a:t>
            </a:r>
          </a:p>
          <a:p>
            <a:pPr algn="just"/>
            <a:endParaRPr lang="en-US" dirty="0" smtClean="0"/>
          </a:p>
          <a:p>
            <a:pPr algn="just">
              <a:buNone/>
            </a:pPr>
            <a:r>
              <a:rPr lang="en-US" u="sng" dirty="0" smtClean="0"/>
              <a:t>Themes/ Priority Areas</a:t>
            </a:r>
          </a:p>
          <a:p>
            <a:pPr algn="just">
              <a:buNone/>
            </a:pPr>
            <a:endParaRPr lang="en-US" dirty="0" smtClean="0"/>
          </a:p>
          <a:p>
            <a:pPr algn="just"/>
            <a:r>
              <a:rPr lang="en-US" dirty="0" smtClean="0"/>
              <a:t>Integrated Energy</a:t>
            </a:r>
          </a:p>
          <a:p>
            <a:pPr algn="just"/>
            <a:r>
              <a:rPr lang="en-US" dirty="0" smtClean="0"/>
              <a:t>Modernization of Infrastructure</a:t>
            </a:r>
          </a:p>
          <a:p>
            <a:pPr algn="just"/>
            <a:r>
              <a:rPr lang="en-US" dirty="0" smtClean="0"/>
              <a:t>Indigenous Resource Mobilization</a:t>
            </a:r>
          </a:p>
          <a:p>
            <a:pPr algn="just"/>
            <a:r>
              <a:rPr lang="en-US" dirty="0" smtClean="0"/>
              <a:t>Institutional Reforms and Governance</a:t>
            </a:r>
          </a:p>
          <a:p>
            <a:pPr algn="just"/>
            <a:r>
              <a:rPr lang="en-US" dirty="0" smtClean="0"/>
              <a:t>Value-addition in Commodity Producing Sectors</a:t>
            </a:r>
          </a:p>
          <a:p>
            <a:pPr algn="just"/>
            <a:r>
              <a:rPr lang="en-US" dirty="0" smtClean="0"/>
              <a:t>Export promotion and Private Sector Led Growth</a:t>
            </a:r>
          </a:p>
          <a:p>
            <a:pPr algn="just"/>
            <a:r>
              <a:rPr lang="en-US" dirty="0" smtClean="0"/>
              <a:t>Social Capital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r"/>
            <a:r>
              <a:rPr lang="en-US" sz="3200" b="1" dirty="0" smtClean="0"/>
              <a:t>Young Development Fellows Program 2013</a:t>
            </a:r>
            <a:endParaRPr lang="en-US" sz="3200" b="1" dirty="0"/>
          </a:p>
        </p:txBody>
      </p:sp>
      <p:sp>
        <p:nvSpPr>
          <p:cNvPr id="3" name="Content Placeholder 2"/>
          <p:cNvSpPr>
            <a:spLocks noGrp="1"/>
          </p:cNvSpPr>
          <p:nvPr>
            <p:ph idx="1"/>
          </p:nvPr>
        </p:nvSpPr>
        <p:spPr>
          <a:xfrm>
            <a:off x="457200" y="1219200"/>
            <a:ext cx="8229600" cy="4906963"/>
          </a:xfrm>
        </p:spPr>
        <p:txBody>
          <a:bodyPr/>
          <a:lstStyle/>
          <a:p>
            <a:pPr algn="just">
              <a:buNone/>
            </a:pPr>
            <a:r>
              <a:rPr lang="en-US" i="1" dirty="0" smtClean="0"/>
              <a:t>	</a:t>
            </a:r>
          </a:p>
          <a:p>
            <a:pPr algn="just">
              <a:buNone/>
            </a:pPr>
            <a:r>
              <a:rPr lang="en-US" i="1" dirty="0" smtClean="0"/>
              <a:t>	This program aims to take top minds of Pakistan in variety of fields and use their talents for better long term planning for Pakistan and also train these young brains to become the future development leaders of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Young Development Fellows</a:t>
            </a:r>
            <a:endParaRPr lang="en-US" b="1" dirty="0"/>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pPr algn="just"/>
            <a:r>
              <a:rPr lang="en-US" dirty="0" smtClean="0"/>
              <a:t>The Young Development Fellows (YDF) </a:t>
            </a:r>
            <a:r>
              <a:rPr lang="en-US" dirty="0" err="1" smtClean="0"/>
              <a:t>programme</a:t>
            </a:r>
            <a:r>
              <a:rPr lang="en-US" dirty="0" smtClean="0"/>
              <a:t> will bring together 220 emerging leaders during period of five years (up to 40 each year) from around Pakistan. </a:t>
            </a:r>
          </a:p>
          <a:p>
            <a:pPr algn="just"/>
            <a:endParaRPr lang="en-US" dirty="0" smtClean="0"/>
          </a:p>
          <a:p>
            <a:pPr algn="just"/>
            <a:r>
              <a:rPr lang="en-US" dirty="0" smtClean="0"/>
              <a:t>YDF will be a one-year </a:t>
            </a:r>
            <a:r>
              <a:rPr lang="en-US" dirty="0" err="1" smtClean="0"/>
              <a:t>programme</a:t>
            </a:r>
            <a:r>
              <a:rPr lang="en-US" dirty="0" smtClean="0"/>
              <a:t> with built in “stretch/learning assignment” where they will gain valuable on job experience. </a:t>
            </a:r>
          </a:p>
          <a:p>
            <a:pPr algn="just"/>
            <a:endParaRPr lang="en-US" dirty="0" smtClean="0"/>
          </a:p>
          <a:p>
            <a:pPr algn="just"/>
            <a:r>
              <a:rPr lang="en-US" dirty="0" smtClean="0"/>
              <a:t>They will be a member of team where they are expected to make significant contribution towards the unit’s work </a:t>
            </a:r>
            <a:r>
              <a:rPr lang="en-US" dirty="0" err="1" smtClean="0"/>
              <a:t>programme</a:t>
            </a:r>
            <a:r>
              <a:rPr lang="en-US" dirty="0" smtClean="0"/>
              <a:t> while gaining a broad overview of Planning Commission’s policies and functions. </a:t>
            </a:r>
          </a:p>
          <a:p>
            <a:pPr algn="just"/>
            <a:endParaRPr lang="en-US" dirty="0" smtClean="0"/>
          </a:p>
          <a:p>
            <a:pPr algn="just"/>
            <a:r>
              <a:rPr lang="en-US" dirty="0" smtClean="0"/>
              <a:t>The YDF will provide an opportunity to the Pakistan’s young leaders to learn from the experience of the Planning Commission and other economic ministries/divisions involved in policy formulation.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70000" lnSpcReduction="20000"/>
          </a:bodyPr>
          <a:lstStyle/>
          <a:p>
            <a:pPr algn="just"/>
            <a:r>
              <a:rPr lang="en-US" dirty="0" err="1" smtClean="0"/>
              <a:t>Upto</a:t>
            </a:r>
            <a:r>
              <a:rPr lang="en-US" dirty="0" smtClean="0"/>
              <a:t> 40 Fellows from around Pakistan in each year up to five years of Young Pakistani Fellows work and learn from experienced of the policy makers working in Planning Commission minds, carefully selected for their academic background, passion and leadership potential. These fellows will include economists, social scientists, engineers, etc. </a:t>
            </a:r>
          </a:p>
          <a:p>
            <a:pPr algn="just"/>
            <a:endParaRPr lang="en-US" dirty="0" smtClean="0"/>
          </a:p>
          <a:p>
            <a:pPr algn="just"/>
            <a:r>
              <a:rPr lang="en-US" dirty="0" smtClean="0"/>
              <a:t>YDF scholar will learn from some of the national and international most reputed policy makers and knows for their outstanding contribution in policymaking </a:t>
            </a:r>
          </a:p>
          <a:p>
            <a:pPr algn="just"/>
            <a:endParaRPr lang="en-US" dirty="0" smtClean="0"/>
          </a:p>
          <a:p>
            <a:pPr algn="just"/>
            <a:r>
              <a:rPr lang="en-US" dirty="0" smtClean="0"/>
              <a:t>YDFs will be coached on life skills and will have a chance to develop their “Whole person” through a portfolio of engaging practical experiences. They will have a chance to perform numerical analysis, exercise critical thinking, problem solving, and will be trained in business and entrepreneurship. </a:t>
            </a:r>
          </a:p>
          <a:p>
            <a:pPr algn="just"/>
            <a:endParaRPr lang="en-US" dirty="0" smtClean="0"/>
          </a:p>
          <a:p>
            <a:pPr algn="just"/>
            <a:r>
              <a:rPr lang="en-US" dirty="0" smtClean="0"/>
              <a:t>YDFs will receive a monthly stipend of Rs. 60,000 all-inclusive for period of one year.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pPr algn="r"/>
            <a:r>
              <a:rPr lang="en-US" sz="3600" b="1" dirty="0" smtClean="0"/>
              <a:t>Annual Plan 2013-2014</a:t>
            </a:r>
            <a:endParaRPr lang="en-US" sz="3600" b="1" dirty="0"/>
          </a:p>
        </p:txBody>
      </p:sp>
      <p:sp>
        <p:nvSpPr>
          <p:cNvPr id="3" name="Content Placeholder 2"/>
          <p:cNvSpPr>
            <a:spLocks noGrp="1"/>
          </p:cNvSpPr>
          <p:nvPr>
            <p:ph idx="1"/>
          </p:nvPr>
        </p:nvSpPr>
        <p:spPr>
          <a:xfrm>
            <a:off x="457200" y="838200"/>
            <a:ext cx="8229600" cy="5715000"/>
          </a:xfrm>
        </p:spPr>
        <p:txBody>
          <a:bodyPr>
            <a:normAutofit fontScale="55000" lnSpcReduction="20000"/>
          </a:bodyPr>
          <a:lstStyle/>
          <a:p>
            <a:r>
              <a:rPr lang="en-US" b="1" dirty="0" smtClean="0"/>
              <a:t>Growth Framework</a:t>
            </a:r>
            <a:endParaRPr lang="en-US" dirty="0" smtClean="0"/>
          </a:p>
          <a:p>
            <a:pPr lvl="1"/>
            <a:r>
              <a:rPr lang="en-US" dirty="0" smtClean="0"/>
              <a:t>Growth and Investment</a:t>
            </a:r>
          </a:p>
          <a:p>
            <a:pPr lvl="1"/>
            <a:r>
              <a:rPr lang="en-US" dirty="0" smtClean="0"/>
              <a:t>Balance of Payments</a:t>
            </a:r>
          </a:p>
          <a:p>
            <a:pPr lvl="1"/>
            <a:r>
              <a:rPr lang="en-US" dirty="0" smtClean="0"/>
              <a:t>Fiscal and Monetary Developments </a:t>
            </a:r>
          </a:p>
          <a:p>
            <a:pPr lvl="1"/>
            <a:r>
              <a:rPr lang="en-US" dirty="0" smtClean="0"/>
              <a:t>Public Sector Development </a:t>
            </a:r>
            <a:r>
              <a:rPr lang="en-US" dirty="0" err="1" smtClean="0"/>
              <a:t>Programme</a:t>
            </a:r>
            <a:r>
              <a:rPr lang="en-US" dirty="0" smtClean="0"/>
              <a:t>  </a:t>
            </a:r>
          </a:p>
          <a:p>
            <a:pPr lvl="1"/>
            <a:endParaRPr lang="en-US" dirty="0" smtClean="0"/>
          </a:p>
          <a:p>
            <a:r>
              <a:rPr lang="en-US" b="1" dirty="0" smtClean="0"/>
              <a:t>Enhancing Productivity </a:t>
            </a:r>
            <a:endParaRPr lang="en-US" dirty="0" smtClean="0"/>
          </a:p>
          <a:p>
            <a:pPr lvl="1"/>
            <a:r>
              <a:rPr lang="en-US" dirty="0" smtClean="0"/>
              <a:t>Higher Education  </a:t>
            </a:r>
          </a:p>
          <a:p>
            <a:pPr lvl="1"/>
            <a:r>
              <a:rPr lang="en-US" dirty="0" smtClean="0"/>
              <a:t>Science and Technology</a:t>
            </a:r>
          </a:p>
          <a:p>
            <a:pPr lvl="1"/>
            <a:r>
              <a:rPr lang="en-US" dirty="0" smtClean="0"/>
              <a:t>Skill Development and Employment</a:t>
            </a:r>
          </a:p>
          <a:p>
            <a:pPr lvl="1"/>
            <a:endParaRPr lang="en-US" dirty="0" smtClean="0"/>
          </a:p>
          <a:p>
            <a:r>
              <a:rPr lang="en-US" b="1" dirty="0" smtClean="0"/>
              <a:t>Physical Infrastructure and Environment </a:t>
            </a:r>
            <a:endParaRPr lang="en-US" dirty="0" smtClean="0"/>
          </a:p>
          <a:p>
            <a:pPr lvl="1"/>
            <a:r>
              <a:rPr lang="en-US" dirty="0" smtClean="0"/>
              <a:t>Energy Security and Affordability </a:t>
            </a:r>
          </a:p>
          <a:p>
            <a:pPr lvl="1"/>
            <a:r>
              <a:rPr lang="en-US" dirty="0" smtClean="0"/>
              <a:t>Water Resources Development  </a:t>
            </a:r>
          </a:p>
          <a:p>
            <a:pPr lvl="1"/>
            <a:r>
              <a:rPr lang="en-US" dirty="0" smtClean="0"/>
              <a:t>Urban Development </a:t>
            </a:r>
          </a:p>
          <a:p>
            <a:pPr lvl="1"/>
            <a:r>
              <a:rPr lang="en-US" dirty="0" smtClean="0"/>
              <a:t>Environment </a:t>
            </a:r>
          </a:p>
          <a:p>
            <a:pPr lvl="1"/>
            <a:endParaRPr lang="en-US" dirty="0" smtClean="0"/>
          </a:p>
          <a:p>
            <a:r>
              <a:rPr lang="en-US" b="1" dirty="0" smtClean="0"/>
              <a:t>Poverty Reduction and Human Resource Development </a:t>
            </a:r>
            <a:endParaRPr lang="en-US" dirty="0" smtClean="0"/>
          </a:p>
          <a:p>
            <a:pPr lvl="1"/>
            <a:r>
              <a:rPr lang="en-US" dirty="0" smtClean="0"/>
              <a:t>Poverty Alleviation and Millennium Development Goals  </a:t>
            </a:r>
          </a:p>
          <a:p>
            <a:pPr lvl="1"/>
            <a:r>
              <a:rPr lang="en-US" dirty="0" smtClean="0"/>
              <a:t>Youth Empowerment, Sports, Culture and Tourism  </a:t>
            </a:r>
          </a:p>
          <a:p>
            <a:pPr lvl="1"/>
            <a:r>
              <a:rPr lang="en-US" dirty="0" smtClean="0"/>
              <a:t>School and College Education  </a:t>
            </a:r>
          </a:p>
          <a:p>
            <a:pPr lvl="1"/>
            <a:r>
              <a:rPr lang="en-US" dirty="0" smtClean="0"/>
              <a:t>Health, Nutrition and Population </a:t>
            </a:r>
          </a:p>
          <a:p>
            <a:pPr lvl="1"/>
            <a:r>
              <a:rPr lang="en-US" dirty="0" smtClean="0"/>
              <a:t>Women Development and Empowerment</a:t>
            </a:r>
          </a:p>
          <a:p>
            <a:pPr lvl="1"/>
            <a:r>
              <a:rPr lang="en-US" dirty="0" smtClean="0"/>
              <a:t>Area Development  </a:t>
            </a:r>
          </a:p>
          <a:p>
            <a:pPr lvl="1"/>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Summary</a:t>
            </a:r>
            <a:endParaRPr lang="en-US" b="1" dirty="0"/>
          </a:p>
        </p:txBody>
      </p:sp>
      <p:sp>
        <p:nvSpPr>
          <p:cNvPr id="3" name="Content Placeholder 2"/>
          <p:cNvSpPr>
            <a:spLocks noGrp="1"/>
          </p:cNvSpPr>
          <p:nvPr>
            <p:ph idx="1"/>
          </p:nvPr>
        </p:nvSpPr>
        <p:spPr>
          <a:xfrm>
            <a:off x="457200" y="1066800"/>
            <a:ext cx="8229600" cy="5059363"/>
          </a:xfrm>
        </p:spPr>
        <p:txBody>
          <a:bodyPr/>
          <a:lstStyle/>
          <a:p>
            <a:pPr lvl="0"/>
            <a:r>
              <a:rPr lang="en-US" dirty="0" smtClean="0"/>
              <a:t>Ministry of States and Frontier Regions</a:t>
            </a:r>
          </a:p>
          <a:p>
            <a:pPr lvl="0"/>
            <a:r>
              <a:rPr lang="en-US" dirty="0" smtClean="0"/>
              <a:t>Ministry of Religious Affairs</a:t>
            </a:r>
          </a:p>
          <a:p>
            <a:pPr lvl="0"/>
            <a:r>
              <a:rPr lang="en-US" dirty="0" smtClean="0"/>
              <a:t>Ministry of planning development and Reforms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b="1" dirty="0" smtClean="0"/>
              <a:t>Drug Regulatory Authority of Pakistan</a:t>
            </a:r>
          </a:p>
          <a:p>
            <a:r>
              <a:rPr lang="en-US" b="1" dirty="0" smtClean="0"/>
              <a:t>Ministry of </a:t>
            </a:r>
            <a:r>
              <a:rPr lang="en-US" b="1" smtClean="0"/>
              <a:t>Defence</a:t>
            </a:r>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1552</Words>
  <Application>Microsoft Office PowerPoint</Application>
  <PresentationFormat>On-screen Show (4:3)</PresentationFormat>
  <Paragraphs>227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Regulatory Administrative Institutions MPA 517</vt:lpstr>
      <vt:lpstr>Recap</vt:lpstr>
      <vt:lpstr>Vision</vt:lpstr>
      <vt:lpstr>Overseas Employment Corporation  </vt:lpstr>
      <vt:lpstr>Today’s Lecture</vt:lpstr>
      <vt:lpstr>Ministry of States and Frontier Regions </vt:lpstr>
      <vt:lpstr>CHIEF COMMISSIONERATE FOR AFGHAN</vt:lpstr>
      <vt:lpstr>Slide 8</vt:lpstr>
      <vt:lpstr>MAIN OBJECTIVES AND FUNCTIONS</vt:lpstr>
      <vt:lpstr>RAZMAK CADET COLLEGE</vt:lpstr>
      <vt:lpstr>Ministry of Religious Affairs</vt:lpstr>
      <vt:lpstr>Slide 12</vt:lpstr>
      <vt:lpstr>The Council Of Islamic Ideology</vt:lpstr>
      <vt:lpstr>Slide 14</vt:lpstr>
      <vt:lpstr>Functions</vt:lpstr>
      <vt:lpstr>Organogram</vt:lpstr>
      <vt:lpstr>Major Achievements </vt:lpstr>
      <vt:lpstr>Slide 18</vt:lpstr>
      <vt:lpstr>Ministry of planning development and Reforms </vt:lpstr>
      <vt:lpstr>Vision 2025 </vt:lpstr>
      <vt:lpstr>Young Development Fellows Program 2013</vt:lpstr>
      <vt:lpstr>Young Development Fellows</vt:lpstr>
      <vt:lpstr>Slide 23</vt:lpstr>
      <vt:lpstr>Annual Plan 2013-2014</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vcomsats</dc:creator>
  <cp:lastModifiedBy>NTS</cp:lastModifiedBy>
  <cp:revision>65</cp:revision>
  <dcterms:created xsi:type="dcterms:W3CDTF">2006-08-16T00:00:00Z</dcterms:created>
  <dcterms:modified xsi:type="dcterms:W3CDTF">2014-06-28T05:14:27Z</dcterms:modified>
</cp:coreProperties>
</file>