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A03EC1-CEFB-42E3-A0D4-E088BA2852DE}" type="datetimeFigureOut">
              <a:rPr lang="en-US" smtClean="0"/>
              <a:t>6/27/2014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701D8A-790D-4C1E-9F7F-D5B3DF662A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D6F3D8-E563-450C-821F-9EA5A013CBF5}"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63D951-B221-4596-954B-851D81824882}"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469EB8-2396-45D4-B9CF-313DFC8EDF16}"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5DBA4A-6E05-4F28-9BC7-4781C6A67704}"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D0112F-A80F-49E1-8CAE-5429C4AA7467}" type="datetime1">
              <a:rPr lang="en-US" smtClean="0"/>
              <a:t>6/27/2014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9C8216-E704-4F8A-807A-402731CE3397}" type="datetime1">
              <a:rPr lang="en-US" smtClean="0"/>
              <a:t>6/27/2014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643957-354E-44B2-9B72-F15F65CC9F2A}" type="datetime1">
              <a:rPr lang="en-US" smtClean="0"/>
              <a:t>6/27/2014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8564C1-56B3-423E-9F8E-776B0841D190}"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1D4F95-90B9-40D5-A37E-DF66B23206B1}"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1FE16-978C-48C3-A77C-DD7F1004A578}"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CA3FD-6F1A-4EA1-BD18-BCA07934C3E6}"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6F230-2268-41FD-A3E9-0FF7B2DE8E25}" type="datetime1">
              <a:rPr lang="en-US" smtClean="0"/>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Lecture-28</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70000" lnSpcReduction="20000"/>
          </a:bodyPr>
          <a:lstStyle/>
          <a:p>
            <a:pPr algn="just"/>
            <a:r>
              <a:rPr lang="en-US" dirty="0" smtClean="0"/>
              <a:t>OGDCL is the national oil &amp; gas company of Pakistan and the flagship of the country’s E&amp;P sector. The Company is the local market leader in terms of reserves, production and acreage, and is listed on all three stock exchanges in Pakistan and also on the London Stock Exchange since December 2006. </a:t>
            </a:r>
          </a:p>
          <a:p>
            <a:pPr algn="just"/>
            <a:endParaRPr lang="en-US" dirty="0" smtClean="0"/>
          </a:p>
          <a:p>
            <a:pPr algn="just"/>
            <a:r>
              <a:rPr lang="en-US" dirty="0" smtClean="0"/>
              <a:t>The Company is all set to ride the wave of E&amp;P activity, equipped with its Vision &amp; Mission, Business and Strategic Plan, a debt-free and robust balance sheet and healthy cash reserves. </a:t>
            </a:r>
          </a:p>
          <a:p>
            <a:pPr algn="just"/>
            <a:endParaRPr lang="en-US" dirty="0" smtClean="0"/>
          </a:p>
          <a:p>
            <a:pPr algn="just"/>
            <a:r>
              <a:rPr lang="en-US" dirty="0" smtClean="0"/>
              <a:t>The Company is ready to take on the challenges of a volatile E&amp;P industry.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Goals</a:t>
            </a:r>
            <a:br>
              <a:rPr lang="en-US" b="1" dirty="0" smtClean="0"/>
            </a:br>
            <a:endParaRPr lang="en-US" dirty="0"/>
          </a:p>
        </p:txBody>
      </p:sp>
      <p:sp>
        <p:nvSpPr>
          <p:cNvPr id="3" name="Content Placeholder 2"/>
          <p:cNvSpPr>
            <a:spLocks noGrp="1"/>
          </p:cNvSpPr>
          <p:nvPr>
            <p:ph idx="1"/>
          </p:nvPr>
        </p:nvSpPr>
        <p:spPr>
          <a:xfrm>
            <a:off x="457200" y="990600"/>
            <a:ext cx="8229600" cy="5135563"/>
          </a:xfrm>
        </p:spPr>
        <p:txBody>
          <a:bodyPr>
            <a:normAutofit fontScale="77500" lnSpcReduction="20000"/>
          </a:bodyPr>
          <a:lstStyle/>
          <a:p>
            <a:pPr algn="just">
              <a:buNone/>
            </a:pPr>
            <a:r>
              <a:rPr lang="en-US" b="1" dirty="0" smtClean="0"/>
              <a:t>Financial</a:t>
            </a:r>
            <a:r>
              <a:rPr lang="en-US" dirty="0" smtClean="0"/>
              <a:t/>
            </a:r>
            <a:br>
              <a:rPr lang="en-US" dirty="0" smtClean="0"/>
            </a:br>
            <a:endParaRPr lang="en-US" dirty="0" smtClean="0"/>
          </a:p>
          <a:p>
            <a:pPr marL="514350" indent="-514350" algn="just">
              <a:buFont typeface="+mj-lt"/>
              <a:buAutoNum type="arabicPeriod"/>
            </a:pPr>
            <a:r>
              <a:rPr lang="en-US" dirty="0" smtClean="0"/>
              <a:t>Build strategic reserves for future growth/expansion </a:t>
            </a:r>
            <a:br>
              <a:rPr lang="en-US" dirty="0" smtClean="0"/>
            </a:br>
            <a:r>
              <a:rPr lang="en-US" dirty="0" smtClean="0"/>
              <a:t>Growth and superior returns to all stakeholders</a:t>
            </a:r>
            <a:br>
              <a:rPr lang="en-US" dirty="0" smtClean="0"/>
            </a:br>
            <a:endParaRPr lang="en-US" dirty="0" smtClean="0"/>
          </a:p>
          <a:p>
            <a:pPr marL="514350" indent="-514350" algn="just">
              <a:buFont typeface="+mj-lt"/>
              <a:buAutoNum type="arabicPeriod"/>
            </a:pPr>
            <a:r>
              <a:rPr lang="en-US" dirty="0" smtClean="0"/>
              <a:t>Double the value of the company in the next five years.</a:t>
            </a:r>
            <a:br>
              <a:rPr lang="en-US" dirty="0" smtClean="0"/>
            </a:br>
            <a:endParaRPr lang="en-US" dirty="0" smtClean="0"/>
          </a:p>
          <a:p>
            <a:pPr marL="514350" indent="-514350" algn="just">
              <a:buFont typeface="+mj-lt"/>
              <a:buAutoNum type="arabicPeriod"/>
            </a:pPr>
            <a:r>
              <a:rPr lang="en-US" dirty="0" smtClean="0"/>
              <a:t>Make investment decisions by ranking projects on the basis of best economic indicators</a:t>
            </a:r>
            <a:br>
              <a:rPr lang="en-US" dirty="0" smtClean="0"/>
            </a:br>
            <a:endParaRPr lang="en-US" dirty="0" smtClean="0"/>
          </a:p>
          <a:p>
            <a:pPr marL="514350" indent="-514350" algn="just">
              <a:buFont typeface="+mj-lt"/>
              <a:buAutoNum type="arabicPeriod"/>
            </a:pPr>
            <a:r>
              <a:rPr lang="en-US" dirty="0" smtClean="0"/>
              <a:t>Maximize profits by investing surplus funds in profitable avenues</a:t>
            </a:r>
          </a:p>
          <a:p>
            <a:pPr marL="514350" indent="-514350" algn="just">
              <a:buFont typeface="+mj-lt"/>
              <a:buAutoNum type="arabicPeriod"/>
            </a:pPr>
            <a:r>
              <a:rPr lang="en-US" dirty="0" smtClean="0"/>
              <a:t>Reduce cost and time overruns to improve performance results.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91200"/>
          </a:xfrm>
        </p:spPr>
        <p:txBody>
          <a:bodyPr>
            <a:normAutofit fontScale="70000" lnSpcReduction="20000"/>
          </a:bodyPr>
          <a:lstStyle/>
          <a:p>
            <a:pPr algn="ctr">
              <a:buNone/>
            </a:pPr>
            <a:r>
              <a:rPr lang="en-US" b="1" u="sng" dirty="0" smtClean="0"/>
              <a:t>Business Strategy</a:t>
            </a:r>
          </a:p>
          <a:p>
            <a:pPr algn="ctr">
              <a:buNone/>
            </a:pPr>
            <a:endParaRPr lang="en-US" b="1" u="sng" dirty="0" smtClean="0"/>
          </a:p>
          <a:p>
            <a:pPr algn="just"/>
            <a:r>
              <a:rPr lang="en-US" dirty="0" smtClean="0"/>
              <a:t>Maintain Low Cost Operations: OGDCL’s operating environment, namely the geographic concentration of its reserves base within Pakistan, will be a major factor in allowing it to control its low cost structure. </a:t>
            </a:r>
          </a:p>
          <a:p>
            <a:pPr algn="just"/>
            <a:endParaRPr lang="en-US" dirty="0" smtClean="0"/>
          </a:p>
          <a:p>
            <a:pPr algn="just"/>
            <a:r>
              <a:rPr lang="en-US" dirty="0" smtClean="0"/>
              <a:t>Within Pakistan, the Company’s leading position also enables it to access economies of scale across its significant reserves base and operations.  </a:t>
            </a:r>
          </a:p>
          <a:p>
            <a:pPr algn="just"/>
            <a:endParaRPr lang="en-US" dirty="0" smtClean="0"/>
          </a:p>
          <a:p>
            <a:pPr algn="just"/>
            <a:r>
              <a:rPr lang="en-US" dirty="0" smtClean="0"/>
              <a:t>Pursue Selective International Expansion: while domestic expansion remains OGDCL’s core focus, the Company intends to grow and diversify its portfolio through selective international expansion in the medium to long-term. </a:t>
            </a:r>
          </a:p>
          <a:p>
            <a:pPr algn="just"/>
            <a:r>
              <a:rPr lang="en-US" dirty="0" smtClean="0"/>
              <a:t> Implementing International Best Practice: by ensuring an efficient organizational structure and business processes that are focused on core production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pPr algn="just"/>
            <a:r>
              <a:rPr lang="en-US" dirty="0" smtClean="0"/>
              <a:t>Ministry of Overseas Pakistanis &amp; Human Resource Development</a:t>
            </a:r>
          </a:p>
          <a:p>
            <a:pPr lvl="1" algn="just"/>
            <a:r>
              <a:rPr lang="en-US" dirty="0" smtClean="0"/>
              <a:t>Overseas Pakistanis Welfare</a:t>
            </a:r>
          </a:p>
          <a:p>
            <a:pPr lvl="1" algn="just"/>
            <a:r>
              <a:rPr lang="en-US" dirty="0" smtClean="0"/>
              <a:t>OPF education system</a:t>
            </a:r>
          </a:p>
          <a:p>
            <a:pPr lvl="1" algn="just"/>
            <a:r>
              <a:rPr lang="en-US" dirty="0" smtClean="0"/>
              <a:t>OPF Housing</a:t>
            </a:r>
          </a:p>
          <a:p>
            <a:pPr lvl="1" algn="just"/>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2400" b="1" dirty="0" smtClean="0"/>
              <a:t>Ministry of Overseas Pakistanis &amp; Human Resource Development</a:t>
            </a:r>
            <a:br>
              <a:rPr lang="en-US" sz="2400" b="1" dirty="0" smtClean="0"/>
            </a:br>
            <a:endParaRPr lang="en-US" sz="2400" b="1" dirty="0"/>
          </a:p>
        </p:txBody>
      </p:sp>
      <p:sp>
        <p:nvSpPr>
          <p:cNvPr id="3" name="Content Placeholder 2"/>
          <p:cNvSpPr>
            <a:spLocks noGrp="1"/>
          </p:cNvSpPr>
          <p:nvPr>
            <p:ph idx="1"/>
          </p:nvPr>
        </p:nvSpPr>
        <p:spPr/>
        <p:txBody>
          <a:bodyPr>
            <a:normAutofit fontScale="92500" lnSpcReduction="10000"/>
          </a:bodyPr>
          <a:lstStyle/>
          <a:p>
            <a:pPr algn="just"/>
            <a:r>
              <a:rPr lang="en-US" dirty="0" smtClean="0"/>
              <a:t>Pakistan has remarkable and laudable human resource which is characterized by hard work, dedication and distinction. Our human resource is classified into the categories of professional, non-professional, skilled, semi skilled and un-skilled.</a:t>
            </a:r>
          </a:p>
          <a:p>
            <a:pPr algn="just"/>
            <a:endParaRPr lang="en-US" dirty="0" smtClean="0"/>
          </a:p>
          <a:p>
            <a:pPr algn="just"/>
            <a:r>
              <a:rPr lang="en-US" dirty="0" smtClean="0"/>
              <a:t>Due to rapid increase in population and developing economy, it is not possible to provide jobs to all.  The Ministry, therefore, focuses on availing all the overseas opportunities.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sz="3200" b="1" dirty="0" smtClean="0"/>
              <a:t>Ministry of Overseas Pakistanis &amp; HRD</a:t>
            </a:r>
            <a:br>
              <a:rPr lang="en-US" sz="3200" b="1" dirty="0" smtClean="0"/>
            </a:br>
            <a:endParaRPr lang="en-US" sz="3200"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smtClean="0"/>
              <a:t>To ensure meaningful employment to our workforce and its export we have Overseas Pakistanis Foundation (OPF), Workers Welfare Fund(WWF),  Bureau of Emigration &amp; Overseas Employment(BE&amp;OE), Overseas Employment Corporation(OEC), Employees Old-age Benefits Institution(EOBI) and National Industrial Relation Commission(NIRC) who are also looking after the welfare of local workers and overseas Pakistanis and their families through dedicated performance. </a:t>
            </a:r>
          </a:p>
          <a:p>
            <a:pPr algn="just"/>
            <a:endParaRPr lang="en-US" dirty="0" smtClean="0"/>
          </a:p>
          <a:p>
            <a:pPr algn="just"/>
            <a:r>
              <a:rPr lang="en-US" dirty="0" smtClean="0"/>
              <a:t>Our Community Welfare Attaches (CWAs) are also working in more than 17 foreign countries and are devoting their efforts to the welfare of overseas Pakistanis and safeguarding their interest.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Vision</a:t>
            </a:r>
            <a:endParaRPr lang="en-US" b="1" dirty="0"/>
          </a:p>
        </p:txBody>
      </p:sp>
      <p:sp>
        <p:nvSpPr>
          <p:cNvPr id="3" name="Content Placeholder 2"/>
          <p:cNvSpPr>
            <a:spLocks noGrp="1"/>
          </p:cNvSpPr>
          <p:nvPr>
            <p:ph idx="1"/>
          </p:nvPr>
        </p:nvSpPr>
        <p:spPr>
          <a:xfrm>
            <a:off x="457200" y="1219200"/>
            <a:ext cx="8229600" cy="5257800"/>
          </a:xfrm>
        </p:spPr>
        <p:txBody>
          <a:bodyPr/>
          <a:lstStyle/>
          <a:p>
            <a:pPr algn="just" fontAlgn="base"/>
            <a:endParaRPr lang="en-US" dirty="0" smtClean="0"/>
          </a:p>
          <a:p>
            <a:pPr algn="just" fontAlgn="base"/>
            <a:r>
              <a:rPr lang="en-US" dirty="0" smtClean="0"/>
              <a:t>Formulation of progressive manpower policy</a:t>
            </a:r>
          </a:p>
          <a:p>
            <a:pPr algn="just" fontAlgn="base"/>
            <a:r>
              <a:rPr lang="en-US" dirty="0" smtClean="0"/>
              <a:t>Promotion of welfare of Industrial and commercial workers.</a:t>
            </a:r>
          </a:p>
          <a:p>
            <a:pPr algn="just" fontAlgn="base"/>
            <a:r>
              <a:rPr lang="en-US" dirty="0" smtClean="0"/>
              <a:t>Strengthening of labor management relations.</a:t>
            </a:r>
          </a:p>
          <a:p>
            <a:pPr algn="just" fontAlgn="base"/>
            <a:r>
              <a:rPr lang="en-US" dirty="0" smtClean="0"/>
              <a:t>Coordination with the provincial Government, International.</a:t>
            </a:r>
          </a:p>
          <a:p>
            <a:pPr algn="just" fontAlgn="base"/>
            <a:r>
              <a:rPr lang="en-US" dirty="0" err="1" smtClean="0"/>
              <a:t>Labour</a:t>
            </a:r>
            <a:r>
              <a:rPr lang="en-US" dirty="0" smtClean="0"/>
              <a:t> organizations and other International Agencies.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r"/>
            <a:r>
              <a:rPr lang="en-US" sz="3200" b="1" dirty="0" smtClean="0"/>
              <a:t>Bureau of Emigration &amp; Overseas Employment</a:t>
            </a:r>
            <a:endParaRPr lang="en-US" sz="3200" b="1" dirty="0"/>
          </a:p>
        </p:txBody>
      </p:sp>
      <p:sp>
        <p:nvSpPr>
          <p:cNvPr id="3" name="Content Placeholder 2"/>
          <p:cNvSpPr>
            <a:spLocks noGrp="1"/>
          </p:cNvSpPr>
          <p:nvPr>
            <p:ph idx="1"/>
          </p:nvPr>
        </p:nvSpPr>
        <p:spPr>
          <a:xfrm>
            <a:off x="457200" y="1219200"/>
            <a:ext cx="8229600" cy="5257800"/>
          </a:xfrm>
        </p:spPr>
        <p:txBody>
          <a:bodyPr>
            <a:normAutofit fontScale="85000" lnSpcReduction="10000"/>
          </a:bodyPr>
          <a:lstStyle/>
          <a:p>
            <a:pPr algn="just"/>
            <a:r>
              <a:rPr lang="en-US" b="1" cap="all" dirty="0" smtClean="0"/>
              <a:t>BUREAU OF EMIGRATION AND OVERSEAS EMPLOYMENT</a:t>
            </a:r>
            <a:r>
              <a:rPr lang="en-US" dirty="0" smtClean="0"/>
              <a:t> was set up in October, 1971 under the directive of the then President by amalgamating the three different agencies viz. National Manpower Council, Protector of Emigrants and Directorate of Seamen’s Welfare. </a:t>
            </a:r>
          </a:p>
          <a:p>
            <a:pPr algn="just"/>
            <a:endParaRPr lang="en-US" dirty="0" smtClean="0"/>
          </a:p>
          <a:p>
            <a:pPr algn="just"/>
            <a:r>
              <a:rPr lang="en-US" dirty="0" smtClean="0"/>
              <a:t>Bureau of Emigration and Overseas Employment is a centralized agency of the Federal Government for processing recruitment demands of the Pakistani manpower through Licensed Overseas Employment Promoters, etc. for the different manpower importing countries in the world especially in the Middle East.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Objectives</a:t>
            </a: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10000"/>
          </a:bodyPr>
          <a:lstStyle/>
          <a:p>
            <a:pPr algn="just">
              <a:buNone/>
            </a:pPr>
            <a:r>
              <a:rPr lang="en-US" dirty="0" smtClean="0"/>
              <a:t>	The main objectives and functions of the Bureau of Emigration and Overseas Employment are:-</a:t>
            </a:r>
          </a:p>
          <a:p>
            <a:pPr>
              <a:buNone/>
            </a:pPr>
            <a:r>
              <a:rPr lang="en-US" dirty="0" smtClean="0"/>
              <a:t> </a:t>
            </a:r>
          </a:p>
          <a:p>
            <a:pPr lvl="1">
              <a:buNone/>
            </a:pPr>
            <a:r>
              <a:rPr lang="en-US" dirty="0" smtClean="0"/>
              <a:t>1. To control and regulate emigration.</a:t>
            </a:r>
          </a:p>
          <a:p>
            <a:pPr lvl="1">
              <a:buNone/>
            </a:pPr>
            <a:r>
              <a:rPr lang="en-US" dirty="0" smtClean="0"/>
              <a:t>2. To look after the interests and welfare of such emigrants.</a:t>
            </a:r>
          </a:p>
          <a:p>
            <a:pPr lvl="1">
              <a:buNone/>
            </a:pPr>
            <a:r>
              <a:rPr lang="en-US" dirty="0" smtClean="0"/>
              <a:t>3. To look after the welfare of seamen.</a:t>
            </a:r>
          </a:p>
          <a:p>
            <a:endParaRPr lang="en-US" dirty="0" smtClean="0"/>
          </a:p>
          <a:p>
            <a:pPr algn="just">
              <a:buNone/>
            </a:pPr>
            <a:r>
              <a:rPr lang="en-US" dirty="0" smtClean="0"/>
              <a:t>	To achieve these objectives, the Bureau has evolved a systematic policy under the Emigration Ordinance 1979 and Rules made there under. This policy is implemented through different field offices of the Bureau within and outside the country.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Directorate of Administration</a:t>
            </a:r>
            <a:endParaRPr lang="en-US" dirty="0"/>
          </a:p>
        </p:txBody>
      </p:sp>
      <p:sp>
        <p:nvSpPr>
          <p:cNvPr id="3" name="Content Placeholder 2"/>
          <p:cNvSpPr>
            <a:spLocks noGrp="1"/>
          </p:cNvSpPr>
          <p:nvPr>
            <p:ph idx="1"/>
          </p:nvPr>
        </p:nvSpPr>
        <p:spPr>
          <a:xfrm>
            <a:off x="457200" y="1295400"/>
            <a:ext cx="8229600" cy="5105400"/>
          </a:xfrm>
        </p:spPr>
        <p:txBody>
          <a:bodyPr>
            <a:normAutofit fontScale="92500" lnSpcReduction="10000"/>
          </a:bodyPr>
          <a:lstStyle/>
          <a:p>
            <a:pPr algn="just">
              <a:buNone/>
            </a:pPr>
            <a:r>
              <a:rPr lang="en-US" dirty="0" smtClean="0"/>
              <a:t>	</a:t>
            </a:r>
          </a:p>
          <a:p>
            <a:pPr algn="just">
              <a:buNone/>
            </a:pPr>
            <a:r>
              <a:rPr lang="en-US" dirty="0" smtClean="0"/>
              <a:t>	This Directorate is mainly responsible for overall administration of the Bureau and its field offices within and outside Pakistan.</a:t>
            </a:r>
          </a:p>
          <a:p>
            <a:pPr algn="just">
              <a:buNone/>
            </a:pPr>
            <a:endParaRPr lang="en-US" dirty="0" smtClean="0"/>
          </a:p>
          <a:p>
            <a:pPr>
              <a:buNone/>
            </a:pPr>
            <a:r>
              <a:rPr lang="en-US" b="1" dirty="0" smtClean="0"/>
              <a:t>Main Roles:</a:t>
            </a:r>
          </a:p>
          <a:p>
            <a:pPr>
              <a:buNone/>
            </a:pPr>
            <a:endParaRPr lang="en-US" dirty="0" smtClean="0"/>
          </a:p>
          <a:p>
            <a:pPr>
              <a:buNone/>
            </a:pPr>
            <a:r>
              <a:rPr lang="en-US" dirty="0" smtClean="0"/>
              <a:t>1. Budget &amp; Accounts</a:t>
            </a:r>
          </a:p>
          <a:p>
            <a:pPr>
              <a:buNone/>
            </a:pPr>
            <a:r>
              <a:rPr lang="en-US" dirty="0" smtClean="0"/>
              <a:t>2. Establishment Affairs</a:t>
            </a:r>
          </a:p>
          <a:p>
            <a:pPr>
              <a:buNone/>
            </a:pPr>
            <a:r>
              <a:rPr lang="en-US" dirty="0" smtClean="0"/>
              <a:t>3. Store/Vehicle &amp; other administrative Matters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b="1" dirty="0" smtClean="0"/>
              <a:t>Directorate of Coordination</a:t>
            </a:r>
            <a:endParaRPr lang="en-US" dirty="0"/>
          </a:p>
        </p:txBody>
      </p:sp>
      <p:sp>
        <p:nvSpPr>
          <p:cNvPr id="3" name="Content Placeholder 2"/>
          <p:cNvSpPr>
            <a:spLocks noGrp="1"/>
          </p:cNvSpPr>
          <p:nvPr>
            <p:ph idx="1"/>
          </p:nvPr>
        </p:nvSpPr>
        <p:spPr/>
        <p:txBody>
          <a:bodyPr/>
          <a:lstStyle/>
          <a:p>
            <a:pPr>
              <a:buNone/>
            </a:pPr>
            <a:r>
              <a:rPr lang="en-US" b="1" dirty="0" smtClean="0"/>
              <a:t>Main Roles:</a:t>
            </a:r>
          </a:p>
          <a:p>
            <a:pPr>
              <a:buNone/>
            </a:pPr>
            <a:endParaRPr lang="en-US" dirty="0" smtClean="0"/>
          </a:p>
          <a:p>
            <a:pPr>
              <a:buNone/>
            </a:pPr>
            <a:r>
              <a:rPr lang="en-US" dirty="0" smtClean="0"/>
              <a:t>1. Deal Community Welfare </a:t>
            </a:r>
            <a:r>
              <a:rPr lang="en-US" dirty="0" err="1" smtClean="0"/>
              <a:t>Attache</a:t>
            </a:r>
            <a:endParaRPr lang="en-US" dirty="0" smtClean="0"/>
          </a:p>
          <a:p>
            <a:pPr>
              <a:buNone/>
            </a:pPr>
            <a:r>
              <a:rPr lang="en-US" dirty="0" smtClean="0"/>
              <a:t>2. Death &amp; Disability claims</a:t>
            </a:r>
          </a:p>
          <a:p>
            <a:pPr>
              <a:buNone/>
            </a:pPr>
            <a:r>
              <a:rPr lang="en-US" dirty="0" smtClean="0"/>
              <a:t>3. Insurance Funds</a:t>
            </a:r>
          </a:p>
          <a:p>
            <a:pPr>
              <a:buNone/>
            </a:pPr>
            <a:r>
              <a:rPr lang="en-US" dirty="0" smtClean="0"/>
              <a:t>4. Deal with Protector of Emigrants</a:t>
            </a:r>
          </a:p>
          <a:p>
            <a:pPr>
              <a:buNone/>
            </a:pPr>
            <a:r>
              <a:rPr lang="en-US" dirty="0" smtClean="0"/>
              <a:t>5. Issuance of new Licenses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Directorate of Operations</a:t>
            </a:r>
            <a:endParaRPr lang="en-US" dirty="0"/>
          </a:p>
        </p:txBody>
      </p:sp>
      <p:sp>
        <p:nvSpPr>
          <p:cNvPr id="3" name="Content Placeholder 2"/>
          <p:cNvSpPr>
            <a:spLocks noGrp="1"/>
          </p:cNvSpPr>
          <p:nvPr>
            <p:ph idx="1"/>
          </p:nvPr>
        </p:nvSpPr>
        <p:spPr>
          <a:xfrm>
            <a:off x="457200" y="1524000"/>
            <a:ext cx="8229600" cy="4953000"/>
          </a:xfrm>
        </p:spPr>
        <p:txBody>
          <a:bodyPr>
            <a:normAutofit fontScale="70000" lnSpcReduction="20000"/>
          </a:bodyPr>
          <a:lstStyle/>
          <a:p>
            <a:pPr algn="just">
              <a:buNone/>
            </a:pPr>
            <a:r>
              <a:rPr lang="en-US" b="1" dirty="0" smtClean="0"/>
              <a:t>	</a:t>
            </a:r>
          </a:p>
          <a:p>
            <a:pPr algn="just">
              <a:buNone/>
            </a:pPr>
            <a:r>
              <a:rPr lang="en-US" b="1" dirty="0" smtClean="0"/>
              <a:t>This Directorate is mainly responsible for implementation</a:t>
            </a:r>
            <a:r>
              <a:rPr lang="en-US" dirty="0" smtClean="0"/>
              <a:t> of the Government  policies regarding manpower export as per provisions of the Emigration Ordinance, 1979 and Rules made there under. </a:t>
            </a:r>
            <a:br>
              <a:rPr lang="en-US" dirty="0" smtClean="0"/>
            </a:br>
            <a:endParaRPr lang="en-US" dirty="0" smtClean="0"/>
          </a:p>
          <a:p>
            <a:pPr algn="just">
              <a:buNone/>
            </a:pPr>
            <a:r>
              <a:rPr lang="en-US" b="1" dirty="0" smtClean="0"/>
              <a:t>Main Roles:</a:t>
            </a:r>
            <a:endParaRPr lang="en-US" dirty="0" smtClean="0"/>
          </a:p>
          <a:p>
            <a:pPr algn="just"/>
            <a:endParaRPr lang="en-US" b="1" dirty="0" smtClean="0"/>
          </a:p>
          <a:p>
            <a:pPr marL="514350" indent="-514350" algn="just">
              <a:buFont typeface="+mj-lt"/>
              <a:buAutoNum type="arabicPeriod"/>
            </a:pPr>
            <a:r>
              <a:rPr lang="en-US" dirty="0" smtClean="0"/>
              <a:t>All matters relating with Overseas Employment Promoters</a:t>
            </a:r>
          </a:p>
          <a:p>
            <a:pPr marL="514350" indent="-514350" algn="just">
              <a:buFont typeface="+mj-lt"/>
              <a:buAutoNum type="arabicPeriod"/>
            </a:pPr>
            <a:r>
              <a:rPr lang="en-US" dirty="0" smtClean="0"/>
              <a:t>Complaints against OEP</a:t>
            </a:r>
          </a:p>
          <a:p>
            <a:pPr marL="514350" indent="-514350" algn="just">
              <a:buFont typeface="+mj-lt"/>
              <a:buAutoNum type="arabicPeriod"/>
            </a:pPr>
            <a:r>
              <a:rPr lang="en-US" dirty="0" smtClean="0"/>
              <a:t>Permissions</a:t>
            </a:r>
          </a:p>
          <a:p>
            <a:pPr marL="514350" indent="-514350" algn="just">
              <a:buFont typeface="+mj-lt"/>
              <a:buAutoNum type="arabicPeriod"/>
            </a:pPr>
            <a:r>
              <a:rPr lang="en-US" dirty="0" smtClean="0"/>
              <a:t>Renewal of Licenses</a:t>
            </a:r>
          </a:p>
          <a:p>
            <a:pPr marL="514350" indent="-514350" algn="just">
              <a:buFont typeface="+mj-lt"/>
              <a:buAutoNum type="arabicPeriod"/>
            </a:pPr>
            <a:r>
              <a:rPr lang="en-US" dirty="0" smtClean="0"/>
              <a:t>Emigration Policies</a:t>
            </a:r>
          </a:p>
          <a:p>
            <a:pPr marL="514350" indent="-514350" algn="just">
              <a:buFont typeface="+mj-lt"/>
              <a:buAutoNum type="arabicPeriod"/>
            </a:pPr>
            <a:r>
              <a:rPr lang="en-US" dirty="0" smtClean="0"/>
              <a:t>To control regulate facilitate and monitor the Emigration Process.</a:t>
            </a:r>
          </a:p>
          <a:p>
            <a:pPr marL="514350" indent="-514350" algn="just">
              <a:buFont typeface="+mj-lt"/>
              <a:buAutoNum type="arabicPeriod"/>
            </a:pPr>
            <a:r>
              <a:rPr lang="en-US" dirty="0" smtClean="0"/>
              <a:t>To feed back the </a:t>
            </a:r>
            <a:r>
              <a:rPr lang="en-US" dirty="0" err="1" smtClean="0"/>
              <a:t>Labour</a:t>
            </a:r>
            <a:r>
              <a:rPr lang="en-US" dirty="0" smtClean="0"/>
              <a:t> &amp; Manpower Division on Emigration Polices and related matters about Overseas Employment.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r"/>
            <a:r>
              <a:rPr lang="en-US" sz="3200" b="1" dirty="0" smtClean="0"/>
              <a:t>Directorate of Information Technology </a:t>
            </a:r>
            <a:endParaRPr lang="en-US" sz="3200" dirty="0"/>
          </a:p>
        </p:txBody>
      </p:sp>
      <p:sp>
        <p:nvSpPr>
          <p:cNvPr id="3" name="Content Placeholder 2"/>
          <p:cNvSpPr>
            <a:spLocks noGrp="1"/>
          </p:cNvSpPr>
          <p:nvPr>
            <p:ph idx="1"/>
          </p:nvPr>
        </p:nvSpPr>
        <p:spPr>
          <a:xfrm>
            <a:off x="457200" y="1219200"/>
            <a:ext cx="8229600" cy="5257800"/>
          </a:xfrm>
        </p:spPr>
        <p:txBody>
          <a:bodyPr>
            <a:normAutofit fontScale="92500"/>
          </a:bodyPr>
          <a:lstStyle/>
          <a:p>
            <a:pPr algn="just">
              <a:buNone/>
            </a:pPr>
            <a:r>
              <a:rPr lang="en-US" b="1" dirty="0" smtClean="0"/>
              <a:t>	The vision of </a:t>
            </a:r>
            <a:r>
              <a:rPr lang="en-US" b="1" dirty="0" err="1" smtClean="0"/>
              <a:t>DoIT</a:t>
            </a:r>
            <a:r>
              <a:rPr lang="en-US" b="1" dirty="0" smtClean="0"/>
              <a:t> is to enhance</a:t>
            </a:r>
            <a:r>
              <a:rPr lang="en-US" dirty="0" smtClean="0"/>
              <a:t> delivery of public services to citizens in an efficient and cost effective manner, improve the quality of government service and management, enhance the collaboration of the internal departments and the interactions between the government and the public, optimize the government business process, and finally to construct an honest, diligent, transparent and efficient government using information and communication technology as a means to the end.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Seamen Welfare</a:t>
            </a:r>
            <a:endParaRPr lang="en-US" dirty="0"/>
          </a:p>
        </p:txBody>
      </p:sp>
      <p:sp>
        <p:nvSpPr>
          <p:cNvPr id="3" name="Content Placeholder 2"/>
          <p:cNvSpPr>
            <a:spLocks noGrp="1"/>
          </p:cNvSpPr>
          <p:nvPr>
            <p:ph idx="1"/>
          </p:nvPr>
        </p:nvSpPr>
        <p:spPr>
          <a:xfrm>
            <a:off x="457200" y="1066800"/>
            <a:ext cx="8229600" cy="5410200"/>
          </a:xfrm>
        </p:spPr>
        <p:txBody>
          <a:bodyPr>
            <a:normAutofit fontScale="85000" lnSpcReduction="10000"/>
          </a:bodyPr>
          <a:lstStyle/>
          <a:p>
            <a:pPr algn="just"/>
            <a:endParaRPr lang="en-US" b="1" dirty="0" smtClean="0"/>
          </a:p>
          <a:p>
            <a:pPr algn="just"/>
            <a:r>
              <a:rPr lang="en-US" b="1" dirty="0" smtClean="0"/>
              <a:t>To promote co-ordination among the voluntary organizations</a:t>
            </a:r>
            <a:r>
              <a:rPr lang="en-US" dirty="0" smtClean="0"/>
              <a:t> engaged in the welfare work of Merchant Navy seamen;</a:t>
            </a:r>
          </a:p>
          <a:p>
            <a:pPr algn="just"/>
            <a:endParaRPr lang="en-US" dirty="0" smtClean="0"/>
          </a:p>
          <a:p>
            <a:pPr algn="just"/>
            <a:r>
              <a:rPr lang="en-US" dirty="0" smtClean="0"/>
              <a:t>To plan &amp; implement or to give advice on schemes for the welfare and improvement of working conditions of the merchant navy seamen and, in particular, for their training, and for the exercise of the said function, the Committee shall be competent to collect contributions to enhance the amount of the fund and to sanction expenditure from that fund without reference to the Ministry of Finance.</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INSURANCE SCHEME</a:t>
            </a:r>
            <a:endParaRPr lang="en-US" dirty="0"/>
          </a:p>
        </p:txBody>
      </p:sp>
      <p:sp>
        <p:nvSpPr>
          <p:cNvPr id="3" name="Content Placeholder 2"/>
          <p:cNvSpPr>
            <a:spLocks noGrp="1"/>
          </p:cNvSpPr>
          <p:nvPr>
            <p:ph idx="1"/>
          </p:nvPr>
        </p:nvSpPr>
        <p:spPr>
          <a:xfrm>
            <a:off x="457200" y="1066800"/>
            <a:ext cx="8229600" cy="5410200"/>
          </a:xfrm>
        </p:spPr>
        <p:txBody>
          <a:bodyPr>
            <a:normAutofit fontScale="70000" lnSpcReduction="20000"/>
          </a:bodyPr>
          <a:lstStyle/>
          <a:p>
            <a:pPr algn="just"/>
            <a:endParaRPr lang="en-US" dirty="0" smtClean="0"/>
          </a:p>
          <a:p>
            <a:pPr algn="just"/>
            <a:r>
              <a:rPr lang="en-US" dirty="0" smtClean="0"/>
              <a:t>Bureau introduced a life insurance scheme in collaboration with State Life Insurance Corporation of Pakistan for the intending emigrants in May 1982. </a:t>
            </a:r>
          </a:p>
          <a:p>
            <a:pPr algn="just"/>
            <a:endParaRPr lang="en-US" dirty="0" smtClean="0"/>
          </a:p>
          <a:p>
            <a:pPr algn="just"/>
            <a:r>
              <a:rPr lang="en-US" dirty="0" smtClean="0"/>
              <a:t>Each emigrant is required to deposit an amount of Rs. 2,000/- as insurance premium to cover life risk for a sum of Rs. 1,000,000/-. Insurance coverage is valid for two years.</a:t>
            </a:r>
          </a:p>
          <a:p>
            <a:pPr algn="just"/>
            <a:endParaRPr lang="en-US" dirty="0" smtClean="0"/>
          </a:p>
          <a:p>
            <a:pPr algn="just"/>
            <a:r>
              <a:rPr lang="en-US" dirty="0" smtClean="0"/>
              <a:t>Government has provided re-insurance facility since July 2001 for all those workers who wish to get the insurance policy renewed. </a:t>
            </a:r>
          </a:p>
          <a:p>
            <a:pPr algn="just"/>
            <a:endParaRPr lang="en-US" dirty="0" smtClean="0"/>
          </a:p>
          <a:p>
            <a:pPr algn="just"/>
            <a:r>
              <a:rPr lang="en-US" dirty="0" smtClean="0"/>
              <a:t>This scheme has also been extended to those Pakistanis who proceeded abroad without registration with Protector of Emigrants but have now been allowed registration with respective Embassies. </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lvl="0" algn="r"/>
            <a:r>
              <a:rPr lang="en-US" sz="2800" b="1" dirty="0" smtClean="0"/>
              <a:t>Overseas Employment Corporation </a:t>
            </a:r>
            <a:r>
              <a:rPr lang="en-US" sz="3200" b="1" dirty="0" smtClean="0"/>
              <a:t/>
            </a:r>
            <a:br>
              <a:rPr lang="en-US" sz="3200" b="1" dirty="0" smtClean="0"/>
            </a:br>
            <a:endParaRPr lang="en-US" sz="3200" b="1" dirty="0"/>
          </a:p>
        </p:txBody>
      </p:sp>
      <p:sp>
        <p:nvSpPr>
          <p:cNvPr id="3" name="Content Placeholder 2"/>
          <p:cNvSpPr>
            <a:spLocks noGrp="1"/>
          </p:cNvSpPr>
          <p:nvPr>
            <p:ph idx="1"/>
          </p:nvPr>
        </p:nvSpPr>
        <p:spPr>
          <a:xfrm>
            <a:off x="457200" y="1066800"/>
            <a:ext cx="8229600" cy="5486400"/>
          </a:xfrm>
        </p:spPr>
        <p:txBody>
          <a:bodyPr>
            <a:normAutofit fontScale="70000" lnSpcReduction="20000"/>
          </a:bodyPr>
          <a:lstStyle/>
          <a:p>
            <a:r>
              <a:rPr lang="en-US" dirty="0" smtClean="0"/>
              <a:t>Overseas Employment Corporation is a company limited by shares incorporated under the Companies Act 1913 as a private limited concern. </a:t>
            </a:r>
          </a:p>
          <a:p>
            <a:endParaRPr lang="en-US" dirty="0" smtClean="0"/>
          </a:p>
          <a:p>
            <a:r>
              <a:rPr lang="en-US" dirty="0" smtClean="0"/>
              <a:t>Its equity is owed entirely by the Government of Pakistan. Policy guidelines are provided by a Board of Directors, which are executed by the Managing Director as Chief Executive of the Corporation. </a:t>
            </a:r>
          </a:p>
          <a:p>
            <a:endParaRPr lang="en-US" dirty="0" smtClean="0"/>
          </a:p>
          <a:p>
            <a:r>
              <a:rPr lang="en-US" dirty="0" smtClean="0"/>
              <a:t>In the discharge of his functions and duties, the Managing Director is assisted by a team of professionals. </a:t>
            </a:r>
          </a:p>
          <a:p>
            <a:endParaRPr lang="en-US" dirty="0" smtClean="0"/>
          </a:p>
          <a:p>
            <a:r>
              <a:rPr lang="en-US" dirty="0" smtClean="0"/>
              <a:t>The Head Office of the Corporation is located at PMI Auditorium Building, Zero Point Islamabad. </a:t>
            </a:r>
          </a:p>
          <a:p>
            <a:endParaRPr lang="en-US" dirty="0" smtClean="0"/>
          </a:p>
          <a:p>
            <a:r>
              <a:rPr lang="en-US" dirty="0" smtClean="0"/>
              <a:t>Its regional offices are located at Karachi &amp; Lahore, Peshawar and Quetta. Administrative and financial control is exercised by the Ministry of Human Resource Development, Government of Pakistan.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Services Provided</a:t>
            </a:r>
            <a:endParaRPr lang="en-US" dirty="0"/>
          </a:p>
        </p:txBody>
      </p:sp>
      <p:sp>
        <p:nvSpPr>
          <p:cNvPr id="3" name="Content Placeholder 2"/>
          <p:cNvSpPr>
            <a:spLocks noGrp="1"/>
          </p:cNvSpPr>
          <p:nvPr>
            <p:ph idx="1"/>
          </p:nvPr>
        </p:nvSpPr>
        <p:spPr>
          <a:xfrm>
            <a:off x="457200" y="990600"/>
            <a:ext cx="8229600" cy="5135563"/>
          </a:xfrm>
        </p:spPr>
        <p:txBody>
          <a:bodyPr>
            <a:normAutofit fontScale="77500" lnSpcReduction="20000"/>
          </a:bodyPr>
          <a:lstStyle/>
          <a:p>
            <a:pPr algn="just"/>
            <a:r>
              <a:rPr lang="en-US" dirty="0" smtClean="0"/>
              <a:t>Apart from meeting the specific and exacting standards of foreign employers, the Corporation also acts as a protector of emigrants to ensure the welfare of emigrant personnel and to promote harmonious working relationship between the employers and the employees. </a:t>
            </a:r>
          </a:p>
          <a:p>
            <a:pPr algn="just"/>
            <a:endParaRPr lang="en-US" dirty="0" smtClean="0"/>
          </a:p>
          <a:p>
            <a:pPr algn="just"/>
            <a:r>
              <a:rPr lang="en-US" dirty="0" smtClean="0"/>
              <a:t>The Corporation assists the employers in conducting tests and interviews of candidates. </a:t>
            </a:r>
          </a:p>
          <a:p>
            <a:pPr algn="just"/>
            <a:endParaRPr lang="en-US" dirty="0" smtClean="0"/>
          </a:p>
          <a:p>
            <a:pPr algn="just"/>
            <a:r>
              <a:rPr lang="en-US" dirty="0" smtClean="0"/>
              <a:t>Those selected for employment abroad are assisted with their travel arrangements.</a:t>
            </a:r>
          </a:p>
          <a:p>
            <a:pPr algn="just"/>
            <a:endParaRPr lang="en-US" dirty="0" smtClean="0"/>
          </a:p>
          <a:p>
            <a:pPr algn="just"/>
            <a:r>
              <a:rPr lang="en-US" dirty="0" smtClean="0"/>
              <a:t> If desired by the candidate, ticketing is undertaken by the OEC Travels a travel agency operating as the General Sales Agent of the Pakistan International Airlines in Islamabad.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Overseas Pakistanis Foundation</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algn="just"/>
            <a:r>
              <a:rPr lang="en-US" dirty="0" smtClean="0"/>
              <a:t>Established under Emigration Ordinance, 1979. Registered under Companies Ordinance on 8th July, 1979 as Company Limited by Guarantee of Government of Pakistan. </a:t>
            </a:r>
          </a:p>
          <a:p>
            <a:pPr algn="just"/>
            <a:endParaRPr lang="en-US" dirty="0" smtClean="0"/>
          </a:p>
          <a:p>
            <a:pPr algn="just"/>
            <a:r>
              <a:rPr lang="en-US" dirty="0" smtClean="0"/>
              <a:t>OPF is controlled by a Board of Governors headed by the Federal Minister for Overseas Pakistanis &amp; Human Resource Development as its Chairman.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OPF Objectives</a:t>
            </a:r>
            <a:endParaRPr lang="en-US" dirty="0"/>
          </a:p>
        </p:txBody>
      </p:sp>
      <p:sp>
        <p:nvSpPr>
          <p:cNvPr id="3" name="Content Placeholder 2"/>
          <p:cNvSpPr>
            <a:spLocks noGrp="1"/>
          </p:cNvSpPr>
          <p:nvPr>
            <p:ph idx="1"/>
          </p:nvPr>
        </p:nvSpPr>
        <p:spPr>
          <a:xfrm>
            <a:off x="457200" y="1295400"/>
            <a:ext cx="8229600" cy="5181600"/>
          </a:xfrm>
        </p:spPr>
        <p:txBody>
          <a:bodyPr>
            <a:normAutofit fontScale="77500" lnSpcReduction="20000"/>
          </a:bodyPr>
          <a:lstStyle/>
          <a:p>
            <a:pPr algn="just">
              <a:buNone/>
            </a:pPr>
            <a:r>
              <a:rPr lang="en-US" dirty="0" smtClean="0"/>
              <a:t>	</a:t>
            </a:r>
          </a:p>
          <a:p>
            <a:pPr algn="just">
              <a:buNone/>
            </a:pPr>
            <a:r>
              <a:rPr lang="en-US" dirty="0" smtClean="0"/>
              <a:t>Following are the objectives of Overseas Pakistanis Foundation. </a:t>
            </a:r>
          </a:p>
          <a:p>
            <a:pPr algn="just"/>
            <a:endParaRPr lang="en-US" dirty="0" smtClean="0"/>
          </a:p>
          <a:p>
            <a:pPr algn="just"/>
            <a:r>
              <a:rPr lang="en-US" dirty="0" smtClean="0"/>
              <a:t>To advance the social welfare of the Pakistanis working or settled abroad and their families in Pakistan by identifying their problems and by contributing to their solutions.</a:t>
            </a:r>
          </a:p>
          <a:p>
            <a:pPr algn="just"/>
            <a:endParaRPr lang="en-US" dirty="0" smtClean="0"/>
          </a:p>
          <a:p>
            <a:pPr algn="just"/>
            <a:r>
              <a:rPr lang="en-US" dirty="0" smtClean="0"/>
              <a:t>To grant scholarships and stipends for studies to deserving Overseas Pakistani children.</a:t>
            </a:r>
          </a:p>
          <a:p>
            <a:pPr algn="just"/>
            <a:endParaRPr lang="en-US" dirty="0" smtClean="0"/>
          </a:p>
          <a:p>
            <a:pPr algn="just"/>
            <a:r>
              <a:rPr lang="en-US" dirty="0" smtClean="0"/>
              <a:t>To give grant to community centers, mosques and libraries established Overseas and for organizing of seminars and national day events.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2800" b="1" dirty="0" smtClean="0"/>
              <a:t>Welfare &amp; Special Initiative Division</a:t>
            </a:r>
            <a:endParaRPr lang="en-US" sz="2800" b="1" dirty="0"/>
          </a:p>
        </p:txBody>
      </p:sp>
      <p:sp>
        <p:nvSpPr>
          <p:cNvPr id="3" name="Content Placeholder 2"/>
          <p:cNvSpPr>
            <a:spLocks noGrp="1"/>
          </p:cNvSpPr>
          <p:nvPr>
            <p:ph idx="1"/>
          </p:nvPr>
        </p:nvSpPr>
        <p:spPr>
          <a:xfrm>
            <a:off x="457200" y="1371600"/>
            <a:ext cx="8229600" cy="5181600"/>
          </a:xfrm>
        </p:spPr>
        <p:txBody>
          <a:bodyPr>
            <a:normAutofit lnSpcReduction="10000"/>
          </a:bodyPr>
          <a:lstStyle/>
          <a:p>
            <a:pPr algn="just"/>
            <a:r>
              <a:rPr lang="en-US" dirty="0" smtClean="0"/>
              <a:t>Welfare &amp; Special Initiative Division is committed to render better and improved services by providing relief to Overseas Pakistanis and their dependants in the </a:t>
            </a:r>
            <a:r>
              <a:rPr lang="en-US" dirty="0" err="1" smtClean="0"/>
              <a:t>redressal</a:t>
            </a:r>
            <a:r>
              <a:rPr lang="en-US" dirty="0" smtClean="0"/>
              <a:t> of their grievances, early settlement of death and disability dues/compensation, to facilitate incoming &amp; outgoing Overseas Pakistanis at all international airports, financial assistance to the families of destitute Overseas Pakistanis and rehabilitation of disabled returnee Overseas Pakistanis.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 OPF education system</a:t>
            </a:r>
            <a:endParaRPr lang="en-US" b="1" dirty="0"/>
          </a:p>
        </p:txBody>
      </p:sp>
      <p:sp>
        <p:nvSpPr>
          <p:cNvPr id="3" name="Content Placeholder 2"/>
          <p:cNvSpPr>
            <a:spLocks noGrp="1"/>
          </p:cNvSpPr>
          <p:nvPr>
            <p:ph idx="1"/>
          </p:nvPr>
        </p:nvSpPr>
        <p:spPr>
          <a:xfrm>
            <a:off x="457200" y="1066800"/>
            <a:ext cx="8229600" cy="5562600"/>
          </a:xfrm>
        </p:spPr>
        <p:txBody>
          <a:bodyPr>
            <a:normAutofit fontScale="55000" lnSpcReduction="20000"/>
          </a:bodyPr>
          <a:lstStyle/>
          <a:p>
            <a:pPr algn="just">
              <a:buNone/>
            </a:pPr>
            <a:r>
              <a:rPr lang="en-US" dirty="0" smtClean="0"/>
              <a:t>	“The Mission of the OPF education system is to ensure excellence in teaching and learning so that each student will participate responsibility in a diverse and changing world”</a:t>
            </a:r>
          </a:p>
          <a:p>
            <a:pPr algn="just"/>
            <a:r>
              <a:rPr lang="en-US" dirty="0" smtClean="0"/>
              <a:t>Ensure that each student meets or exceeds rigorous performance and achievement standards.</a:t>
            </a:r>
          </a:p>
          <a:p>
            <a:pPr algn="just"/>
            <a:endParaRPr lang="en-US" dirty="0" smtClean="0"/>
          </a:p>
          <a:p>
            <a:pPr algn="just"/>
            <a:r>
              <a:rPr lang="en-US" dirty="0" smtClean="0"/>
              <a:t>Ensure that highest level of performance for all staff.</a:t>
            </a:r>
          </a:p>
          <a:p>
            <a:pPr algn="just"/>
            <a:endParaRPr lang="en-US" dirty="0" smtClean="0"/>
          </a:p>
          <a:p>
            <a:pPr algn="just"/>
            <a:r>
              <a:rPr lang="en-US" dirty="0" smtClean="0"/>
              <a:t>Develop and implement Curriculum and assessments which are relevant and challenging. </a:t>
            </a:r>
          </a:p>
          <a:p>
            <a:pPr algn="just"/>
            <a:endParaRPr lang="en-US" dirty="0" smtClean="0"/>
          </a:p>
          <a:p>
            <a:pPr algn="just"/>
            <a:r>
              <a:rPr lang="en-US" dirty="0" smtClean="0"/>
              <a:t>Provide a safe, nourishing and academically stimulating Learning Environment.</a:t>
            </a:r>
          </a:p>
          <a:p>
            <a:pPr algn="just"/>
            <a:endParaRPr lang="en-US" dirty="0" smtClean="0"/>
          </a:p>
          <a:p>
            <a:pPr algn="just"/>
            <a:r>
              <a:rPr lang="en-US" dirty="0" smtClean="0"/>
              <a:t>Create an environment in which students, staff, families and community members participate and contribute.</a:t>
            </a:r>
          </a:p>
          <a:p>
            <a:pPr algn="just"/>
            <a:endParaRPr lang="en-US" dirty="0" smtClean="0"/>
          </a:p>
          <a:p>
            <a:pPr algn="just"/>
            <a:r>
              <a:rPr lang="en-US" dirty="0" smtClean="0"/>
              <a:t>Ensure that diversity and commonality an valued.</a:t>
            </a:r>
          </a:p>
          <a:p>
            <a:pPr algn="just"/>
            <a:endParaRPr lang="en-US" dirty="0" smtClean="0"/>
          </a:p>
          <a:p>
            <a:pPr algn="just"/>
            <a:r>
              <a:rPr lang="en-US" dirty="0" smtClean="0"/>
              <a:t>Ensure that policies, Structure, services and resources Support the vision, belief mission and goal.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Housing &amp; Works Division</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To cater for the housing need of Overseas Pakistanis and to provide them residential facilities, OPF has planned and established a number of housing schemes in different cities of the country. </a:t>
            </a:r>
          </a:p>
          <a:p>
            <a:pPr algn="just"/>
            <a:endParaRPr lang="en-US" dirty="0" smtClean="0"/>
          </a:p>
          <a:p>
            <a:pPr algn="just"/>
            <a:r>
              <a:rPr lang="en-US" dirty="0" smtClean="0"/>
              <a:t>Thousand of plots created in these schemes were allotted to Overseas Pakistanis. </a:t>
            </a:r>
          </a:p>
          <a:p>
            <a:pPr algn="just"/>
            <a:endParaRPr lang="en-US" dirty="0" smtClean="0"/>
          </a:p>
          <a:p>
            <a:pPr algn="just"/>
            <a:r>
              <a:rPr lang="en-US" dirty="0" smtClean="0"/>
              <a:t>These schemes are located at the prime locations in the cities of Islamabad, Lahore, </a:t>
            </a:r>
            <a:r>
              <a:rPr lang="en-US" dirty="0" err="1" smtClean="0"/>
              <a:t>Gujrat</a:t>
            </a:r>
            <a:r>
              <a:rPr lang="en-US" dirty="0" smtClean="0"/>
              <a:t>, Peshawar, </a:t>
            </a:r>
            <a:r>
              <a:rPr lang="en-US" dirty="0" err="1" smtClean="0"/>
              <a:t>Dadu</a:t>
            </a:r>
            <a:r>
              <a:rPr lang="en-US" dirty="0" smtClean="0"/>
              <a:t>, </a:t>
            </a:r>
            <a:r>
              <a:rPr lang="en-US" dirty="0" err="1" smtClean="0"/>
              <a:t>Larkana</a:t>
            </a:r>
            <a:r>
              <a:rPr lang="en-US" dirty="0" smtClean="0"/>
              <a:t> and </a:t>
            </a:r>
            <a:r>
              <a:rPr lang="en-US" dirty="0" err="1" smtClean="0"/>
              <a:t>Mirpur</a:t>
            </a:r>
            <a:r>
              <a:rPr lang="en-US" dirty="0" smtClean="0"/>
              <a:t> (AJK).</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pPr algn="just"/>
            <a:r>
              <a:rPr lang="en-US" dirty="0" smtClean="0"/>
              <a:t>Ministry of Overseas Pakistanis &amp; Human Resource Development</a:t>
            </a:r>
          </a:p>
          <a:p>
            <a:pPr lvl="1" algn="just"/>
            <a:r>
              <a:rPr lang="en-US" dirty="0" smtClean="0"/>
              <a:t>Overseas Pakistanis Welfare</a:t>
            </a:r>
          </a:p>
          <a:p>
            <a:pPr lvl="1" algn="just"/>
            <a:r>
              <a:rPr lang="en-US" dirty="0" smtClean="0"/>
              <a:t>OPF education system</a:t>
            </a:r>
          </a:p>
          <a:p>
            <a:pPr lvl="1" algn="just"/>
            <a:r>
              <a:rPr lang="en-US" dirty="0" smtClean="0"/>
              <a:t>OPF Housing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Next Lecture</a:t>
            </a:r>
            <a:endParaRPr lang="en-US" b="1" dirty="0"/>
          </a:p>
        </p:txBody>
      </p:sp>
      <p:sp>
        <p:nvSpPr>
          <p:cNvPr id="3" name="Content Placeholder 2"/>
          <p:cNvSpPr>
            <a:spLocks noGrp="1"/>
          </p:cNvSpPr>
          <p:nvPr>
            <p:ph idx="1"/>
          </p:nvPr>
        </p:nvSpPr>
        <p:spPr>
          <a:xfrm>
            <a:off x="457200" y="1295400"/>
            <a:ext cx="8229600" cy="4830763"/>
          </a:xfrm>
        </p:spPr>
        <p:txBody>
          <a:bodyPr/>
          <a:lstStyle/>
          <a:p>
            <a:pPr lvl="0"/>
            <a:r>
              <a:rPr lang="en-US" dirty="0" smtClean="0"/>
              <a:t>Ministry of States and Frontier Regions (SAFRON)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TotalTime>
  <Words>983</Words>
  <Application>Microsoft Office PowerPoint</Application>
  <PresentationFormat>On-screen Show (4:3)</PresentationFormat>
  <Paragraphs>186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Regulatory Administrative Institutions MPA 517</vt:lpstr>
      <vt:lpstr>Recap</vt:lpstr>
      <vt:lpstr>Goals </vt:lpstr>
      <vt:lpstr>Slide 4</vt:lpstr>
      <vt:lpstr>Today’s Lecture</vt:lpstr>
      <vt:lpstr>Ministry of Overseas Pakistanis &amp; Human Resource Development </vt:lpstr>
      <vt:lpstr>Ministry of Overseas Pakistanis &amp; HRD </vt:lpstr>
      <vt:lpstr>Vision</vt:lpstr>
      <vt:lpstr>Bureau of Emigration &amp; Overseas Employment</vt:lpstr>
      <vt:lpstr>Objectives</vt:lpstr>
      <vt:lpstr>Directorate of Administration</vt:lpstr>
      <vt:lpstr>Directorate of Coordination</vt:lpstr>
      <vt:lpstr>Directorate of Operations</vt:lpstr>
      <vt:lpstr>Directorate of Information Technology </vt:lpstr>
      <vt:lpstr>Seamen Welfare</vt:lpstr>
      <vt:lpstr>INSURANCE SCHEME</vt:lpstr>
      <vt:lpstr>Overseas Employment Corporation  </vt:lpstr>
      <vt:lpstr>Services Provided</vt:lpstr>
      <vt:lpstr>Overseas Pakistanis Foundation</vt:lpstr>
      <vt:lpstr>OPF Objectives</vt:lpstr>
      <vt:lpstr>Welfare &amp; Special Initiative Division</vt:lpstr>
      <vt:lpstr> OPF education system</vt:lpstr>
      <vt:lpstr>Housing &amp; Works Division</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56</cp:revision>
  <dcterms:created xsi:type="dcterms:W3CDTF">2006-08-16T00:00:00Z</dcterms:created>
  <dcterms:modified xsi:type="dcterms:W3CDTF">2014-06-27T11:46:13Z</dcterms:modified>
</cp:coreProperties>
</file>