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0" r:id="rId3"/>
    <p:sldId id="261" r:id="rId4"/>
    <p:sldId id="263" r:id="rId5"/>
    <p:sldId id="266" r:id="rId6"/>
    <p:sldId id="259" r:id="rId7"/>
    <p:sldId id="264" r:id="rId8"/>
    <p:sldId id="265" r:id="rId9"/>
    <p:sldId id="267" r:id="rId10"/>
    <p:sldId id="268" r:id="rId11"/>
    <p:sldId id="269" r:id="rId12"/>
    <p:sldId id="270" r:id="rId13"/>
    <p:sldId id="271" r:id="rId14"/>
    <p:sldId id="272" r:id="rId15"/>
    <p:sldId id="273" r:id="rId16"/>
    <p:sldId id="274" r:id="rId17"/>
    <p:sldId id="275" r:id="rId18"/>
    <p:sldId id="276" r:id="rId19"/>
    <p:sldId id="282" r:id="rId20"/>
    <p:sldId id="277" r:id="rId21"/>
    <p:sldId id="278" r:id="rId22"/>
    <p:sldId id="279" r:id="rId23"/>
    <p:sldId id="280" r:id="rId24"/>
    <p:sldId id="28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53AEC6-6D09-4824-A3D8-6A4D893EE9F7}" type="datetimeFigureOut">
              <a:rPr lang="en-US" smtClean="0"/>
              <a:pPr/>
              <a:t>6/27/2014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73D658-C411-4FAD-A053-7365FE09456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553E66-08AF-45EC-9860-1443FA696439}" type="datetime1">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154827-0384-415A-BDD4-629512D9C5EA}" type="datetime1">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D63FC9-E0B6-44DA-92DD-5A004CD47706}" type="datetime1">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97FE78-F050-412A-B039-4116E531E2CC}" type="datetime1">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85DDBA-4174-46AB-8FF2-6DD0F06A1DB5}" type="datetime1">
              <a:rPr lang="en-US" smtClean="0"/>
              <a:pPr/>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4EE719-C4CF-49E4-87B0-E122FF6E20B8}" type="datetime1">
              <a:rPr lang="en-US" smtClean="0"/>
              <a:pPr/>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3F6E5F-D4FF-4A61-83BF-4CDA15ABCE3D}" type="datetime1">
              <a:rPr lang="en-US" smtClean="0"/>
              <a:pPr/>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8B6688-24B8-45E3-B0DF-DC4B606A680E}" type="datetime1">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4F292-F67B-47C6-8467-178A459D4E1D}" type="datetime1">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345E0-90F0-4990-AC6D-923AFCF8EA42}" type="datetime1">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ABB99-2009-4B2D-9F41-74128512EE71}" type="datetime1">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084D4B-E5AF-42B7-BEB2-EE2A01783D76}" type="datetime1">
              <a:rPr lang="en-US" smtClean="0"/>
              <a:pPr/>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ogdcl.com/about-us/Field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Lecture-27</a:t>
            </a:r>
          </a:p>
          <a:p>
            <a:pPr algn="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Recap- Goals &amp; Objectives</a:t>
            </a:r>
            <a:endParaRPr lang="en-US" dirty="0"/>
          </a:p>
        </p:txBody>
      </p:sp>
      <p:sp>
        <p:nvSpPr>
          <p:cNvPr id="3" name="Content Placeholder 2"/>
          <p:cNvSpPr>
            <a:spLocks noGrp="1"/>
          </p:cNvSpPr>
          <p:nvPr>
            <p:ph idx="1"/>
          </p:nvPr>
        </p:nvSpPr>
        <p:spPr>
          <a:xfrm>
            <a:off x="457200" y="1066800"/>
            <a:ext cx="8229600" cy="5410200"/>
          </a:xfrm>
        </p:spPr>
        <p:txBody>
          <a:bodyPr>
            <a:normAutofit fontScale="55000" lnSpcReduction="20000"/>
          </a:bodyPr>
          <a:lstStyle/>
          <a:p>
            <a:pPr algn="just" fontAlgn="base"/>
            <a:r>
              <a:rPr lang="en-US" dirty="0" smtClean="0"/>
              <a:t>The primary goals of ministry of port and shipping are to ensure efficiency, enhance productivity and inculcate advanced practices and technology.</a:t>
            </a:r>
          </a:p>
          <a:p>
            <a:pPr algn="just" fontAlgn="base"/>
            <a:endParaRPr lang="en-US" dirty="0" smtClean="0"/>
          </a:p>
          <a:p>
            <a:pPr algn="just" fontAlgn="base"/>
            <a:r>
              <a:rPr lang="en-US" dirty="0" smtClean="0"/>
              <a:t>Enhance good governance</a:t>
            </a:r>
          </a:p>
          <a:p>
            <a:pPr algn="just" fontAlgn="base"/>
            <a:endParaRPr lang="en-US" dirty="0" smtClean="0"/>
          </a:p>
          <a:p>
            <a:pPr algn="just" fontAlgn="base"/>
            <a:r>
              <a:rPr lang="en-US" dirty="0" smtClean="0"/>
              <a:t>Rationalize port charges </a:t>
            </a:r>
          </a:p>
          <a:p>
            <a:pPr algn="just" fontAlgn="base"/>
            <a:endParaRPr lang="en-US" dirty="0" smtClean="0"/>
          </a:p>
          <a:p>
            <a:pPr algn="just" fontAlgn="base"/>
            <a:r>
              <a:rPr lang="en-US" dirty="0" smtClean="0"/>
              <a:t>Formulate plans and policies to promote shipping sector </a:t>
            </a:r>
          </a:p>
          <a:p>
            <a:pPr algn="just" fontAlgn="base"/>
            <a:endParaRPr lang="en-US" dirty="0" smtClean="0"/>
          </a:p>
          <a:p>
            <a:pPr algn="just" fontAlgn="base"/>
            <a:r>
              <a:rPr lang="en-US" dirty="0" smtClean="0"/>
              <a:t>Induce ship owning under the flag of Pakistan</a:t>
            </a:r>
          </a:p>
          <a:p>
            <a:pPr algn="just" fontAlgn="base"/>
            <a:endParaRPr lang="en-US" dirty="0" smtClean="0"/>
          </a:p>
          <a:p>
            <a:pPr algn="just" fontAlgn="base"/>
            <a:r>
              <a:rPr lang="en-US" dirty="0" smtClean="0"/>
              <a:t>Maintain safety and security standards as per International Maritime Organization(IMO) Convention </a:t>
            </a:r>
          </a:p>
          <a:p>
            <a:pPr algn="just" fontAlgn="base"/>
            <a:endParaRPr lang="en-US" dirty="0" smtClean="0"/>
          </a:p>
          <a:p>
            <a:pPr algn="just" fontAlgn="base"/>
            <a:r>
              <a:rPr lang="en-US" dirty="0" smtClean="0"/>
              <a:t>Ensure and maintain quality of Pakistani seafarers in the line with international best practices </a:t>
            </a:r>
          </a:p>
          <a:p>
            <a:pPr algn="just" fontAlgn="base"/>
            <a:endParaRPr lang="en-US" dirty="0" smtClean="0"/>
          </a:p>
          <a:p>
            <a:pPr algn="just" fontAlgn="base"/>
            <a:r>
              <a:rPr lang="en-US" dirty="0" smtClean="0"/>
              <a:t>Maintain technical control and to regulate functioning of subordinate organizations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Functions Of the Ministry</a:t>
            </a:r>
            <a:endParaRPr lang="en-US" dirty="0"/>
          </a:p>
        </p:txBody>
      </p:sp>
      <p:sp>
        <p:nvSpPr>
          <p:cNvPr id="3" name="Content Placeholder 2"/>
          <p:cNvSpPr>
            <a:spLocks noGrp="1"/>
          </p:cNvSpPr>
          <p:nvPr>
            <p:ph idx="1"/>
          </p:nvPr>
        </p:nvSpPr>
        <p:spPr>
          <a:xfrm>
            <a:off x="457200" y="1143000"/>
            <a:ext cx="8229600" cy="5410200"/>
          </a:xfrm>
        </p:spPr>
        <p:txBody>
          <a:bodyPr>
            <a:normAutofit fontScale="77500" lnSpcReduction="20000"/>
          </a:bodyPr>
          <a:lstStyle/>
          <a:p>
            <a:pPr marL="514350" indent="-514350" algn="just" fontAlgn="base">
              <a:buFont typeface="+mj-lt"/>
              <a:buAutoNum type="arabicPeriod"/>
            </a:pPr>
            <a:r>
              <a:rPr lang="en-US" dirty="0" smtClean="0"/>
              <a:t>National Planning, research and international aspects of: Inland water transport: and Coastal shipping within the same Province.</a:t>
            </a:r>
          </a:p>
          <a:p>
            <a:pPr marL="514350" indent="-514350" algn="just" fontAlgn="base">
              <a:buFont typeface="+mj-lt"/>
              <a:buAutoNum type="arabicPeriod"/>
            </a:pPr>
            <a:endParaRPr lang="en-US" dirty="0" smtClean="0"/>
          </a:p>
          <a:p>
            <a:pPr marL="514350" indent="-514350" algn="just" fontAlgn="base">
              <a:buFont typeface="+mj-lt"/>
              <a:buAutoNum type="arabicPeriod"/>
            </a:pPr>
            <a:r>
              <a:rPr lang="en-US" dirty="0" smtClean="0"/>
              <a:t>Diverted cargo belonging to the Federal Government.</a:t>
            </a:r>
          </a:p>
          <a:p>
            <a:pPr marL="514350" indent="-514350" algn="just" fontAlgn="base">
              <a:buFont typeface="+mj-lt"/>
              <a:buAutoNum type="arabicPeriod"/>
            </a:pPr>
            <a:endParaRPr lang="en-US" dirty="0" smtClean="0"/>
          </a:p>
          <a:p>
            <a:pPr marL="514350" indent="-514350" algn="just" fontAlgn="base">
              <a:buFont typeface="+mj-lt"/>
              <a:buAutoNum type="arabicPeriod"/>
            </a:pPr>
            <a:r>
              <a:rPr lang="en-US" dirty="0" smtClean="0"/>
              <a:t>Navigation and shipping including coastal shipping but no including shipping confined to one Province; safety of ports and regulation of matter relating to dangerous cargo.</a:t>
            </a:r>
          </a:p>
          <a:p>
            <a:pPr marL="514350" indent="-514350" algn="just" fontAlgn="base">
              <a:buFont typeface="+mj-lt"/>
              <a:buAutoNum type="arabicPeriod"/>
            </a:pPr>
            <a:endParaRPr lang="en-US" dirty="0" smtClean="0"/>
          </a:p>
          <a:p>
            <a:pPr marL="514350" indent="-514350" algn="just" fontAlgn="base">
              <a:buFont typeface="+mj-lt"/>
              <a:buAutoNum type="arabicPeriod"/>
            </a:pPr>
            <a:r>
              <a:rPr lang="en-US" dirty="0" smtClean="0"/>
              <a:t>Navigation and Shipping on inland water-ways as regards mechanically propelled vessels and the rule of the road on such water-ways; carriage of passengers and goods on inland water-ways.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GWADAR PORT</a:t>
            </a:r>
            <a:br>
              <a:rPr lang="en-US" b="1"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endParaRPr lang="en-US" dirty="0" smtClean="0"/>
          </a:p>
          <a:p>
            <a:pPr algn="just"/>
            <a:r>
              <a:rPr lang="en-US" dirty="0" smtClean="0"/>
              <a:t>Currently, Pakistan has two main operating international deep-sea ports: Karachi Port and Port </a:t>
            </a:r>
            <a:r>
              <a:rPr lang="en-US" dirty="0" err="1" smtClean="0"/>
              <a:t>Qasim</a:t>
            </a:r>
            <a:r>
              <a:rPr lang="en-US" dirty="0" smtClean="0"/>
              <a:t>. During the coming years, their capacity expansion programs are unlikely to keep pace with the expected growth in demand, resulting in a need for a third port to fill the gap.</a:t>
            </a:r>
          </a:p>
          <a:p>
            <a:pPr algn="just"/>
            <a:endParaRPr lang="en-US" dirty="0" smtClean="0"/>
          </a:p>
          <a:p>
            <a:pPr algn="just"/>
            <a:r>
              <a:rPr lang="en-US" dirty="0" smtClean="0"/>
              <a:t>In particular, Karachi Port has significant physical limitations and will not be able to grow at the same speed as the national growth in demand over the coming decades. These limitations result mainly from its location, which is within the city of Karachi itself, which has seen very rapid growth over the past years.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Oil and Gas Development Company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dirty="0" smtClean="0"/>
              <a:t>OGDCL</a:t>
            </a: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r>
              <a:rPr lang="en-US" dirty="0" smtClean="0"/>
              <a:t>OGDCL is the national oil &amp; gas company of Pakistan and the flagship of the country’s E&amp;P sector. The Company is the local market leader in terms of reserves, production and acreage, and is listed on all three stock exchanges in Pakistan and also on the London Stock Exchange since December 2006. </a:t>
            </a:r>
          </a:p>
          <a:p>
            <a:pPr algn="just"/>
            <a:endParaRPr lang="en-US" dirty="0" smtClean="0"/>
          </a:p>
          <a:p>
            <a:pPr algn="just"/>
            <a:r>
              <a:rPr lang="en-US" dirty="0" smtClean="0"/>
              <a:t>The Company is all set to ride the wave of E&amp;P activity, equipped with its Vision &amp; Mission, Business and Strategic Plan, a debt-free and robust balance sheet and healthy cash reserves. </a:t>
            </a:r>
          </a:p>
          <a:p>
            <a:pPr algn="just"/>
            <a:endParaRPr lang="en-US" dirty="0" smtClean="0"/>
          </a:p>
          <a:p>
            <a:pPr algn="just"/>
            <a:r>
              <a:rPr lang="en-US" dirty="0" smtClean="0"/>
              <a:t>The Company is ready to take on the challenges of a volatile E&amp;P industry.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pPr>
              <a:buNone/>
            </a:pPr>
            <a:r>
              <a:rPr lang="en-US" b="1" dirty="0" smtClean="0"/>
              <a:t>OGDCL Vision</a:t>
            </a:r>
          </a:p>
          <a:p>
            <a:pPr>
              <a:buNone/>
            </a:pPr>
            <a:endParaRPr lang="en-US" b="1" dirty="0" smtClean="0"/>
          </a:p>
          <a:p>
            <a:pPr algn="just"/>
            <a:r>
              <a:rPr lang="en-US" dirty="0" smtClean="0"/>
              <a:t>To be a leading multinational Exploration and Production Company. </a:t>
            </a:r>
          </a:p>
          <a:p>
            <a:pPr>
              <a:buNone/>
            </a:pPr>
            <a:endParaRPr lang="en-US" b="1" dirty="0" smtClean="0"/>
          </a:p>
          <a:p>
            <a:pPr>
              <a:buNone/>
            </a:pPr>
            <a:r>
              <a:rPr lang="en-US" b="1" dirty="0" smtClean="0"/>
              <a:t>OGDCL Mission</a:t>
            </a:r>
          </a:p>
          <a:p>
            <a:pPr>
              <a:buNone/>
            </a:pPr>
            <a:endParaRPr lang="en-US" b="1" dirty="0" smtClean="0"/>
          </a:p>
          <a:p>
            <a:pPr algn="just"/>
            <a:r>
              <a:rPr lang="en-US" dirty="0" smtClean="0"/>
              <a:t>To become the leading provider of oil and gas to the country by increasing exploration and production both domestically and internationally, utilizing all options including strategic alliances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History</a:t>
            </a:r>
            <a:endParaRPr lang="en-US" b="1" dirty="0"/>
          </a:p>
        </p:txBody>
      </p:sp>
      <p:sp>
        <p:nvSpPr>
          <p:cNvPr id="3" name="Content Placeholder 2"/>
          <p:cNvSpPr>
            <a:spLocks noGrp="1"/>
          </p:cNvSpPr>
          <p:nvPr>
            <p:ph idx="1"/>
          </p:nvPr>
        </p:nvSpPr>
        <p:spPr>
          <a:xfrm>
            <a:off x="457200" y="990600"/>
            <a:ext cx="8229600" cy="5486400"/>
          </a:xfrm>
        </p:spPr>
        <p:txBody>
          <a:bodyPr>
            <a:normAutofit fontScale="55000" lnSpcReduction="20000"/>
          </a:bodyPr>
          <a:lstStyle/>
          <a:p>
            <a:pPr algn="just"/>
            <a:endParaRPr lang="en-US" dirty="0" smtClean="0"/>
          </a:p>
          <a:p>
            <a:pPr algn="just"/>
            <a:r>
              <a:rPr lang="en-US" dirty="0" smtClean="0"/>
              <a:t>Prior to OGDCL's emergence, exploration activities in the country were carried out by Pakistan Petroleum Ltd. (PPL) and Pakistan Oilfields Ltd. (POL). In 1952, PPL discovered a giant gas field at Sui in </a:t>
            </a:r>
            <a:r>
              <a:rPr lang="en-US" dirty="0" err="1" smtClean="0"/>
              <a:t>Balochistan</a:t>
            </a:r>
            <a:r>
              <a:rPr lang="en-US" dirty="0" smtClean="0"/>
              <a:t>. This discovery generated immense interest in exploration and five major foreign oil companies entered into concession agreements with the Government.</a:t>
            </a:r>
          </a:p>
          <a:p>
            <a:pPr algn="just"/>
            <a:endParaRPr lang="en-US" dirty="0" smtClean="0"/>
          </a:p>
          <a:p>
            <a:pPr algn="just"/>
            <a:r>
              <a:rPr lang="en-US" dirty="0" smtClean="0"/>
              <a:t>During the 1950s, these companies carried out extensive geological and geophysical surveys and drilled 47 exploratory wells. As a result, a few small gas fields were discovered. </a:t>
            </a:r>
          </a:p>
          <a:p>
            <a:pPr algn="just"/>
            <a:endParaRPr lang="en-US" dirty="0" smtClean="0"/>
          </a:p>
          <a:p>
            <a:pPr algn="just"/>
            <a:r>
              <a:rPr lang="en-US" dirty="0" smtClean="0"/>
              <a:t>Despite these gas discoveries, exploration activity after having reached its peak in mid-1950s, declined in the late fifties. </a:t>
            </a:r>
          </a:p>
          <a:p>
            <a:pPr algn="just"/>
            <a:endParaRPr lang="en-US" dirty="0" smtClean="0"/>
          </a:p>
          <a:p>
            <a:pPr algn="just"/>
            <a:r>
              <a:rPr lang="en-US" dirty="0" smtClean="0"/>
              <a:t>Private Companies whose main objective was to earn profit were not interested in developing the gas discoveries especially when infrastructure and demand for gas was non-existent. </a:t>
            </a:r>
          </a:p>
          <a:p>
            <a:pPr algn="just"/>
            <a:endParaRPr lang="en-US" dirty="0" smtClean="0"/>
          </a:p>
          <a:p>
            <a:pPr algn="just"/>
            <a:r>
              <a:rPr lang="en-US" dirty="0" smtClean="0"/>
              <a:t>With exploration activity at its lowest ebb several foreign exploration contracting companies terminated their operation and either reduced or relinquished land holdings in 1961.</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81000"/>
          </a:xfrm>
        </p:spPr>
        <p:txBody>
          <a:bodyPr>
            <a:normAutofit fontScale="90000"/>
          </a:bodyPr>
          <a:lstStyle/>
          <a:p>
            <a:pPr algn="r"/>
            <a:r>
              <a:rPr lang="en-US" b="1" dirty="0" smtClean="0"/>
              <a:t>Establishment of OGDC</a:t>
            </a:r>
            <a:br>
              <a:rPr lang="en-US" b="1" dirty="0" smtClean="0"/>
            </a:br>
            <a:endParaRPr lang="en-US" dirty="0"/>
          </a:p>
        </p:txBody>
      </p:sp>
      <p:sp>
        <p:nvSpPr>
          <p:cNvPr id="3" name="Content Placeholder 2"/>
          <p:cNvSpPr>
            <a:spLocks noGrp="1"/>
          </p:cNvSpPr>
          <p:nvPr>
            <p:ph idx="1"/>
          </p:nvPr>
        </p:nvSpPr>
        <p:spPr>
          <a:xfrm>
            <a:off x="457200" y="1066800"/>
            <a:ext cx="8229600" cy="5334000"/>
          </a:xfrm>
        </p:spPr>
        <p:txBody>
          <a:bodyPr>
            <a:normAutofit fontScale="92500" lnSpcReduction="20000"/>
          </a:bodyPr>
          <a:lstStyle/>
          <a:p>
            <a:pPr algn="just"/>
            <a:r>
              <a:rPr lang="en-US" dirty="0" smtClean="0"/>
              <a:t>To revive exploration in the energy sector the Government of Pakistan signed a long-term loan Agreement on 04 March 1961 with the USSR, whereby Pakistan received 27 million Rubles to finance equipment and services of Soviet experts for exploration. </a:t>
            </a:r>
          </a:p>
          <a:p>
            <a:pPr algn="just"/>
            <a:endParaRPr lang="en-US" dirty="0" smtClean="0"/>
          </a:p>
          <a:p>
            <a:pPr algn="just"/>
            <a:r>
              <a:rPr lang="en-US" dirty="0" smtClean="0"/>
              <a:t>Pursuant to the Agreement, OGDC was created under an Ordinance dated 20th September 1961. The Corporation was charged with responsibility to undertake a well thought out and systematic exploratory programme and to plan and promote Pakistan's oil and gas prospects.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77500" lnSpcReduction="20000"/>
          </a:bodyPr>
          <a:lstStyle/>
          <a:p>
            <a:pPr algn="just"/>
            <a:r>
              <a:rPr lang="en-US" dirty="0" smtClean="0"/>
              <a:t>As an instrument of policy in the oil and gas sector, the Corporation followed the Government instructions in matters of exploration and development. </a:t>
            </a:r>
          </a:p>
          <a:p>
            <a:pPr algn="just"/>
            <a:endParaRPr lang="en-US" dirty="0" smtClean="0"/>
          </a:p>
          <a:p>
            <a:pPr algn="just"/>
            <a:r>
              <a:rPr lang="en-US" dirty="0" smtClean="0"/>
              <a:t>The day to day management was however, vested in a five-member Board of Directors appointed by the Government. </a:t>
            </a:r>
          </a:p>
          <a:p>
            <a:pPr algn="just"/>
            <a:endParaRPr lang="en-US" dirty="0" smtClean="0"/>
          </a:p>
          <a:p>
            <a:pPr algn="just"/>
            <a:r>
              <a:rPr lang="en-US" dirty="0" smtClean="0"/>
              <a:t>In the initial stages the financial resources were arranged by the GOP as the OGDC lacked the ways and means to raise the risk capital. </a:t>
            </a:r>
          </a:p>
          <a:p>
            <a:pPr algn="just"/>
            <a:endParaRPr lang="en-US" dirty="0" smtClean="0"/>
          </a:p>
          <a:p>
            <a:pPr algn="just"/>
            <a:r>
              <a:rPr lang="en-US" dirty="0" smtClean="0"/>
              <a:t>The first 10 to 15 years were devoted to development of manpower and building of infrastructure to undertake much larger exploration </a:t>
            </a:r>
            <a:r>
              <a:rPr lang="en-US" dirty="0" err="1" smtClean="0"/>
              <a:t>programmes</a:t>
            </a:r>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381000"/>
          </a:xfrm>
        </p:spPr>
        <p:txBody>
          <a:bodyPr>
            <a:normAutofit fontScale="90000"/>
          </a:bodyPr>
          <a:lstStyle/>
          <a:p>
            <a:pPr algn="r"/>
            <a:r>
              <a:rPr lang="en-US" b="1" dirty="0" smtClean="0"/>
              <a:t>Transition to a self financing entity</a:t>
            </a:r>
            <a:br>
              <a:rPr lang="en-US" b="1" dirty="0" smtClean="0"/>
            </a:br>
            <a:endParaRPr lang="en-US" dirty="0"/>
          </a:p>
        </p:txBody>
      </p:sp>
      <p:sp>
        <p:nvSpPr>
          <p:cNvPr id="3" name="Content Placeholder 2"/>
          <p:cNvSpPr>
            <a:spLocks noGrp="1"/>
          </p:cNvSpPr>
          <p:nvPr>
            <p:ph idx="1"/>
          </p:nvPr>
        </p:nvSpPr>
        <p:spPr>
          <a:xfrm>
            <a:off x="457200" y="1066800"/>
            <a:ext cx="8229600" cy="5410200"/>
          </a:xfrm>
        </p:spPr>
        <p:txBody>
          <a:bodyPr>
            <a:normAutofit fontScale="70000" lnSpcReduction="20000"/>
          </a:bodyPr>
          <a:lstStyle/>
          <a:p>
            <a:pPr algn="just"/>
            <a:endParaRPr lang="en-US" dirty="0" smtClean="0"/>
          </a:p>
          <a:p>
            <a:pPr algn="just"/>
            <a:r>
              <a:rPr lang="en-US" dirty="0" smtClean="0"/>
              <a:t>Noting the Company's success, due to major oil and gas discoveries in the eighties, the Government in July 1989, off-loaded the Company from the Federal Budget and allowed it to manage its activities with self generated funds.</a:t>
            </a:r>
            <a:br>
              <a:rPr lang="en-US" dirty="0" smtClean="0"/>
            </a:br>
            <a:r>
              <a:rPr lang="en-US" dirty="0" smtClean="0"/>
              <a:t/>
            </a:r>
            <a:br>
              <a:rPr lang="en-US" dirty="0" smtClean="0"/>
            </a:br>
            <a:r>
              <a:rPr lang="en-US" dirty="0" smtClean="0"/>
              <a:t>The financial year 1989-90, was OGDC's first year of self-financing. It was a great challenge for OGDC. </a:t>
            </a:r>
          </a:p>
          <a:p>
            <a:pPr algn="just"/>
            <a:endParaRPr lang="en-US" dirty="0" smtClean="0"/>
          </a:p>
          <a:p>
            <a:pPr algn="just"/>
            <a:r>
              <a:rPr lang="en-US" dirty="0" smtClean="0"/>
              <a:t>The obvious initial target during the first year of self-financing was to generate sufficient resources to maintain the momentum of exploration and development at a pace envisaged in the Public Sector Development Programme (PSDP) as well as to meet its debt servicing obligations. </a:t>
            </a:r>
          </a:p>
          <a:p>
            <a:pPr algn="just"/>
            <a:endParaRPr lang="en-US" dirty="0" smtClean="0"/>
          </a:p>
          <a:p>
            <a:pPr algn="just"/>
            <a:r>
              <a:rPr lang="en-US" dirty="0" smtClean="0"/>
              <a:t>OGDC not only generated enough internal funds to meet its debt obligations but also invested enough resources in exploration and development to increase the country's reserves and production.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Core Values</a:t>
            </a:r>
            <a:br>
              <a:rPr lang="en-US" b="1" dirty="0" smtClean="0"/>
            </a:br>
            <a:endParaRPr lang="en-US" dirty="0"/>
          </a:p>
        </p:txBody>
      </p:sp>
      <p:sp>
        <p:nvSpPr>
          <p:cNvPr id="3" name="Content Placeholder 2"/>
          <p:cNvSpPr>
            <a:spLocks noGrp="1"/>
          </p:cNvSpPr>
          <p:nvPr>
            <p:ph idx="1"/>
          </p:nvPr>
        </p:nvSpPr>
        <p:spPr/>
        <p:txBody>
          <a:bodyPr/>
          <a:lstStyle/>
          <a:p>
            <a:r>
              <a:rPr lang="en-US" b="1" dirty="0" smtClean="0"/>
              <a:t>Merit </a:t>
            </a:r>
          </a:p>
          <a:p>
            <a:r>
              <a:rPr lang="en-US" b="1" dirty="0" smtClean="0"/>
              <a:t> Integrity</a:t>
            </a:r>
          </a:p>
          <a:p>
            <a:r>
              <a:rPr lang="en-US" b="1" dirty="0" smtClean="0"/>
              <a:t>  Team Work</a:t>
            </a:r>
          </a:p>
          <a:p>
            <a:r>
              <a:rPr lang="en-US" b="1" dirty="0" smtClean="0"/>
              <a:t>  Safety</a:t>
            </a:r>
          </a:p>
          <a:p>
            <a:r>
              <a:rPr lang="en-US" b="1" dirty="0" smtClean="0"/>
              <a:t>  Dedication</a:t>
            </a:r>
          </a:p>
          <a:p>
            <a:r>
              <a:rPr lang="en-US" b="1" dirty="0" smtClean="0"/>
              <a:t>  Innovation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Goals</a:t>
            </a:r>
            <a:br>
              <a:rPr lang="en-US" b="1"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pPr algn="just">
              <a:buNone/>
            </a:pPr>
            <a:r>
              <a:rPr lang="en-US" b="1" dirty="0" smtClean="0"/>
              <a:t>Financial</a:t>
            </a:r>
            <a:r>
              <a:rPr lang="en-US" dirty="0" smtClean="0"/>
              <a:t/>
            </a:r>
            <a:br>
              <a:rPr lang="en-US" dirty="0" smtClean="0"/>
            </a:br>
            <a:endParaRPr lang="en-US" dirty="0" smtClean="0"/>
          </a:p>
          <a:p>
            <a:pPr marL="514350" indent="-514350" algn="just">
              <a:buFont typeface="+mj-lt"/>
              <a:buAutoNum type="arabicPeriod"/>
            </a:pPr>
            <a:r>
              <a:rPr lang="en-US" dirty="0" smtClean="0"/>
              <a:t>Build strategic reserves for future growth/expansion </a:t>
            </a:r>
            <a:br>
              <a:rPr lang="en-US" dirty="0" smtClean="0"/>
            </a:br>
            <a:r>
              <a:rPr lang="en-US" dirty="0" smtClean="0"/>
              <a:t>Growth and superior returns to all stakeholders</a:t>
            </a:r>
            <a:br>
              <a:rPr lang="en-US" dirty="0" smtClean="0"/>
            </a:br>
            <a:endParaRPr lang="en-US" dirty="0" smtClean="0"/>
          </a:p>
          <a:p>
            <a:pPr marL="514350" indent="-514350" algn="just">
              <a:buFont typeface="+mj-lt"/>
              <a:buAutoNum type="arabicPeriod"/>
            </a:pPr>
            <a:r>
              <a:rPr lang="en-US" dirty="0" smtClean="0"/>
              <a:t>Double the value of the company in the next five years.</a:t>
            </a:r>
            <a:br>
              <a:rPr lang="en-US" dirty="0" smtClean="0"/>
            </a:br>
            <a:endParaRPr lang="en-US" dirty="0" smtClean="0"/>
          </a:p>
          <a:p>
            <a:pPr marL="514350" indent="-514350" algn="just">
              <a:buFont typeface="+mj-lt"/>
              <a:buAutoNum type="arabicPeriod"/>
            </a:pPr>
            <a:r>
              <a:rPr lang="en-US" dirty="0" smtClean="0"/>
              <a:t>Make investment decisions by ranking projects on the basis of best economic indicators</a:t>
            </a:r>
            <a:br>
              <a:rPr lang="en-US" dirty="0" smtClean="0"/>
            </a:br>
            <a:endParaRPr lang="en-US" dirty="0" smtClean="0"/>
          </a:p>
          <a:p>
            <a:pPr marL="514350" indent="-514350" algn="just">
              <a:buFont typeface="+mj-lt"/>
              <a:buAutoNum type="arabicPeriod"/>
            </a:pPr>
            <a:r>
              <a:rPr lang="en-US" dirty="0" smtClean="0"/>
              <a:t>Maximize profits by investing surplus funds in profitable avenues</a:t>
            </a:r>
          </a:p>
          <a:p>
            <a:pPr marL="514350" indent="-514350" algn="just">
              <a:buFont typeface="+mj-lt"/>
              <a:buAutoNum type="arabicPeriod"/>
            </a:pPr>
            <a:r>
              <a:rPr lang="en-US" dirty="0" smtClean="0"/>
              <a:t>Reduce cost and time overruns to improve performance results.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pPr algn="r"/>
            <a:r>
              <a:rPr lang="en-US" b="1" dirty="0" smtClean="0"/>
              <a:t>Goals</a:t>
            </a:r>
            <a:br>
              <a:rPr lang="en-US" b="1" dirty="0" smtClean="0"/>
            </a:br>
            <a:endParaRPr lang="en-US" dirty="0"/>
          </a:p>
        </p:txBody>
      </p:sp>
      <p:sp>
        <p:nvSpPr>
          <p:cNvPr id="3" name="Content Placeholder 2"/>
          <p:cNvSpPr>
            <a:spLocks noGrp="1"/>
          </p:cNvSpPr>
          <p:nvPr>
            <p:ph idx="1"/>
          </p:nvPr>
        </p:nvSpPr>
        <p:spPr/>
        <p:txBody>
          <a:bodyPr>
            <a:normAutofit fontScale="85000" lnSpcReduction="10000"/>
          </a:bodyPr>
          <a:lstStyle/>
          <a:p>
            <a:pPr algn="ctr">
              <a:buNone/>
            </a:pPr>
            <a:r>
              <a:rPr lang="en-US" b="1" dirty="0" smtClean="0"/>
              <a:t>Customers</a:t>
            </a:r>
            <a:endParaRPr lang="en-US" dirty="0" smtClean="0"/>
          </a:p>
          <a:p>
            <a:pPr algn="just"/>
            <a:endParaRPr lang="en-US" dirty="0" smtClean="0"/>
          </a:p>
          <a:p>
            <a:pPr algn="just"/>
            <a:r>
              <a:rPr lang="en-US" dirty="0" smtClean="0"/>
              <a:t>Continuously improve quality of service and responsiveness to maintain a satisfied customer base.</a:t>
            </a:r>
          </a:p>
          <a:p>
            <a:pPr algn="just">
              <a:buNone/>
            </a:pPr>
            <a:r>
              <a:rPr lang="en-US" dirty="0" smtClean="0"/>
              <a:t/>
            </a:r>
            <a:br>
              <a:rPr lang="en-US" dirty="0" smtClean="0"/>
            </a:br>
            <a:endParaRPr lang="en-US" dirty="0" smtClean="0"/>
          </a:p>
          <a:p>
            <a:pPr algn="just"/>
            <a:r>
              <a:rPr lang="en-US" dirty="0" smtClean="0"/>
              <a:t>Improve reliability and efficiency of supply to the customer</a:t>
            </a:r>
          </a:p>
          <a:p>
            <a:pPr algn="just"/>
            <a:endParaRPr lang="en-US" dirty="0" smtClean="0"/>
          </a:p>
          <a:p>
            <a:pPr algn="just"/>
            <a:r>
              <a:rPr lang="en-US" dirty="0" smtClean="0"/>
              <a:t>Be a responsible corporate citizen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Goals</a:t>
            </a:r>
            <a:endParaRPr lang="en-US" b="1" dirty="0"/>
          </a:p>
        </p:txBody>
      </p:sp>
      <p:sp>
        <p:nvSpPr>
          <p:cNvPr id="3" name="Content Placeholder 2"/>
          <p:cNvSpPr>
            <a:spLocks noGrp="1"/>
          </p:cNvSpPr>
          <p:nvPr>
            <p:ph idx="1"/>
          </p:nvPr>
        </p:nvSpPr>
        <p:spPr/>
        <p:txBody>
          <a:bodyPr>
            <a:normAutofit fontScale="70000" lnSpcReduction="20000"/>
          </a:bodyPr>
          <a:lstStyle/>
          <a:p>
            <a:pPr algn="ctr">
              <a:buNone/>
            </a:pPr>
            <a:r>
              <a:rPr lang="en-US" b="1" dirty="0" smtClean="0"/>
              <a:t>Learning &amp; growth</a:t>
            </a:r>
            <a:endParaRPr lang="en-US" dirty="0" smtClean="0"/>
          </a:p>
          <a:p>
            <a:pPr algn="just">
              <a:buNone/>
            </a:pPr>
            <a:endParaRPr lang="en-US" dirty="0" smtClean="0"/>
          </a:p>
          <a:p>
            <a:pPr algn="just"/>
            <a:r>
              <a:rPr lang="en-US" dirty="0" smtClean="0"/>
              <a:t>Motivate our work force, and enhance their technical, managerial and business skills through modern HR practices. </a:t>
            </a:r>
          </a:p>
          <a:p>
            <a:pPr algn="just"/>
            <a:r>
              <a:rPr lang="en-US" dirty="0" smtClean="0"/>
              <a:t>Acquire, learn and apply state-of-the-art technology.</a:t>
            </a:r>
            <a:br>
              <a:rPr lang="en-US" dirty="0" smtClean="0"/>
            </a:br>
            <a:endParaRPr lang="en-US" dirty="0" smtClean="0"/>
          </a:p>
          <a:p>
            <a:pPr algn="just"/>
            <a:r>
              <a:rPr lang="en-US" dirty="0" smtClean="0"/>
              <a:t>Emphasize organizational learning and research through effective use of knowledge management systems.</a:t>
            </a:r>
            <a:br>
              <a:rPr lang="en-US" dirty="0" smtClean="0"/>
            </a:br>
            <a:endParaRPr lang="en-US" dirty="0" smtClean="0"/>
          </a:p>
          <a:p>
            <a:pPr algn="just"/>
            <a:r>
              <a:rPr lang="en-US" dirty="0" smtClean="0"/>
              <a:t>Fill the competency gap within the organization by attracting and retaining best professionals.</a:t>
            </a:r>
          </a:p>
          <a:p>
            <a:pPr algn="just">
              <a:buNone/>
            </a:pPr>
            <a:endParaRPr lang="en-US" dirty="0" smtClean="0"/>
          </a:p>
          <a:p>
            <a:pPr algn="just"/>
            <a:r>
              <a:rPr lang="en-US" dirty="0" smtClean="0"/>
              <a:t>Attain full autonomy in financial and decision making matters.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Goals</a:t>
            </a:r>
            <a:endParaRPr lang="en-US" b="1" dirty="0"/>
          </a:p>
        </p:txBody>
      </p:sp>
      <p:sp>
        <p:nvSpPr>
          <p:cNvPr id="3" name="Content Placeholder 2"/>
          <p:cNvSpPr>
            <a:spLocks noGrp="1"/>
          </p:cNvSpPr>
          <p:nvPr>
            <p:ph idx="1"/>
          </p:nvPr>
        </p:nvSpPr>
        <p:spPr>
          <a:xfrm>
            <a:off x="457200" y="1143000"/>
            <a:ext cx="8229600" cy="5410200"/>
          </a:xfrm>
        </p:spPr>
        <p:txBody>
          <a:bodyPr>
            <a:normAutofit fontScale="62500" lnSpcReduction="20000"/>
          </a:bodyPr>
          <a:lstStyle/>
          <a:p>
            <a:pPr algn="ctr">
              <a:buNone/>
            </a:pPr>
            <a:r>
              <a:rPr lang="en-US" b="1" dirty="0" smtClean="0"/>
              <a:t>Internal Processing Goals</a:t>
            </a:r>
          </a:p>
          <a:p>
            <a:pPr algn="just">
              <a:buNone/>
            </a:pPr>
            <a:endParaRPr lang="en-US" dirty="0" smtClean="0"/>
          </a:p>
          <a:p>
            <a:pPr algn="just"/>
            <a:r>
              <a:rPr lang="en-US" dirty="0" smtClean="0"/>
              <a:t>Evolve consensus through consultative process inter-linking activities of all departments</a:t>
            </a:r>
            <a:br>
              <a:rPr lang="en-US" dirty="0" smtClean="0"/>
            </a:br>
            <a:endParaRPr lang="en-US" dirty="0" smtClean="0"/>
          </a:p>
          <a:p>
            <a:pPr algn="just"/>
            <a:r>
              <a:rPr lang="en-US" dirty="0" smtClean="0"/>
              <a:t>Excel in exploration, development and commercialization</a:t>
            </a:r>
            <a:br>
              <a:rPr lang="en-US" dirty="0" smtClean="0"/>
            </a:br>
            <a:r>
              <a:rPr lang="en-US" dirty="0" smtClean="0"/>
              <a:t>Be transparent in all business transactions</a:t>
            </a:r>
            <a:br>
              <a:rPr lang="en-US" dirty="0" smtClean="0"/>
            </a:br>
            <a:endParaRPr lang="en-US" dirty="0" smtClean="0"/>
          </a:p>
          <a:p>
            <a:pPr algn="just"/>
            <a:r>
              <a:rPr lang="en-US" dirty="0" smtClean="0"/>
              <a:t>Synergize through effective business practices and teamwork</a:t>
            </a:r>
            <a:br>
              <a:rPr lang="en-US" dirty="0" smtClean="0"/>
            </a:br>
            <a:endParaRPr lang="en-US" dirty="0" smtClean="0"/>
          </a:p>
          <a:p>
            <a:pPr algn="just"/>
            <a:r>
              <a:rPr lang="en-US" dirty="0" smtClean="0"/>
              <a:t>Have well-defined SOP’s with specific ownerships and accountabilities</a:t>
            </a:r>
            <a:br>
              <a:rPr lang="en-US" dirty="0" smtClean="0"/>
            </a:br>
            <a:endParaRPr lang="en-US" dirty="0" smtClean="0"/>
          </a:p>
          <a:p>
            <a:pPr algn="just"/>
            <a:r>
              <a:rPr lang="en-US" dirty="0" smtClean="0"/>
              <a:t>Improve internal business decision making and strategic planning through state-of-the-art MIS</a:t>
            </a:r>
          </a:p>
          <a:p>
            <a:pPr algn="just">
              <a:buNone/>
            </a:pPr>
            <a:endParaRPr lang="en-US" dirty="0" smtClean="0"/>
          </a:p>
          <a:p>
            <a:pPr algn="just"/>
            <a:r>
              <a:rPr lang="en-US" dirty="0" smtClean="0"/>
              <a:t>Improve internal controls</a:t>
            </a:r>
          </a:p>
          <a:p>
            <a:pPr algn="just">
              <a:buNone/>
            </a:pPr>
            <a:endParaRPr lang="en-US" dirty="0" smtClean="0"/>
          </a:p>
          <a:p>
            <a:pPr algn="just"/>
            <a:r>
              <a:rPr lang="en-US" dirty="0" smtClean="0"/>
              <a:t>Periodic business process reengineering.</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Business strategy</a:t>
            </a:r>
            <a:br>
              <a:rPr lang="en-US" b="1" dirty="0" smtClean="0"/>
            </a:br>
            <a:endParaRPr lang="en-US" dirty="0"/>
          </a:p>
        </p:txBody>
      </p:sp>
      <p:sp>
        <p:nvSpPr>
          <p:cNvPr id="3" name="Content Placeholder 2"/>
          <p:cNvSpPr>
            <a:spLocks noGrp="1"/>
          </p:cNvSpPr>
          <p:nvPr>
            <p:ph idx="1"/>
          </p:nvPr>
        </p:nvSpPr>
        <p:spPr>
          <a:xfrm>
            <a:off x="457200" y="1066800"/>
            <a:ext cx="8229600" cy="5562600"/>
          </a:xfrm>
        </p:spPr>
        <p:txBody>
          <a:bodyPr>
            <a:normAutofit fontScale="92500" lnSpcReduction="20000"/>
          </a:bodyPr>
          <a:lstStyle/>
          <a:p>
            <a:pPr algn="just">
              <a:buNone/>
            </a:pPr>
            <a:r>
              <a:rPr lang="en-US" dirty="0" smtClean="0"/>
              <a:t>	</a:t>
            </a:r>
            <a:endParaRPr lang="en-US" dirty="0" smtClean="0"/>
          </a:p>
          <a:p>
            <a:pPr algn="just">
              <a:buNone/>
            </a:pPr>
            <a:r>
              <a:rPr lang="en-US" dirty="0" smtClean="0"/>
              <a:t>As </a:t>
            </a:r>
            <a:r>
              <a:rPr lang="en-US" dirty="0" smtClean="0"/>
              <a:t>the leading exploration and production company in Pakistan, OGDCL’s primary objective is to enhance its reserves and production profile and ultimately maximize value for shareholders. In order to achieve this goal, the Company seeks to execute the following strategies:</a:t>
            </a:r>
          </a:p>
          <a:p>
            <a:pPr algn="just">
              <a:buNone/>
            </a:pPr>
            <a:endParaRPr lang="en-US" dirty="0" smtClean="0"/>
          </a:p>
          <a:p>
            <a:pPr algn="just"/>
            <a:r>
              <a:rPr lang="en-US" dirty="0" smtClean="0"/>
              <a:t>  Accelerate Production Growth: by continuing to accelerate production growth through utilizing cutting edge technologies, allowing the Company to utilize its significant reserves base and capitalize on the strong economic growth and accelerating energy demand in Pakistan. </a:t>
            </a:r>
          </a:p>
          <a:p>
            <a:pPr algn="just"/>
            <a:endParaRPr lang="en-US" dirty="0" smtClean="0"/>
          </a:p>
          <a:p>
            <a:pPr algn="just">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p:spPr>
        <p:txBody>
          <a:bodyPr>
            <a:normAutofit fontScale="85000" lnSpcReduction="10000"/>
          </a:bodyPr>
          <a:lstStyle/>
          <a:p>
            <a:pPr algn="just"/>
            <a:r>
              <a:rPr lang="en-US" dirty="0" smtClean="0"/>
              <a:t>Exploit Exploration Opportunities: by building the Company’s future reserves portfolio through its large onshore exploration acreage. During the fiscal year 2008-09 target of drilling is 52 wells. </a:t>
            </a:r>
            <a:endParaRPr lang="en-US" dirty="0" smtClean="0"/>
          </a:p>
          <a:p>
            <a:pPr algn="just"/>
            <a:endParaRPr lang="en-US" dirty="0" smtClean="0"/>
          </a:p>
          <a:p>
            <a:pPr algn="just"/>
            <a:r>
              <a:rPr lang="en-US" dirty="0" smtClean="0"/>
              <a:t>Maintain </a:t>
            </a:r>
            <a:r>
              <a:rPr lang="en-US" dirty="0" smtClean="0"/>
              <a:t>Low Cost Operations: OGDCL’s operating environment, namely the geographic concentration of its reserves base within Pakistan, will be a major factor in allowing it to control its low cost structure. </a:t>
            </a:r>
          </a:p>
          <a:p>
            <a:pPr algn="just"/>
            <a:endParaRPr lang="en-US" dirty="0" smtClean="0"/>
          </a:p>
          <a:p>
            <a:pPr algn="just"/>
            <a:r>
              <a:rPr lang="en-US" dirty="0" smtClean="0"/>
              <a:t>Within Pakistan, the Company’s leading position also enables it to access economies of scale across its significant reserves base and operations.  </a:t>
            </a:r>
          </a:p>
          <a:p>
            <a:pPr algn="just"/>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en-US" dirty="0" smtClean="0"/>
              <a:t>Pursue Selective International Expansion: while domestic expansion remains OGDCL’s core focus, the Company intends to grow and diversify its portfolio through selective international expansion in the medium to long-term. </a:t>
            </a:r>
          </a:p>
          <a:p>
            <a:pPr algn="just"/>
            <a:r>
              <a:rPr lang="en-US" dirty="0" smtClean="0"/>
              <a:t> Implementing International Best Practice: by ensuring an efficient organizational structure and business processes that are focused on core production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28604"/>
          <a:ext cx="8153400" cy="6446222"/>
        </p:xfrm>
        <a:graphic>
          <a:graphicData uri="http://schemas.openxmlformats.org/drawingml/2006/table">
            <a:tbl>
              <a:tblPr firstRow="1" bandRow="1">
                <a:tableStyleId>{5C22544A-7EE6-4342-B048-85BDC9FD1C3A}</a:tableStyleId>
              </a:tblPr>
              <a:tblGrid>
                <a:gridCol w="2038350"/>
                <a:gridCol w="2038350"/>
                <a:gridCol w="2038350"/>
                <a:gridCol w="2038350"/>
              </a:tblGrid>
              <a:tr h="511883">
                <a:tc>
                  <a:txBody>
                    <a:bodyPr/>
                    <a:lstStyle/>
                    <a:p>
                      <a:pPr algn="ctr"/>
                      <a:r>
                        <a:rPr lang="en-US" sz="1600" b="1" dirty="0">
                          <a:solidFill>
                            <a:schemeClr val="tx1"/>
                          </a:solidFill>
                          <a:latin typeface="+mn-lt"/>
                        </a:rPr>
                        <a:t/>
                      </a:r>
                      <a:br>
                        <a:rPr lang="en-US" sz="1600" b="1" dirty="0">
                          <a:solidFill>
                            <a:schemeClr val="tx1"/>
                          </a:solidFill>
                          <a:latin typeface="+mn-lt"/>
                        </a:rPr>
                      </a:br>
                      <a:r>
                        <a:rPr lang="en-US" sz="1600" b="1" dirty="0">
                          <a:solidFill>
                            <a:schemeClr val="tx1"/>
                          </a:solidFill>
                          <a:latin typeface="+mn-lt"/>
                        </a:rPr>
                        <a:t>SIND</a:t>
                      </a:r>
                      <a:endParaRPr lang="en-US" sz="1600" b="0" dirty="0">
                        <a:solidFill>
                          <a:schemeClr val="tx1"/>
                        </a:solidFill>
                        <a:latin typeface="+mn-lt"/>
                      </a:endParaRPr>
                    </a:p>
                  </a:txBody>
                  <a:tcPr marL="0" marR="0" marT="0" marB="0" anchor="ctr"/>
                </a:tc>
                <a:tc>
                  <a:txBody>
                    <a:bodyPr/>
                    <a:lstStyle/>
                    <a:p>
                      <a:pPr algn="ctr"/>
                      <a:r>
                        <a:rPr lang="en-US" sz="1600" b="1" dirty="0">
                          <a:solidFill>
                            <a:schemeClr val="tx1"/>
                          </a:solidFill>
                          <a:latin typeface="+mn-lt"/>
                        </a:rPr>
                        <a:t>PUNJAB</a:t>
                      </a:r>
                      <a:endParaRPr lang="en-US" sz="1600" b="0" dirty="0">
                        <a:solidFill>
                          <a:schemeClr val="tx1"/>
                        </a:solidFill>
                        <a:latin typeface="+mn-lt"/>
                      </a:endParaRPr>
                    </a:p>
                  </a:txBody>
                  <a:tcPr marL="0" marR="0" marT="0" marB="0" anchor="ctr"/>
                </a:tc>
                <a:tc>
                  <a:txBody>
                    <a:bodyPr/>
                    <a:lstStyle/>
                    <a:p>
                      <a:pPr algn="ctr"/>
                      <a:r>
                        <a:rPr lang="en-US" sz="1600" b="1" dirty="0">
                          <a:solidFill>
                            <a:schemeClr val="tx1"/>
                          </a:solidFill>
                          <a:latin typeface="+mn-lt"/>
                        </a:rPr>
                        <a:t>BALOCHISTAN</a:t>
                      </a:r>
                      <a:endParaRPr lang="en-US" sz="1600" b="0" dirty="0">
                        <a:solidFill>
                          <a:schemeClr val="tx1"/>
                        </a:solidFill>
                        <a:latin typeface="+mn-lt"/>
                      </a:endParaRPr>
                    </a:p>
                  </a:txBody>
                  <a:tcPr marL="0" marR="0" marT="0" marB="0" anchor="ctr"/>
                </a:tc>
                <a:tc>
                  <a:txBody>
                    <a:bodyPr/>
                    <a:lstStyle/>
                    <a:p>
                      <a:pPr algn="ctr"/>
                      <a:r>
                        <a:rPr lang="en-US" sz="1600" b="1" dirty="0">
                          <a:solidFill>
                            <a:schemeClr val="tx1"/>
                          </a:solidFill>
                          <a:latin typeface="+mn-lt"/>
                        </a:rPr>
                        <a:t>KPK</a:t>
                      </a:r>
                      <a:endParaRPr lang="en-US" sz="1600" b="0" dirty="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Tando</a:t>
                      </a:r>
                      <a:r>
                        <a:rPr lang="en-US" sz="1600" b="0" u="none" strike="noStrike" dirty="0">
                          <a:solidFill>
                            <a:schemeClr val="tx1"/>
                          </a:solidFill>
                          <a:latin typeface="+mn-lt"/>
                          <a:hlinkClick r:id="rId2"/>
                        </a:rPr>
                        <a:t> </a:t>
                      </a:r>
                      <a:r>
                        <a:rPr lang="en-US" sz="1600" b="0" u="none" strike="noStrike" dirty="0" err="1">
                          <a:solidFill>
                            <a:schemeClr val="tx1"/>
                          </a:solidFill>
                          <a:latin typeface="+mn-lt"/>
                          <a:hlinkClick r:id="rId2"/>
                        </a:rPr>
                        <a:t>Alam</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Fimkassar</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a:solidFill>
                            <a:schemeClr val="tx1"/>
                          </a:solidFill>
                          <a:latin typeface="+mn-lt"/>
                          <a:hlinkClick r:id="rId2"/>
                        </a:rPr>
                        <a:t>Loti (Gas)</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Chanda</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Lashari</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Missa</a:t>
                      </a:r>
                      <a:r>
                        <a:rPr lang="en-US" sz="1600" b="0" u="none" strike="noStrike" dirty="0">
                          <a:solidFill>
                            <a:schemeClr val="tx1"/>
                          </a:solidFill>
                          <a:latin typeface="+mn-lt"/>
                          <a:hlinkClick r:id="rId2"/>
                        </a:rPr>
                        <a:t> </a:t>
                      </a:r>
                      <a:r>
                        <a:rPr lang="en-US" sz="1600" b="0" u="none" strike="noStrike" dirty="0" err="1">
                          <a:solidFill>
                            <a:schemeClr val="tx1"/>
                          </a:solidFill>
                          <a:latin typeface="+mn-lt"/>
                          <a:hlinkClick r:id="rId2"/>
                        </a:rPr>
                        <a:t>Keswal</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Uch</a:t>
                      </a:r>
                      <a:r>
                        <a:rPr lang="en-US" sz="1600" b="0" u="none" strike="noStrike" dirty="0">
                          <a:solidFill>
                            <a:schemeClr val="tx1"/>
                          </a:solidFill>
                          <a:latin typeface="+mn-lt"/>
                          <a:hlinkClick r:id="rId2"/>
                        </a:rPr>
                        <a:t>(Gas)</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Mela</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Thora</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a:solidFill>
                            <a:schemeClr val="tx1"/>
                          </a:solidFill>
                          <a:latin typeface="+mn-lt"/>
                          <a:hlinkClick r:id="rId2"/>
                        </a:rPr>
                        <a:t>Toot (Oil)</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Pirkoh</a:t>
                      </a:r>
                      <a:r>
                        <a:rPr lang="en-US" sz="1600" b="0" u="none" strike="noStrike" dirty="0">
                          <a:solidFill>
                            <a:schemeClr val="tx1"/>
                          </a:solidFill>
                          <a:latin typeface="+mn-lt"/>
                          <a:hlinkClick r:id="rId2"/>
                        </a:rPr>
                        <a:t> (Gas)</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Nashpa</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Sono</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Chak</a:t>
                      </a:r>
                      <a:r>
                        <a:rPr lang="en-US" sz="1600" b="0" u="none" strike="noStrike" dirty="0">
                          <a:solidFill>
                            <a:schemeClr val="tx1"/>
                          </a:solidFill>
                          <a:latin typeface="+mn-lt"/>
                          <a:hlinkClick r:id="rId2"/>
                        </a:rPr>
                        <a:t> </a:t>
                      </a:r>
                      <a:r>
                        <a:rPr lang="en-US" sz="1600" b="0" u="none" strike="noStrike" dirty="0" err="1">
                          <a:solidFill>
                            <a:schemeClr val="tx1"/>
                          </a:solidFill>
                          <a:latin typeface="+mn-lt"/>
                          <a:hlinkClick r:id="rId2"/>
                        </a:rPr>
                        <a:t>Naurang</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Sheikhan</a:t>
                      </a:r>
                      <a:r>
                        <a:rPr lang="en-US" sz="1600" b="0" u="none" strike="noStrike" dirty="0">
                          <a:solidFill>
                            <a:schemeClr val="tx1"/>
                          </a:solidFill>
                          <a:latin typeface="+mn-lt"/>
                          <a:hlinkClick r:id="rId2"/>
                        </a:rPr>
                        <a:t> (Gas)</a:t>
                      </a:r>
                      <a:endParaRPr lang="en-US" sz="1600" b="0" dirty="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Missan</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Kal</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endParaRPr lang="en-US" sz="1600" b="0" dirty="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Pasakhi</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Rajian</a:t>
                      </a:r>
                      <a:r>
                        <a:rPr lang="en-US" sz="1600" b="0" u="none" strike="noStrike" dirty="0">
                          <a:solidFill>
                            <a:schemeClr val="tx1"/>
                          </a:solidFill>
                          <a:latin typeface="+mn-lt"/>
                          <a:hlinkClick r:id="rId2"/>
                        </a:rPr>
                        <a:t> (Oil)</a:t>
                      </a:r>
                      <a:endParaRPr lang="en-US" sz="1600" b="0" dirty="0">
                        <a:solidFill>
                          <a:schemeClr val="tx1"/>
                        </a:solidFill>
                        <a:latin typeface="+mn-lt"/>
                      </a:endParaRPr>
                    </a:p>
                  </a:txBody>
                  <a:tcPr marL="0" marR="0" marT="0" marB="0" anchor="ctr"/>
                </a:tc>
                <a:tc>
                  <a:txBody>
                    <a:bodyPr/>
                    <a:lstStyle/>
                    <a:p>
                      <a:pPr algn="ctr"/>
                      <a:endParaRPr lang="en-US" sz="1600" b="0" dirty="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Bobi</a:t>
                      </a:r>
                      <a:r>
                        <a:rPr lang="en-US" sz="1600" b="0" u="none" strike="noStrike" dirty="0">
                          <a:solidFill>
                            <a:schemeClr val="tx1"/>
                          </a:solidFill>
                          <a:latin typeface="+mn-lt"/>
                          <a:hlinkClick r:id="rId2"/>
                        </a:rPr>
                        <a:t> (Gas/ Condensate)</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Bahu</a:t>
                      </a:r>
                      <a:r>
                        <a:rPr lang="en-US" sz="1600" b="0" u="none" strike="noStrike" dirty="0">
                          <a:solidFill>
                            <a:schemeClr val="tx1"/>
                          </a:solidFill>
                          <a:latin typeface="+mn-lt"/>
                          <a:hlinkClick r:id="rId2"/>
                        </a:rPr>
                        <a:t> (Gas)</a:t>
                      </a:r>
                      <a:endParaRPr lang="en-US" sz="1600" b="0" dirty="0">
                        <a:solidFill>
                          <a:schemeClr val="tx1"/>
                        </a:solidFill>
                        <a:latin typeface="+mn-lt"/>
                      </a:endParaRPr>
                    </a:p>
                  </a:txBody>
                  <a:tcPr marL="0" marR="0" marT="0" marB="0" anchor="ctr"/>
                </a:tc>
                <a:tc>
                  <a:txBody>
                    <a:bodyPr/>
                    <a:lstStyle/>
                    <a:p>
                      <a:pPr algn="ctr"/>
                      <a:endParaRPr lang="en-US" sz="1600" b="0" dirty="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Qadirpur</a:t>
                      </a:r>
                      <a:r>
                        <a:rPr lang="en-US" sz="1600" b="0" u="none" strike="noStrike" dirty="0">
                          <a:solidFill>
                            <a:schemeClr val="tx1"/>
                          </a:solidFill>
                          <a:latin typeface="+mn-lt"/>
                          <a:hlinkClick r:id="rId2"/>
                        </a:rPr>
                        <a:t> (Gas)</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Nandpur</a:t>
                      </a:r>
                      <a:r>
                        <a:rPr lang="en-US" sz="1600" b="0" u="none" strike="noStrike" dirty="0">
                          <a:solidFill>
                            <a:schemeClr val="tx1"/>
                          </a:solidFill>
                          <a:latin typeface="+mn-lt"/>
                          <a:hlinkClick r:id="rId2"/>
                        </a:rPr>
                        <a:t> (Gas)</a:t>
                      </a:r>
                      <a:endParaRPr lang="en-US" sz="1600" b="0" dirty="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r>
              <a:tr h="511883">
                <a:tc>
                  <a:txBody>
                    <a:bodyPr/>
                    <a:lstStyle/>
                    <a:p>
                      <a:pPr algn="ctr"/>
                      <a:r>
                        <a:rPr lang="en-US" sz="1600" b="0" u="none" strike="noStrike" dirty="0" err="1">
                          <a:solidFill>
                            <a:schemeClr val="tx1"/>
                          </a:solidFill>
                          <a:latin typeface="+mn-lt"/>
                          <a:hlinkClick r:id="rId2"/>
                        </a:rPr>
                        <a:t>Kunnar</a:t>
                      </a:r>
                      <a:r>
                        <a:rPr lang="en-US" sz="1600" b="0" u="none" strike="noStrike" dirty="0">
                          <a:solidFill>
                            <a:schemeClr val="tx1"/>
                          </a:solidFill>
                          <a:latin typeface="+mn-lt"/>
                          <a:hlinkClick r:id="rId2"/>
                        </a:rPr>
                        <a:t>/</a:t>
                      </a:r>
                      <a:r>
                        <a:rPr lang="en-US" sz="1600" b="0" u="none" strike="noStrike" dirty="0" err="1">
                          <a:solidFill>
                            <a:schemeClr val="tx1"/>
                          </a:solidFill>
                          <a:latin typeface="+mn-lt"/>
                          <a:hlinkClick r:id="rId2"/>
                        </a:rPr>
                        <a:t>Kunnar</a:t>
                      </a:r>
                      <a:r>
                        <a:rPr lang="en-US" sz="1600" b="0" u="none" strike="noStrike" dirty="0">
                          <a:solidFill>
                            <a:schemeClr val="tx1"/>
                          </a:solidFill>
                          <a:latin typeface="+mn-lt"/>
                          <a:hlinkClick r:id="rId2"/>
                        </a:rPr>
                        <a:t> </a:t>
                      </a:r>
                      <a:r>
                        <a:rPr lang="en-US" sz="1600" b="0" u="none" strike="noStrike" dirty="0" err="1">
                          <a:solidFill>
                            <a:schemeClr val="tx1"/>
                          </a:solidFill>
                          <a:latin typeface="+mn-lt"/>
                          <a:hlinkClick r:id="rId2"/>
                        </a:rPr>
                        <a:t>Pasakhi</a:t>
                      </a:r>
                      <a:r>
                        <a:rPr lang="en-US" sz="1600" b="0" u="none" strike="noStrike" dirty="0">
                          <a:solidFill>
                            <a:schemeClr val="tx1"/>
                          </a:solidFill>
                          <a:latin typeface="+mn-lt"/>
                          <a:hlinkClick r:id="rId2"/>
                        </a:rPr>
                        <a:t> Deep (Gas/Condensate)</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Dakhni</a:t>
                      </a:r>
                      <a:r>
                        <a:rPr lang="en-US" sz="1600" b="0" u="none" strike="noStrike" dirty="0">
                          <a:solidFill>
                            <a:schemeClr val="tx1"/>
                          </a:solidFill>
                          <a:latin typeface="+mn-lt"/>
                          <a:hlinkClick r:id="rId2"/>
                        </a:rPr>
                        <a:t> (Oil/Gas)</a:t>
                      </a:r>
                      <a:endParaRPr lang="en-US" sz="1600" b="0" dirty="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r>
              <a:tr h="511883">
                <a:tc>
                  <a:txBody>
                    <a:bodyPr/>
                    <a:lstStyle/>
                    <a:p>
                      <a:pPr algn="ctr"/>
                      <a:r>
                        <a:rPr lang="en-US" sz="1600" b="0" u="none" strike="noStrike" dirty="0" err="1">
                          <a:solidFill>
                            <a:schemeClr val="tx1"/>
                          </a:solidFill>
                          <a:latin typeface="+mn-lt"/>
                          <a:hlinkClick r:id="rId2"/>
                        </a:rPr>
                        <a:t>Norai</a:t>
                      </a:r>
                      <a:r>
                        <a:rPr lang="en-US" sz="1600" b="0" u="none" strike="noStrike" dirty="0">
                          <a:solidFill>
                            <a:schemeClr val="tx1"/>
                          </a:solidFill>
                          <a:latin typeface="+mn-lt"/>
                          <a:hlinkClick r:id="rId2"/>
                        </a:rPr>
                        <a:t> </a:t>
                      </a:r>
                      <a:r>
                        <a:rPr lang="en-US" sz="1600" b="0" u="none" strike="noStrike" dirty="0" err="1">
                          <a:solidFill>
                            <a:schemeClr val="tx1"/>
                          </a:solidFill>
                          <a:latin typeface="+mn-lt"/>
                          <a:hlinkClick r:id="rId2"/>
                        </a:rPr>
                        <a:t>Jagir</a:t>
                      </a:r>
                      <a:r>
                        <a:rPr lang="en-US" sz="1600" b="0" u="none" strike="noStrike" dirty="0">
                          <a:solidFill>
                            <a:schemeClr val="tx1"/>
                          </a:solidFill>
                          <a:latin typeface="+mn-lt"/>
                          <a:hlinkClick r:id="rId2"/>
                        </a:rPr>
                        <a:t>(Gas/Condensate)</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Dhodak</a:t>
                      </a:r>
                      <a:r>
                        <a:rPr lang="en-US" sz="1600" b="0" u="none" strike="noStrike" dirty="0">
                          <a:solidFill>
                            <a:schemeClr val="tx1"/>
                          </a:solidFill>
                          <a:latin typeface="+mn-lt"/>
                          <a:hlinkClick r:id="rId2"/>
                        </a:rPr>
                        <a:t> (Oil/Gas)</a:t>
                      </a:r>
                      <a:endParaRPr lang="en-US" sz="1600" b="0" dirty="0">
                        <a:solidFill>
                          <a:schemeClr val="tx1"/>
                        </a:solidFill>
                        <a:latin typeface="+mn-lt"/>
                      </a:endParaRPr>
                    </a:p>
                  </a:txBody>
                  <a:tcPr marL="0" marR="0" marT="0" marB="0" anchor="ctr"/>
                </a:tc>
                <a:tc>
                  <a:txBody>
                    <a:bodyPr/>
                    <a:lstStyle/>
                    <a:p>
                      <a:pPr algn="ctr"/>
                      <a:endParaRPr lang="en-US" sz="1600" b="0" dirty="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Daru</a:t>
                      </a:r>
                      <a:r>
                        <a:rPr lang="en-US" sz="1600" b="0" u="none" strike="noStrike" dirty="0">
                          <a:solidFill>
                            <a:schemeClr val="tx1"/>
                          </a:solidFill>
                          <a:latin typeface="+mn-lt"/>
                          <a:hlinkClick r:id="rId2"/>
                        </a:rPr>
                        <a:t>(Gas/Condensate)</a:t>
                      </a:r>
                      <a:endParaRPr lang="en-US" sz="1600" b="0" dirty="0">
                        <a:solidFill>
                          <a:schemeClr val="tx1"/>
                        </a:solidFill>
                        <a:latin typeface="+mn-lt"/>
                      </a:endParaRPr>
                    </a:p>
                  </a:txBody>
                  <a:tcPr marL="0" marR="0" marT="0" marB="0" anchor="ctr"/>
                </a:tc>
                <a:tc>
                  <a:txBody>
                    <a:bodyPr/>
                    <a:lstStyle/>
                    <a:p>
                      <a:pPr algn="ctr"/>
                      <a:r>
                        <a:rPr lang="en-US" sz="1600" b="0" u="none" strike="noStrike" dirty="0" err="1">
                          <a:solidFill>
                            <a:schemeClr val="tx1"/>
                          </a:solidFill>
                          <a:latin typeface="+mn-lt"/>
                          <a:hlinkClick r:id="rId2"/>
                        </a:rPr>
                        <a:t>Sadqal</a:t>
                      </a:r>
                      <a:r>
                        <a:rPr lang="en-US" sz="1600" b="0" u="none" strike="noStrike" dirty="0">
                          <a:solidFill>
                            <a:schemeClr val="tx1"/>
                          </a:solidFill>
                          <a:latin typeface="+mn-lt"/>
                          <a:hlinkClick r:id="rId2"/>
                        </a:rPr>
                        <a:t> (Oil/Gas)</a:t>
                      </a:r>
                      <a:endParaRPr lang="en-US" sz="1600" b="0" dirty="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c>
                  <a:txBody>
                    <a:bodyPr/>
                    <a:lstStyle/>
                    <a:p>
                      <a:pPr algn="ctr"/>
                      <a:endParaRPr lang="en-US" sz="1600" b="0">
                        <a:solidFill>
                          <a:schemeClr val="tx1"/>
                        </a:solidFill>
                        <a:latin typeface="+mn-lt"/>
                      </a:endParaRPr>
                    </a:p>
                  </a:txBody>
                  <a:tcPr marL="0" marR="0" marT="0" marB="0" anchor="ctr"/>
                </a:tc>
              </a:tr>
              <a:tr h="439869">
                <a:tc>
                  <a:txBody>
                    <a:bodyPr/>
                    <a:lstStyle/>
                    <a:p>
                      <a:pPr algn="ctr"/>
                      <a:r>
                        <a:rPr lang="en-US" sz="1600" b="0" u="none" strike="noStrike" dirty="0" err="1">
                          <a:solidFill>
                            <a:schemeClr val="tx1"/>
                          </a:solidFill>
                          <a:latin typeface="+mn-lt"/>
                          <a:hlinkClick r:id="rId2"/>
                        </a:rPr>
                        <a:t>Hundi</a:t>
                      </a:r>
                      <a:r>
                        <a:rPr lang="en-US" sz="1600" b="0" u="none" strike="noStrike" dirty="0">
                          <a:solidFill>
                            <a:schemeClr val="tx1"/>
                          </a:solidFill>
                          <a:latin typeface="+mn-lt"/>
                          <a:hlinkClick r:id="rId2"/>
                        </a:rPr>
                        <a:t>/Sari(Gas)</a:t>
                      </a:r>
                      <a:endParaRPr lang="en-US" sz="1600" b="0" dirty="0">
                        <a:solidFill>
                          <a:schemeClr val="tx1"/>
                        </a:solidFill>
                        <a:latin typeface="+mn-lt"/>
                      </a:endParaRPr>
                    </a:p>
                  </a:txBody>
                  <a:tcPr marL="0" marR="0" marT="0" marB="0" anchor="ctr"/>
                </a:tc>
                <a:tc>
                  <a:txBody>
                    <a:bodyPr/>
                    <a:lstStyle/>
                    <a:p>
                      <a:pPr algn="ctr"/>
                      <a:r>
                        <a:rPr lang="en-US" sz="1600" b="0">
                          <a:solidFill>
                            <a:schemeClr val="tx1"/>
                          </a:solidFill>
                          <a:latin typeface="+mn-lt"/>
                        </a:rPr>
                        <a:t> </a:t>
                      </a:r>
                    </a:p>
                  </a:txBody>
                  <a:tcPr marL="0" marR="0" marT="0" marB="0" anchor="ctr"/>
                </a:tc>
                <a:tc>
                  <a:txBody>
                    <a:bodyPr/>
                    <a:lstStyle/>
                    <a:p>
                      <a:pPr algn="ctr"/>
                      <a:r>
                        <a:rPr lang="en-US" sz="1600" b="0">
                          <a:solidFill>
                            <a:schemeClr val="tx1"/>
                          </a:solidFill>
                          <a:latin typeface="+mn-lt"/>
                        </a:rPr>
                        <a:t> </a:t>
                      </a:r>
                    </a:p>
                  </a:txBody>
                  <a:tcPr marL="0" marR="0" marT="0" marB="0" anchor="ctr"/>
                </a:tc>
                <a:tc>
                  <a:txBody>
                    <a:bodyPr/>
                    <a:lstStyle/>
                    <a:p>
                      <a:pPr algn="ctr"/>
                      <a:r>
                        <a:rPr lang="en-US" sz="1600" b="0">
                          <a:solidFill>
                            <a:schemeClr val="tx1"/>
                          </a:solidFill>
                          <a:latin typeface="+mn-lt"/>
                        </a:rPr>
                        <a:t> </a:t>
                      </a:r>
                    </a:p>
                  </a:txBody>
                  <a:tcPr marL="0" marR="0" marT="0" marB="0" anchor="ctr"/>
                </a:tc>
              </a:tr>
              <a:tr h="511883">
                <a:tc>
                  <a:txBody>
                    <a:bodyPr/>
                    <a:lstStyle/>
                    <a:p>
                      <a:pPr algn="ctr"/>
                      <a:r>
                        <a:rPr lang="en-US" sz="1600" b="0" u="none" strike="noStrike" dirty="0" err="1">
                          <a:solidFill>
                            <a:schemeClr val="tx1"/>
                          </a:solidFill>
                          <a:latin typeface="+mn-lt"/>
                          <a:hlinkClick r:id="rId2"/>
                        </a:rPr>
                        <a:t>Sinjhoro</a:t>
                      </a:r>
                      <a:r>
                        <a:rPr lang="en-US" sz="1600" b="0" u="none" strike="noStrike" dirty="0">
                          <a:solidFill>
                            <a:schemeClr val="tx1"/>
                          </a:solidFill>
                          <a:latin typeface="+mn-lt"/>
                          <a:hlinkClick r:id="rId2"/>
                        </a:rPr>
                        <a:t> (Gas/Condensate)</a:t>
                      </a:r>
                      <a:endParaRPr lang="en-US" sz="1600" b="0" dirty="0">
                        <a:solidFill>
                          <a:schemeClr val="tx1"/>
                        </a:solidFill>
                        <a:latin typeface="+mn-lt"/>
                      </a:endParaRPr>
                    </a:p>
                  </a:txBody>
                  <a:tcPr marL="0" marR="0" marT="0" marB="0" anchor="ctr"/>
                </a:tc>
                <a:tc>
                  <a:txBody>
                    <a:bodyPr/>
                    <a:lstStyle/>
                    <a:p>
                      <a:pPr algn="ctr"/>
                      <a:r>
                        <a:rPr lang="en-US" sz="1600" b="0">
                          <a:solidFill>
                            <a:schemeClr val="tx1"/>
                          </a:solidFill>
                          <a:latin typeface="+mn-lt"/>
                        </a:rPr>
                        <a:t> </a:t>
                      </a:r>
                    </a:p>
                  </a:txBody>
                  <a:tcPr marL="0" marR="0" marT="0" marB="0" anchor="ctr"/>
                </a:tc>
                <a:tc>
                  <a:txBody>
                    <a:bodyPr/>
                    <a:lstStyle/>
                    <a:p>
                      <a:pPr algn="ctr"/>
                      <a:r>
                        <a:rPr lang="en-US" sz="1600" b="0">
                          <a:solidFill>
                            <a:schemeClr val="tx1"/>
                          </a:solidFill>
                          <a:latin typeface="+mn-lt"/>
                        </a:rPr>
                        <a:t> </a:t>
                      </a:r>
                    </a:p>
                  </a:txBody>
                  <a:tcPr marL="0" marR="0" marT="0" marB="0" anchor="ctr"/>
                </a:tc>
                <a:tc>
                  <a:txBody>
                    <a:bodyPr/>
                    <a:lstStyle/>
                    <a:p>
                      <a:pPr algn="ctr"/>
                      <a:endParaRPr lang="en-US" sz="1600" dirty="0">
                        <a:solidFill>
                          <a:schemeClr val="tx1"/>
                        </a:solidFill>
                        <a:latin typeface="+mn-lt"/>
                      </a:endParaRPr>
                    </a:p>
                  </a:txBody>
                  <a:tcPr/>
                </a:tc>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t>Highlights 2010</a:t>
            </a:r>
            <a:br>
              <a:rPr lang="en-US" dirty="0" smtClean="0"/>
            </a:br>
            <a:endParaRPr lang="en-US" dirty="0"/>
          </a:p>
        </p:txBody>
      </p:sp>
      <p:sp>
        <p:nvSpPr>
          <p:cNvPr id="3" name="Content Placeholder 2"/>
          <p:cNvSpPr>
            <a:spLocks noGrp="1"/>
          </p:cNvSpPr>
          <p:nvPr>
            <p:ph idx="1"/>
          </p:nvPr>
        </p:nvSpPr>
        <p:spPr>
          <a:xfrm>
            <a:off x="457200" y="1066800"/>
            <a:ext cx="8229600" cy="5562600"/>
          </a:xfrm>
        </p:spPr>
        <p:txBody>
          <a:bodyPr>
            <a:normAutofit fontScale="55000" lnSpcReduction="20000"/>
          </a:bodyPr>
          <a:lstStyle/>
          <a:p>
            <a:pPr algn="ctr">
              <a:buNone/>
            </a:pPr>
            <a:r>
              <a:rPr lang="en-US" b="1" dirty="0" smtClean="0"/>
              <a:t>Financial</a:t>
            </a:r>
          </a:p>
          <a:p>
            <a:pPr algn="ctr">
              <a:buNone/>
            </a:pPr>
            <a:endParaRPr lang="en-US" dirty="0" smtClean="0"/>
          </a:p>
          <a:p>
            <a:pPr algn="just"/>
            <a:r>
              <a:rPr lang="en-US" dirty="0" smtClean="0"/>
              <a:t>The company's sales revenue increased by 9.0% to PKR 142.6 billion (2008-09: PKR 130.8 billion)</a:t>
            </a:r>
          </a:p>
          <a:p>
            <a:pPr algn="just"/>
            <a:endParaRPr lang="en-US" dirty="0" smtClean="0"/>
          </a:p>
          <a:p>
            <a:pPr algn="just"/>
            <a:r>
              <a:rPr lang="en-US" dirty="0" smtClean="0"/>
              <a:t>Net realized prices of crude oil and gas averaged US$ 61.37/bbl and PKR 186.47/thousand cu ft respectively (2008-09: 55.53/bbl and PKR 174.78/thousand cu ft)</a:t>
            </a:r>
          </a:p>
          <a:p>
            <a:pPr algn="just"/>
            <a:endParaRPr lang="en-US" dirty="0" smtClean="0"/>
          </a:p>
          <a:p>
            <a:pPr algn="just"/>
            <a:r>
              <a:rPr lang="en-US" dirty="0" smtClean="0"/>
              <a:t>Profit of the company before taxation rose by 9.40% to PKR 88.6 billion (2008-09: PKR 80.9 billion)</a:t>
            </a:r>
          </a:p>
          <a:p>
            <a:pPr algn="just"/>
            <a:endParaRPr lang="en-US" dirty="0" smtClean="0"/>
          </a:p>
          <a:p>
            <a:pPr algn="just"/>
            <a:r>
              <a:rPr lang="en-US" dirty="0" smtClean="0"/>
              <a:t>After tax profit of the company rose by 6.5% to PKR 59.2 billion (2008-09: PKR 55.5 billion)</a:t>
            </a:r>
          </a:p>
          <a:p>
            <a:pPr algn="just"/>
            <a:endParaRPr lang="en-US" dirty="0" smtClean="0"/>
          </a:p>
          <a:p>
            <a:pPr algn="just"/>
            <a:r>
              <a:rPr lang="en-US" dirty="0" smtClean="0"/>
              <a:t>Earnings per share increased to PKR 13.76 (2008-09: PKR 12.91)</a:t>
            </a:r>
          </a:p>
          <a:p>
            <a:pPr algn="just"/>
            <a:endParaRPr lang="en-US" dirty="0" smtClean="0"/>
          </a:p>
          <a:p>
            <a:pPr algn="just"/>
            <a:r>
              <a:rPr lang="en-US" dirty="0" smtClean="0"/>
              <a:t>The company declared dividend of PKR 5.50 per share (2008-09: PKR 8.25 per share)</a:t>
            </a:r>
          </a:p>
          <a:p>
            <a:pPr algn="just"/>
            <a:endParaRPr lang="en-US" dirty="0" smtClean="0"/>
          </a:p>
          <a:p>
            <a:pPr algn="just"/>
            <a:r>
              <a:rPr lang="en-US" dirty="0" smtClean="0"/>
              <a:t>Total assets of the company increased to PKR 228.9 billion from PKR 178.0 billion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lnSpcReduction="10000"/>
          </a:bodyPr>
          <a:lstStyle/>
          <a:p>
            <a:pPr algn="just"/>
            <a:endParaRPr lang="en-US" dirty="0" smtClean="0"/>
          </a:p>
          <a:p>
            <a:pPr algn="just"/>
            <a:r>
              <a:rPr lang="en-US" dirty="0" smtClean="0"/>
              <a:t>In early 2007, the company had a market capitalization of PKR 51.9 Billion in Karachi Stock Exchange</a:t>
            </a:r>
          </a:p>
          <a:p>
            <a:pPr algn="just"/>
            <a:endParaRPr lang="en-US" dirty="0" smtClean="0"/>
          </a:p>
          <a:p>
            <a:pPr algn="just"/>
            <a:r>
              <a:rPr lang="en-US" dirty="0" smtClean="0"/>
              <a:t>The remaining recoverable reserves of OGDCL stood more than 142 million barrels (22,600,000 m</a:t>
            </a:r>
            <a:r>
              <a:rPr lang="en-US" baseline="30000" dirty="0" smtClean="0"/>
              <a:t>3</a:t>
            </a:r>
            <a:r>
              <a:rPr lang="en-US" dirty="0" smtClean="0"/>
              <a:t>) of oil and 9,997 billion cubic feet 9,997 billion cubic feet (283.1 km</a:t>
            </a:r>
            <a:r>
              <a:rPr lang="en-US" baseline="30000" dirty="0" smtClean="0"/>
              <a:t>3</a:t>
            </a:r>
            <a:r>
              <a:rPr lang="en-US" dirty="0" smtClean="0"/>
              <a:t>) of gas as of June 30, 2010.</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Oil and Gas Development Company</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pPr algn="just"/>
            <a:r>
              <a:rPr lang="en-US" dirty="0" smtClean="0"/>
              <a:t>Ministry of Overseas Pakistanis &amp; Human Resource Development</a:t>
            </a:r>
          </a:p>
          <a:p>
            <a:endParaRPr lang="en-US"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TotalTime>
  <Words>1087</Words>
  <Application>Microsoft Office PowerPoint</Application>
  <PresentationFormat>On-screen Show (4:3)</PresentationFormat>
  <Paragraphs>219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Regulatory Administrative Institutions MPA 517</vt:lpstr>
      <vt:lpstr>Recap- Goals &amp; Objectives</vt:lpstr>
      <vt:lpstr>Functions Of the Ministry</vt:lpstr>
      <vt:lpstr>GWADAR PORT </vt:lpstr>
      <vt:lpstr>Today’s Lecture</vt:lpstr>
      <vt:lpstr>OGDCL</vt:lpstr>
      <vt:lpstr>Slide 7</vt:lpstr>
      <vt:lpstr>History</vt:lpstr>
      <vt:lpstr>Establishment of OGDC </vt:lpstr>
      <vt:lpstr>Slide 10</vt:lpstr>
      <vt:lpstr>Transition to a self financing entity </vt:lpstr>
      <vt:lpstr>Core Values </vt:lpstr>
      <vt:lpstr>Goals </vt:lpstr>
      <vt:lpstr>Goals </vt:lpstr>
      <vt:lpstr>Goals</vt:lpstr>
      <vt:lpstr>Goals</vt:lpstr>
      <vt:lpstr>Business strategy </vt:lpstr>
      <vt:lpstr>Slide 18</vt:lpstr>
      <vt:lpstr>Slide 19</vt:lpstr>
      <vt:lpstr>Slide 20</vt:lpstr>
      <vt:lpstr>Highlights 2010 </vt:lpstr>
      <vt:lpstr>Slide 22</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46</cp:revision>
  <dcterms:created xsi:type="dcterms:W3CDTF">2006-08-16T00:00:00Z</dcterms:created>
  <dcterms:modified xsi:type="dcterms:W3CDTF">2014-06-27T10:10:27Z</dcterms:modified>
</cp:coreProperties>
</file>