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BBCD0D9-C940-4C08-AC8E-D44AB757C988}" type="datetimeFigureOut">
              <a:rPr lang="en-US" smtClean="0"/>
              <a:t>6/27/2014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455D3A-C9F0-4A27-AD32-163BE9305A2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BE5C9F2-53E1-4920-965C-E1B7E5E982C4}"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48DCF34-F39D-474E-AECA-4E60D1B6BEE6}"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D91872-E20D-4765-9A84-309DAC92180E}"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395A5D8-B299-454C-B9DA-2C2042EDDCF0}"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48EF2A8-D13F-4B91-9C17-DEE9D9D6B104}" type="datetime1">
              <a:rPr lang="en-US" smtClean="0"/>
              <a:t>6/27/2014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0946CF-9547-4AEA-839F-FB09CF7395A0}" type="datetime1">
              <a:rPr lang="en-US" smtClean="0"/>
              <a:t>6/27/2014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C4D979-946A-4DC8-AE6D-C733C7ADBA6B}" type="datetime1">
              <a:rPr lang="en-US" smtClean="0"/>
              <a:t>6/27/2014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B45289-E55B-46BB-882E-86032CE8D996}"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A735ABF-6976-42F3-A4B2-A707B505D39E}" type="datetime1">
              <a:rPr lang="en-US" smtClean="0"/>
              <a:t>6/27/2014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48F63F-FDD9-485F-BC35-CE8A9E81B89D}"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BEA7A96-A18A-4F1E-AD61-E1BE020BB5F2}" type="datetime1">
              <a:rPr lang="en-US" smtClean="0"/>
              <a:t>6/27/2014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F82FC6-3B4F-426A-9DF2-0FFF9A329799}" type="datetime1">
              <a:rPr lang="en-US" smtClean="0"/>
              <a:t>6/27/2014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3200" b="1" dirty="0" smtClean="0">
                <a:latin typeface="Times New Roman" pitchFamily="18" charset="0"/>
                <a:cs typeface="Times New Roman" pitchFamily="18" charset="0"/>
              </a:rPr>
              <a:t>Regulatory Administrative Institutions</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MPA 517</a:t>
            </a:r>
            <a:endParaRPr lang="en-US" sz="3200" dirty="0"/>
          </a:p>
        </p:txBody>
      </p:sp>
      <p:sp>
        <p:nvSpPr>
          <p:cNvPr id="3" name="Subtitle 2"/>
          <p:cNvSpPr>
            <a:spLocks noGrp="1"/>
          </p:cNvSpPr>
          <p:nvPr>
            <p:ph type="subTitle" idx="1"/>
          </p:nvPr>
        </p:nvSpPr>
        <p:spPr/>
        <p:txBody>
          <a:bodyPr/>
          <a:lstStyle/>
          <a:p>
            <a:pPr algn="r"/>
            <a:r>
              <a:rPr lang="en-US" b="1" dirty="0" smtClean="0">
                <a:solidFill>
                  <a:schemeClr val="tx1"/>
                </a:solidFill>
              </a:rPr>
              <a:t>Lecture-26</a:t>
            </a:r>
          </a:p>
          <a:p>
            <a:pPr algn="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endParaRPr lang="en-US" b="1" dirty="0"/>
          </a:p>
        </p:txBody>
      </p:sp>
      <p:sp>
        <p:nvSpPr>
          <p:cNvPr id="3" name="Content Placeholder 2"/>
          <p:cNvSpPr>
            <a:spLocks noGrp="1"/>
          </p:cNvSpPr>
          <p:nvPr>
            <p:ph idx="1"/>
          </p:nvPr>
        </p:nvSpPr>
        <p:spPr/>
        <p:txBody>
          <a:bodyPr>
            <a:normAutofit fontScale="70000" lnSpcReduction="20000"/>
          </a:bodyPr>
          <a:lstStyle/>
          <a:p>
            <a:pPr algn="just" fontAlgn="base">
              <a:buNone/>
            </a:pPr>
            <a:r>
              <a:rPr lang="en-US" dirty="0" smtClean="0"/>
              <a:t>Administration Wing consists of a Joint Secretary, two Deputy Secretaries and six Section Officers along with the supporting staff. Administration Wing is responsible for the following </a:t>
            </a:r>
            <a:r>
              <a:rPr lang="en-US" b="1" dirty="0" smtClean="0"/>
              <a:t>functions</a:t>
            </a:r>
            <a:r>
              <a:rPr lang="en-US" dirty="0" smtClean="0"/>
              <a:t>:</a:t>
            </a:r>
          </a:p>
          <a:p>
            <a:pPr algn="just" fontAlgn="base"/>
            <a:endParaRPr lang="en-US" dirty="0" smtClean="0"/>
          </a:p>
          <a:p>
            <a:pPr algn="just" fontAlgn="base"/>
            <a:r>
              <a:rPr lang="en-US" dirty="0" smtClean="0"/>
              <a:t>All matters pertaining to personnel management and general administration of the Ministry ( Secretariat ).</a:t>
            </a:r>
          </a:p>
          <a:p>
            <a:pPr algn="just" fontAlgn="base"/>
            <a:endParaRPr lang="en-US" dirty="0" smtClean="0"/>
          </a:p>
          <a:p>
            <a:pPr algn="just" fontAlgn="base"/>
            <a:r>
              <a:rPr lang="en-US" dirty="0" smtClean="0"/>
              <a:t>All matters relating to personnel management and general/financial management affairs of the Policy Wing of the Ministry, Oil, Gas and Mineral sector companies, Geological Survey of Pakistan (GSP) and Hydrocarbon Development Institute of Pakistan ( HDIP ), under Ministry of Petroleum &amp; Natural Resources.</a:t>
            </a:r>
          </a:p>
          <a:p>
            <a:pPr algn="just" fontAlgn="base"/>
            <a:endParaRPr lang="en-US" dirty="0" smtClean="0"/>
          </a:p>
          <a:p>
            <a:pPr algn="just" fontAlgn="base"/>
            <a:r>
              <a:rPr lang="en-US" dirty="0" smtClean="0"/>
              <a:t>Corporate affairs of oil and gas companies.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Mineral Wing</a:t>
            </a:r>
            <a:br>
              <a:rPr lang="en-US" b="1" dirty="0" smtClean="0"/>
            </a:br>
            <a:endParaRPr lang="en-US" dirty="0"/>
          </a:p>
        </p:txBody>
      </p:sp>
      <p:sp>
        <p:nvSpPr>
          <p:cNvPr id="3" name="Content Placeholder 2"/>
          <p:cNvSpPr>
            <a:spLocks noGrp="1"/>
          </p:cNvSpPr>
          <p:nvPr>
            <p:ph idx="1"/>
          </p:nvPr>
        </p:nvSpPr>
        <p:spPr>
          <a:xfrm>
            <a:off x="457200" y="1219200"/>
            <a:ext cx="8229600" cy="5257800"/>
          </a:xfrm>
        </p:spPr>
        <p:txBody>
          <a:bodyPr>
            <a:normAutofit fontScale="62500" lnSpcReduction="20000"/>
          </a:bodyPr>
          <a:lstStyle/>
          <a:p>
            <a:pPr algn="just">
              <a:buNone/>
            </a:pPr>
            <a:r>
              <a:rPr lang="en-US" dirty="0" smtClean="0"/>
              <a:t>	As evident from the geological environment and present state of exploration and mineral discoveries made, so far, Pakistan has vast potential for varieties of minerals. These includes: </a:t>
            </a:r>
          </a:p>
          <a:p>
            <a:pPr algn="just">
              <a:buNone/>
            </a:pPr>
            <a:endParaRPr lang="en-US" dirty="0" smtClean="0"/>
          </a:p>
          <a:p>
            <a:pPr algn="just">
              <a:buNone/>
            </a:pPr>
            <a:r>
              <a:rPr lang="en-US" dirty="0" smtClean="0"/>
              <a:t>1)  Huge resources of </a:t>
            </a:r>
            <a:r>
              <a:rPr lang="en-US" dirty="0" err="1" smtClean="0"/>
              <a:t>Thar</a:t>
            </a:r>
            <a:r>
              <a:rPr lang="en-US" dirty="0" smtClean="0"/>
              <a:t> Coal </a:t>
            </a:r>
            <a:r>
              <a:rPr lang="en-US" dirty="0" err="1" smtClean="0"/>
              <a:t>Sindh</a:t>
            </a:r>
            <a:r>
              <a:rPr lang="en-US" dirty="0" smtClean="0"/>
              <a:t>,</a:t>
            </a:r>
          </a:p>
          <a:p>
            <a:pPr algn="just">
              <a:buNone/>
            </a:pPr>
            <a:endParaRPr lang="en-US" dirty="0" smtClean="0"/>
          </a:p>
          <a:p>
            <a:pPr algn="just">
              <a:buNone/>
            </a:pPr>
            <a:r>
              <a:rPr lang="en-US" dirty="0" smtClean="0"/>
              <a:t>2) Well-known copper and precious metal potential of district </a:t>
            </a:r>
            <a:r>
              <a:rPr lang="en-US" dirty="0" err="1" smtClean="0"/>
              <a:t>Chagai</a:t>
            </a:r>
            <a:r>
              <a:rPr lang="en-US" dirty="0" smtClean="0"/>
              <a:t> Baluchistan, Waziristan and </a:t>
            </a:r>
            <a:r>
              <a:rPr lang="en-US" dirty="0" err="1" smtClean="0"/>
              <a:t>Gilgit</a:t>
            </a:r>
            <a:r>
              <a:rPr lang="en-US" dirty="0" smtClean="0"/>
              <a:t>-</a:t>
            </a:r>
            <a:r>
              <a:rPr lang="en-US" dirty="0" err="1" smtClean="0"/>
              <a:t>Baltistan</a:t>
            </a:r>
            <a:endParaRPr lang="en-US" dirty="0" smtClean="0"/>
          </a:p>
          <a:p>
            <a:pPr algn="just">
              <a:buNone/>
            </a:pPr>
            <a:endParaRPr lang="en-US" dirty="0" smtClean="0"/>
          </a:p>
          <a:p>
            <a:pPr algn="just">
              <a:buNone/>
            </a:pPr>
            <a:r>
              <a:rPr lang="en-US" dirty="0" smtClean="0"/>
              <a:t>3)   Marble and granite deposits of Khyber </a:t>
            </a:r>
            <a:r>
              <a:rPr lang="en-US" dirty="0" err="1" smtClean="0"/>
              <a:t>Pakhtunkhwa</a:t>
            </a:r>
            <a:r>
              <a:rPr lang="en-US" dirty="0" smtClean="0"/>
              <a:t> (K.P.)</a:t>
            </a:r>
          </a:p>
          <a:p>
            <a:pPr algn="just">
              <a:buNone/>
            </a:pPr>
            <a:endParaRPr lang="en-US" dirty="0" smtClean="0"/>
          </a:p>
          <a:p>
            <a:pPr algn="just">
              <a:buNone/>
            </a:pPr>
            <a:r>
              <a:rPr lang="en-US" dirty="0" smtClean="0"/>
              <a:t>4)  Rare earth elements in </a:t>
            </a:r>
            <a:r>
              <a:rPr lang="en-US" dirty="0" err="1" smtClean="0"/>
              <a:t>carbonatites</a:t>
            </a:r>
            <a:r>
              <a:rPr lang="en-US" dirty="0" smtClean="0"/>
              <a:t> in K.P.</a:t>
            </a:r>
          </a:p>
          <a:p>
            <a:pPr algn="just">
              <a:buNone/>
            </a:pPr>
            <a:endParaRPr lang="en-US" dirty="0" smtClean="0"/>
          </a:p>
          <a:p>
            <a:pPr algn="just">
              <a:buNone/>
            </a:pPr>
            <a:r>
              <a:rPr lang="en-US" dirty="0" smtClean="0"/>
              <a:t>5)   World famous gemstones of K.P, AJ&amp;K and </a:t>
            </a:r>
            <a:r>
              <a:rPr lang="en-US" dirty="0" err="1" smtClean="0"/>
              <a:t>Gilgit</a:t>
            </a:r>
            <a:r>
              <a:rPr lang="en-US" dirty="0" smtClean="0"/>
              <a:t>-</a:t>
            </a:r>
            <a:r>
              <a:rPr lang="en-US" dirty="0" err="1" smtClean="0"/>
              <a:t>Baltistan</a:t>
            </a:r>
            <a:r>
              <a:rPr lang="en-US" dirty="0" smtClean="0"/>
              <a:t>, and</a:t>
            </a:r>
          </a:p>
          <a:p>
            <a:pPr algn="just">
              <a:buNone/>
            </a:pPr>
            <a:endParaRPr lang="en-US" dirty="0" smtClean="0"/>
          </a:p>
          <a:p>
            <a:pPr algn="just">
              <a:buNone/>
            </a:pPr>
            <a:r>
              <a:rPr lang="en-US" dirty="0" smtClean="0"/>
              <a:t> 6) Huge potential of industrial rocks and minerals (rock salt and coal) in Punjab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Current Development</a:t>
            </a:r>
            <a:endParaRPr lang="en-US" b="1" dirty="0"/>
          </a:p>
        </p:txBody>
      </p:sp>
      <p:sp>
        <p:nvSpPr>
          <p:cNvPr id="3" name="Content Placeholder 2"/>
          <p:cNvSpPr>
            <a:spLocks noGrp="1"/>
          </p:cNvSpPr>
          <p:nvPr>
            <p:ph idx="1"/>
          </p:nvPr>
        </p:nvSpPr>
        <p:spPr/>
        <p:txBody>
          <a:bodyPr>
            <a:normAutofit fontScale="85000" lnSpcReduction="20000"/>
          </a:bodyPr>
          <a:lstStyle/>
          <a:p>
            <a:endParaRPr lang="en-US" dirty="0" smtClean="0"/>
          </a:p>
          <a:p>
            <a:pPr algn="just"/>
            <a:r>
              <a:rPr lang="en-US" dirty="0" smtClean="0"/>
              <a:t> For development of these mineral resources through private national / international investment an investment friendly National Mineral Policy (NMP) has been formulated with the consensus of all the provinces and stake holders. </a:t>
            </a:r>
          </a:p>
          <a:p>
            <a:pPr algn="just"/>
            <a:endParaRPr lang="en-US" dirty="0" smtClean="0"/>
          </a:p>
          <a:p>
            <a:pPr algn="just"/>
            <a:r>
              <a:rPr lang="en-US" dirty="0" smtClean="0"/>
              <a:t>The NMP offers various incentives for investment in the mineral sector and all the provinces have formulated investment friendly mineral concession rules to enhance its shares in the GDP and make it competitive in the international market.</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 </a:t>
            </a:r>
            <a:endParaRPr lang="en-US" b="1" dirty="0"/>
          </a:p>
        </p:txBody>
      </p:sp>
      <p:sp>
        <p:nvSpPr>
          <p:cNvPr id="3" name="Content Placeholder 2"/>
          <p:cNvSpPr>
            <a:spLocks noGrp="1"/>
          </p:cNvSpPr>
          <p:nvPr>
            <p:ph idx="1"/>
          </p:nvPr>
        </p:nvSpPr>
        <p:spPr/>
        <p:txBody>
          <a:bodyPr/>
          <a:lstStyle/>
          <a:p>
            <a:r>
              <a:rPr lang="en-US" b="1" dirty="0" smtClean="0"/>
              <a:t>Ministry of Ports &amp; Shipping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Ministry of Ports and Shipping</a:t>
            </a:r>
            <a:endParaRPr lang="en-US" dirty="0"/>
          </a:p>
        </p:txBody>
      </p:sp>
      <p:sp>
        <p:nvSpPr>
          <p:cNvPr id="3" name="Content Placeholder 2"/>
          <p:cNvSpPr>
            <a:spLocks noGrp="1"/>
          </p:cNvSpPr>
          <p:nvPr>
            <p:ph idx="1"/>
          </p:nvPr>
        </p:nvSpPr>
        <p:spPr/>
        <p:txBody>
          <a:bodyPr>
            <a:normAutofit fontScale="85000" lnSpcReduction="10000"/>
          </a:bodyPr>
          <a:lstStyle/>
          <a:p>
            <a:pPr algn="just"/>
            <a:r>
              <a:rPr lang="en-US" dirty="0" smtClean="0"/>
              <a:t>Ministry of Ports and Shipping in Islamabad is the central administrative authority of  the Government of Pakistan primarily assigned to facilitate the ports and shipping industry of Pakistan by providing policy guideline to encourage port development and growth in shipping while maintaining safety standards. </a:t>
            </a:r>
          </a:p>
          <a:p>
            <a:pPr algn="just"/>
            <a:endParaRPr lang="en-US" dirty="0" smtClean="0"/>
          </a:p>
          <a:p>
            <a:pPr algn="just"/>
            <a:r>
              <a:rPr lang="en-US" dirty="0" smtClean="0"/>
              <a:t>The Ministry is headed by the Federal Minister for Ports and Shipping assisted by the Secretary, </a:t>
            </a:r>
            <a:r>
              <a:rPr lang="en-US" dirty="0" err="1" smtClean="0"/>
              <a:t>Pors</a:t>
            </a:r>
            <a:r>
              <a:rPr lang="en-US" dirty="0" smtClean="0"/>
              <a:t> and Shipping. In Karachi Director General ( Ports and Shipping ) represents Ministry.</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pPr algn="just" fontAlgn="base">
              <a:buNone/>
            </a:pPr>
            <a:r>
              <a:rPr lang="en-US" b="1" dirty="0" smtClean="0"/>
              <a:t>Vision:  </a:t>
            </a:r>
            <a:endParaRPr lang="en-US" dirty="0" smtClean="0"/>
          </a:p>
          <a:p>
            <a:pPr algn="just" fontAlgn="base">
              <a:buNone/>
            </a:pPr>
            <a:r>
              <a:rPr lang="en-US" dirty="0" smtClean="0"/>
              <a:t>  </a:t>
            </a:r>
          </a:p>
          <a:p>
            <a:pPr algn="just" fontAlgn="base">
              <a:buNone/>
            </a:pPr>
            <a:r>
              <a:rPr lang="en-US" dirty="0" smtClean="0"/>
              <a:t>   "To be the leading contributing sector to the national economy known for its competence and professionalism“</a:t>
            </a:r>
          </a:p>
          <a:p>
            <a:pPr algn="just" fontAlgn="base">
              <a:buNone/>
            </a:pPr>
            <a:endParaRPr lang="en-US" dirty="0" smtClean="0"/>
          </a:p>
          <a:p>
            <a:pPr algn="just" fontAlgn="base">
              <a:buNone/>
            </a:pPr>
            <a:r>
              <a:rPr lang="en-US" b="1" dirty="0" smtClean="0"/>
              <a:t>Ministry Mission: </a:t>
            </a:r>
            <a:endParaRPr lang="en-US" dirty="0" smtClean="0"/>
          </a:p>
          <a:p>
            <a:pPr algn="just" fontAlgn="base">
              <a:buNone/>
            </a:pPr>
            <a:r>
              <a:rPr lang="en-US" b="1" dirty="0" smtClean="0"/>
              <a:t>   </a:t>
            </a:r>
          </a:p>
          <a:p>
            <a:pPr algn="just" fontAlgn="base">
              <a:buNone/>
            </a:pPr>
            <a:r>
              <a:rPr lang="en-US" i="1" dirty="0" smtClean="0"/>
              <a:t>   "</a:t>
            </a:r>
            <a:r>
              <a:rPr lang="en-US" dirty="0" smtClean="0"/>
              <a:t>Sustainable development of maritime capabilities and competitive shipping to improve the socioeconomic condition of the country and to ensure maritime safety and protection of marine environment"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pPr algn="r"/>
            <a:r>
              <a:rPr lang="en-US" b="1" dirty="0" smtClean="0"/>
              <a:t>Goals &amp; Objectives</a:t>
            </a:r>
            <a:endParaRPr lang="en-US" dirty="0"/>
          </a:p>
        </p:txBody>
      </p:sp>
      <p:sp>
        <p:nvSpPr>
          <p:cNvPr id="3" name="Content Placeholder 2"/>
          <p:cNvSpPr>
            <a:spLocks noGrp="1"/>
          </p:cNvSpPr>
          <p:nvPr>
            <p:ph idx="1"/>
          </p:nvPr>
        </p:nvSpPr>
        <p:spPr>
          <a:xfrm>
            <a:off x="457200" y="1066800"/>
            <a:ext cx="8229600" cy="5410200"/>
          </a:xfrm>
        </p:spPr>
        <p:txBody>
          <a:bodyPr>
            <a:normAutofit fontScale="55000" lnSpcReduction="20000"/>
          </a:bodyPr>
          <a:lstStyle/>
          <a:p>
            <a:pPr algn="just" fontAlgn="base"/>
            <a:r>
              <a:rPr lang="en-US" dirty="0" smtClean="0"/>
              <a:t>The primary goals are to ensure efficiency, enhance productivity and inculcate advanced practices and technology.</a:t>
            </a:r>
          </a:p>
          <a:p>
            <a:pPr algn="just" fontAlgn="base"/>
            <a:endParaRPr lang="en-US" dirty="0" smtClean="0"/>
          </a:p>
          <a:p>
            <a:pPr algn="just" fontAlgn="base"/>
            <a:r>
              <a:rPr lang="en-US" dirty="0" smtClean="0"/>
              <a:t>Enhance good governance</a:t>
            </a:r>
          </a:p>
          <a:p>
            <a:pPr algn="just" fontAlgn="base"/>
            <a:endParaRPr lang="en-US" dirty="0" smtClean="0"/>
          </a:p>
          <a:p>
            <a:pPr algn="just" fontAlgn="base"/>
            <a:r>
              <a:rPr lang="en-US" dirty="0" smtClean="0"/>
              <a:t>Rationalize port charges </a:t>
            </a:r>
          </a:p>
          <a:p>
            <a:pPr algn="just" fontAlgn="base"/>
            <a:endParaRPr lang="en-US" dirty="0" smtClean="0"/>
          </a:p>
          <a:p>
            <a:pPr algn="just" fontAlgn="base"/>
            <a:r>
              <a:rPr lang="en-US" dirty="0" smtClean="0"/>
              <a:t>Formulate plans and policies to promote shipping sector </a:t>
            </a:r>
          </a:p>
          <a:p>
            <a:pPr algn="just" fontAlgn="base"/>
            <a:endParaRPr lang="en-US" dirty="0" smtClean="0"/>
          </a:p>
          <a:p>
            <a:pPr algn="just" fontAlgn="base"/>
            <a:r>
              <a:rPr lang="en-US" dirty="0" smtClean="0"/>
              <a:t>Induce ship owning under the flag of Pakistan</a:t>
            </a:r>
          </a:p>
          <a:p>
            <a:pPr algn="just" fontAlgn="base"/>
            <a:endParaRPr lang="en-US" dirty="0" smtClean="0"/>
          </a:p>
          <a:p>
            <a:pPr algn="just" fontAlgn="base"/>
            <a:r>
              <a:rPr lang="en-US" dirty="0" smtClean="0"/>
              <a:t>Maintain safety and security standards as per International Maritime Organization(IMO) Convention </a:t>
            </a:r>
          </a:p>
          <a:p>
            <a:pPr algn="just" fontAlgn="base"/>
            <a:endParaRPr lang="en-US" dirty="0" smtClean="0"/>
          </a:p>
          <a:p>
            <a:pPr algn="just" fontAlgn="base"/>
            <a:r>
              <a:rPr lang="en-US" dirty="0" smtClean="0"/>
              <a:t>Ensure and maintain quality of Pakistani seafarers in the line with international best practices </a:t>
            </a:r>
          </a:p>
          <a:p>
            <a:pPr algn="just" fontAlgn="base"/>
            <a:endParaRPr lang="en-US" dirty="0" smtClean="0"/>
          </a:p>
          <a:p>
            <a:pPr algn="just" fontAlgn="base"/>
            <a:r>
              <a:rPr lang="en-US" dirty="0" smtClean="0"/>
              <a:t>Maintain technical control and to regulate functioning of subordinate organizations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Functions Of the Ministry</a:t>
            </a:r>
            <a:endParaRPr lang="en-US" dirty="0"/>
          </a:p>
        </p:txBody>
      </p:sp>
      <p:sp>
        <p:nvSpPr>
          <p:cNvPr id="3" name="Content Placeholder 2"/>
          <p:cNvSpPr>
            <a:spLocks noGrp="1"/>
          </p:cNvSpPr>
          <p:nvPr>
            <p:ph idx="1"/>
          </p:nvPr>
        </p:nvSpPr>
        <p:spPr>
          <a:xfrm>
            <a:off x="457200" y="1143000"/>
            <a:ext cx="8229600" cy="5410200"/>
          </a:xfrm>
        </p:spPr>
        <p:txBody>
          <a:bodyPr>
            <a:normAutofit fontScale="77500" lnSpcReduction="20000"/>
          </a:bodyPr>
          <a:lstStyle/>
          <a:p>
            <a:pPr marL="514350" indent="-514350" algn="just" fontAlgn="base">
              <a:buFont typeface="+mj-lt"/>
              <a:buAutoNum type="arabicPeriod"/>
            </a:pPr>
            <a:r>
              <a:rPr lang="en-US" dirty="0" smtClean="0"/>
              <a:t>National Planning, research and international aspects of: Inland water transport: and Coastal shipping within the same Province.</a:t>
            </a:r>
          </a:p>
          <a:p>
            <a:pPr marL="514350" indent="-514350" algn="just" fontAlgn="base">
              <a:buFont typeface="+mj-lt"/>
              <a:buAutoNum type="arabicPeriod"/>
            </a:pPr>
            <a:endParaRPr lang="en-US" dirty="0" smtClean="0"/>
          </a:p>
          <a:p>
            <a:pPr marL="514350" indent="-514350" algn="just" fontAlgn="base">
              <a:buFont typeface="+mj-lt"/>
              <a:buAutoNum type="arabicPeriod"/>
            </a:pPr>
            <a:r>
              <a:rPr lang="en-US" dirty="0" smtClean="0"/>
              <a:t>Diverted cargo belonging to the Federal Government.</a:t>
            </a:r>
          </a:p>
          <a:p>
            <a:pPr marL="514350" indent="-514350" algn="just" fontAlgn="base">
              <a:buFont typeface="+mj-lt"/>
              <a:buAutoNum type="arabicPeriod"/>
            </a:pPr>
            <a:endParaRPr lang="en-US" dirty="0" smtClean="0"/>
          </a:p>
          <a:p>
            <a:pPr marL="514350" indent="-514350" algn="just" fontAlgn="base">
              <a:buFont typeface="+mj-lt"/>
              <a:buAutoNum type="arabicPeriod"/>
            </a:pPr>
            <a:r>
              <a:rPr lang="en-US" dirty="0" smtClean="0"/>
              <a:t>Navigation and shipping including coastal shipping but no including shipping confined to one Province; safety of ports and regulation of matter relating to dangerous cargo.</a:t>
            </a:r>
          </a:p>
          <a:p>
            <a:pPr marL="514350" indent="-514350" algn="just" fontAlgn="base">
              <a:buFont typeface="+mj-lt"/>
              <a:buAutoNum type="arabicPeriod"/>
            </a:pPr>
            <a:endParaRPr lang="en-US" dirty="0" smtClean="0"/>
          </a:p>
          <a:p>
            <a:pPr marL="514350" indent="-514350" algn="just" fontAlgn="base">
              <a:buFont typeface="+mj-lt"/>
              <a:buAutoNum type="arabicPeriod"/>
            </a:pPr>
            <a:r>
              <a:rPr lang="en-US" dirty="0" smtClean="0"/>
              <a:t>Navigation and Shipping on inland water-ways as regards mechanically propelled vessels and the rule of the road on such water-ways; carriage of passengers and goods on inland water-ways.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pPr algn="r"/>
            <a:r>
              <a:rPr lang="en-US" b="1" dirty="0" smtClean="0"/>
              <a:t>Functions Of the Ministry</a:t>
            </a:r>
            <a:endParaRPr lang="en-US" dirty="0"/>
          </a:p>
        </p:txBody>
      </p:sp>
      <p:sp>
        <p:nvSpPr>
          <p:cNvPr id="3" name="Content Placeholder 2"/>
          <p:cNvSpPr>
            <a:spLocks noGrp="1"/>
          </p:cNvSpPr>
          <p:nvPr>
            <p:ph idx="1"/>
          </p:nvPr>
        </p:nvSpPr>
        <p:spPr>
          <a:xfrm>
            <a:off x="457200" y="1219200"/>
            <a:ext cx="8229600" cy="5181600"/>
          </a:xfrm>
        </p:spPr>
        <p:txBody>
          <a:bodyPr>
            <a:normAutofit fontScale="77500" lnSpcReduction="20000"/>
          </a:bodyPr>
          <a:lstStyle/>
          <a:p>
            <a:pPr marL="514350" indent="-514350" fontAlgn="base">
              <a:buFont typeface="+mj-lt"/>
              <a:buAutoNum type="arabicPeriod"/>
            </a:pPr>
            <a:r>
              <a:rPr lang="en-US" dirty="0" smtClean="0"/>
              <a:t>Light-houses, including lightships, beacons and other provisions for safety of shipping.</a:t>
            </a:r>
          </a:p>
          <a:p>
            <a:pPr marL="514350" indent="-514350" fontAlgn="base">
              <a:buFont typeface="+mj-lt"/>
              <a:buAutoNum type="arabicPeriod"/>
            </a:pPr>
            <a:endParaRPr lang="en-US" dirty="0" smtClean="0"/>
          </a:p>
          <a:p>
            <a:pPr marL="514350" indent="-514350" fontAlgn="base">
              <a:buFont typeface="+mj-lt"/>
              <a:buAutoNum type="arabicPeriod"/>
            </a:pPr>
            <a:r>
              <a:rPr lang="en-US" dirty="0" smtClean="0"/>
              <a:t>Admiralty jurisdiction; offences committed on the high seas;</a:t>
            </a:r>
          </a:p>
          <a:p>
            <a:pPr marL="514350" indent="-514350" fontAlgn="base">
              <a:buFont typeface="+mj-lt"/>
              <a:buAutoNum type="arabicPeriod"/>
            </a:pPr>
            <a:endParaRPr lang="en-US" dirty="0" smtClean="0"/>
          </a:p>
          <a:p>
            <a:pPr marL="514350" indent="-514350" fontAlgn="base">
              <a:buFont typeface="+mj-lt"/>
              <a:buAutoNum type="arabicPeriod"/>
            </a:pPr>
            <a:r>
              <a:rPr lang="en-US" dirty="0" smtClean="0"/>
              <a:t>Declaration and delimitation of major ports and the constitution and power of authorities in following ports: a) Karachi Port Trust b) Port Bin </a:t>
            </a:r>
            <a:r>
              <a:rPr lang="en-US" dirty="0" err="1" smtClean="0"/>
              <a:t>Qasim</a:t>
            </a:r>
            <a:r>
              <a:rPr lang="en-US" dirty="0" smtClean="0"/>
              <a:t> c) </a:t>
            </a:r>
            <a:r>
              <a:rPr lang="en-US" dirty="0" err="1" smtClean="0"/>
              <a:t>Gwadar</a:t>
            </a:r>
            <a:r>
              <a:rPr lang="en-US" dirty="0" smtClean="0"/>
              <a:t> Port</a:t>
            </a:r>
          </a:p>
          <a:p>
            <a:pPr marL="514350" indent="-514350" fontAlgn="base">
              <a:buFont typeface="+mj-lt"/>
              <a:buAutoNum type="arabicPeriod"/>
            </a:pPr>
            <a:endParaRPr lang="en-US" dirty="0" smtClean="0"/>
          </a:p>
          <a:p>
            <a:pPr marL="514350" indent="-514350" fontAlgn="base">
              <a:buFont typeface="+mj-lt"/>
              <a:buAutoNum type="arabicPeriod"/>
            </a:pPr>
            <a:r>
              <a:rPr lang="en-US" dirty="0" smtClean="0"/>
              <a:t>Mercantile Marine; Planning for development and rehabilitation of Pakistan Merchant Navy; international shipping and maritime conferences and ratification of their conventions; training of seamen; pool for national shipping.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Organogram(2).jpg"/>
          <p:cNvPicPr>
            <a:picLocks noGrp="1" noChangeAspect="1"/>
          </p:cNvPicPr>
          <p:nvPr>
            <p:ph idx="1"/>
          </p:nvPr>
        </p:nvPicPr>
        <p:blipFill>
          <a:blip r:embed="rId2" cstate="print"/>
          <a:stretch>
            <a:fillRect/>
          </a:stretch>
        </p:blipFill>
        <p:spPr>
          <a:xfrm>
            <a:off x="609600" y="609600"/>
            <a:ext cx="8001000" cy="5516563"/>
          </a:xfrm>
          <a:prstGeom prst="rect">
            <a:avLst/>
          </a:prstGeom>
          <a:ln w="228600" cap="sq" cmpd="thickThin">
            <a:solidFill>
              <a:srgbClr val="000000"/>
            </a:solidFill>
            <a:prstDash val="solid"/>
            <a:miter lim="800000"/>
          </a:ln>
          <a:effectLst>
            <a:innerShdw blurRad="76200">
              <a:srgbClr val="000000"/>
            </a:innerShdw>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Administration Wing</a:t>
            </a:r>
            <a:br>
              <a:rPr lang="en-US" b="1" dirty="0" smtClean="0"/>
            </a:br>
            <a:endParaRPr lang="en-US" dirty="0"/>
          </a:p>
        </p:txBody>
      </p:sp>
      <p:sp>
        <p:nvSpPr>
          <p:cNvPr id="3" name="Content Placeholder 2"/>
          <p:cNvSpPr>
            <a:spLocks noGrp="1"/>
          </p:cNvSpPr>
          <p:nvPr>
            <p:ph idx="1"/>
          </p:nvPr>
        </p:nvSpPr>
        <p:spPr>
          <a:xfrm>
            <a:off x="457200" y="1066800"/>
            <a:ext cx="8229600" cy="5410200"/>
          </a:xfrm>
        </p:spPr>
        <p:txBody>
          <a:bodyPr>
            <a:normAutofit fontScale="70000" lnSpcReduction="20000"/>
          </a:bodyPr>
          <a:lstStyle/>
          <a:p>
            <a:pPr algn="just" fontAlgn="base">
              <a:buNone/>
            </a:pPr>
            <a:endParaRPr lang="en-US" dirty="0" smtClean="0"/>
          </a:p>
          <a:p>
            <a:pPr algn="just" fontAlgn="base">
              <a:buNone/>
            </a:pPr>
            <a:r>
              <a:rPr lang="en-US" dirty="0" smtClean="0"/>
              <a:t>	Administration Wing consists of a Joint Secretary, one Deputy Secretaries and four Section Officers along with the supporting staff. Administration Wing is responsible for the following functions:</a:t>
            </a:r>
          </a:p>
          <a:p>
            <a:pPr algn="just" fontAlgn="base"/>
            <a:endParaRPr lang="en-US" dirty="0" smtClean="0"/>
          </a:p>
          <a:p>
            <a:pPr algn="just" fontAlgn="base"/>
            <a:r>
              <a:rPr lang="en-US" dirty="0" smtClean="0"/>
              <a:t>All matters pertaining to personnel management and general administration of the Ministry.</a:t>
            </a:r>
          </a:p>
          <a:p>
            <a:pPr algn="just" fontAlgn="base"/>
            <a:endParaRPr lang="en-US" dirty="0" smtClean="0"/>
          </a:p>
          <a:p>
            <a:pPr algn="just" fontAlgn="base"/>
            <a:r>
              <a:rPr lang="en-US" dirty="0" smtClean="0"/>
              <a:t>All matters relating to personnel management and general/financial management affairs.</a:t>
            </a:r>
          </a:p>
          <a:p>
            <a:pPr algn="just" fontAlgn="base"/>
            <a:endParaRPr lang="en-US" dirty="0" smtClean="0"/>
          </a:p>
          <a:p>
            <a:pPr algn="just" fontAlgn="base"/>
            <a:r>
              <a:rPr lang="en-US" dirty="0" smtClean="0"/>
              <a:t>All matters relating to technical assistance, tours and training in Pakistan and abroad.</a:t>
            </a:r>
          </a:p>
          <a:p>
            <a:pPr algn="just" fontAlgn="base"/>
            <a:endParaRPr lang="en-US" dirty="0" smtClean="0"/>
          </a:p>
          <a:p>
            <a:pPr algn="just" fontAlgn="base"/>
            <a:r>
              <a:rPr lang="en-US" dirty="0" smtClean="0"/>
              <a:t>Coordination work of the Ministry, its attached departments, organizations with other Federal Ministries/Divisions/Departments etc.</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715000"/>
          </a:xfrm>
        </p:spPr>
        <p:txBody>
          <a:bodyPr>
            <a:normAutofit fontScale="70000" lnSpcReduction="20000"/>
          </a:bodyPr>
          <a:lstStyle/>
          <a:p>
            <a:pPr fontAlgn="base">
              <a:buNone/>
            </a:pPr>
            <a:endParaRPr lang="en-US" b="1" dirty="0" smtClean="0"/>
          </a:p>
          <a:p>
            <a:pPr fontAlgn="base">
              <a:buNone/>
            </a:pPr>
            <a:r>
              <a:rPr lang="en-US" b="1" dirty="0" smtClean="0"/>
              <a:t>Development Wing</a:t>
            </a:r>
          </a:p>
          <a:p>
            <a:pPr fontAlgn="base"/>
            <a:endParaRPr lang="en-US" b="1" dirty="0" smtClean="0"/>
          </a:p>
          <a:p>
            <a:pPr algn="just" fontAlgn="base"/>
            <a:r>
              <a:rPr lang="en-US" dirty="0" smtClean="0"/>
              <a:t>Development Wing consists of a Joint Secretary, one Deputy Secretaries and one Section Officers along with the supporting staff.</a:t>
            </a:r>
          </a:p>
          <a:p>
            <a:pPr algn="just" fontAlgn="base"/>
            <a:endParaRPr lang="en-US" dirty="0" smtClean="0"/>
          </a:p>
          <a:p>
            <a:pPr fontAlgn="base">
              <a:buNone/>
            </a:pPr>
            <a:r>
              <a:rPr lang="en-US" b="1" dirty="0" smtClean="0"/>
              <a:t>Environment Wing</a:t>
            </a:r>
          </a:p>
          <a:p>
            <a:pPr fontAlgn="base">
              <a:buNone/>
            </a:pPr>
            <a:endParaRPr lang="en-US" b="1" dirty="0" smtClean="0"/>
          </a:p>
          <a:p>
            <a:pPr algn="just" fontAlgn="base"/>
            <a:r>
              <a:rPr lang="en-US" dirty="0" smtClean="0"/>
              <a:t>Environment Wing consists of a Joint Secretary, Two Deputy Secretaries, Co-Project Manager, Director (PEPC), three Section Officers, TO (Chemical), UP, RP, TO (Legal) and two DDs along with the supporting staff.</a:t>
            </a:r>
          </a:p>
          <a:p>
            <a:pPr algn="just" fontAlgn="base"/>
            <a:endParaRPr lang="en-US" dirty="0" smtClean="0"/>
          </a:p>
          <a:p>
            <a:pPr fontAlgn="base">
              <a:buNone/>
            </a:pPr>
            <a:r>
              <a:rPr lang="en-US" b="1" dirty="0" smtClean="0"/>
              <a:t>International Cooperation Wing (IC Wing)</a:t>
            </a:r>
            <a:endParaRPr lang="en-US" dirty="0" smtClean="0"/>
          </a:p>
          <a:p>
            <a:pPr fontAlgn="base"/>
            <a:r>
              <a:rPr lang="en-US" dirty="0" smtClean="0"/>
              <a:t>This wing comprises of one  Joint Secretary, one Deputy Secretaries and three Section Officers along with complementary staff.</a:t>
            </a:r>
          </a:p>
          <a:p>
            <a:pPr algn="just" fontAlgn="base"/>
            <a:endParaRPr lang="en-US" dirty="0" smtClean="0"/>
          </a:p>
          <a:p>
            <a:pPr algn="just" fontAlgn="base"/>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GWADAR PORT</a:t>
            </a:r>
            <a:br>
              <a:rPr lang="en-US" b="1" dirty="0" smtClean="0"/>
            </a:br>
            <a:endParaRPr lang="en-US" dirty="0"/>
          </a:p>
        </p:txBody>
      </p:sp>
      <p:sp>
        <p:nvSpPr>
          <p:cNvPr id="3" name="Content Placeholder 2"/>
          <p:cNvSpPr>
            <a:spLocks noGrp="1"/>
          </p:cNvSpPr>
          <p:nvPr>
            <p:ph idx="1"/>
          </p:nvPr>
        </p:nvSpPr>
        <p:spPr>
          <a:xfrm>
            <a:off x="457200" y="1219200"/>
            <a:ext cx="8229600" cy="4906963"/>
          </a:xfrm>
        </p:spPr>
        <p:txBody>
          <a:bodyPr>
            <a:normAutofit fontScale="77500" lnSpcReduction="20000"/>
          </a:bodyPr>
          <a:lstStyle/>
          <a:p>
            <a:pPr algn="just"/>
            <a:endParaRPr lang="en-US" dirty="0" smtClean="0"/>
          </a:p>
          <a:p>
            <a:pPr algn="just"/>
            <a:r>
              <a:rPr lang="en-US" dirty="0" smtClean="0"/>
              <a:t>Currently, Pakistan has two main operating international deep-sea ports: Karachi Port and Port </a:t>
            </a:r>
            <a:r>
              <a:rPr lang="en-US" dirty="0" err="1" smtClean="0"/>
              <a:t>Qasim</a:t>
            </a:r>
            <a:r>
              <a:rPr lang="en-US" dirty="0" smtClean="0"/>
              <a:t>. During the coming years, their capacity expansion programs are unlikely to keep pace with the expected growth in demand, resulting in a need for a third port to fill the gap.</a:t>
            </a:r>
          </a:p>
          <a:p>
            <a:pPr algn="just"/>
            <a:endParaRPr lang="en-US" dirty="0" smtClean="0"/>
          </a:p>
          <a:p>
            <a:pPr algn="just"/>
            <a:r>
              <a:rPr lang="en-US" dirty="0" smtClean="0"/>
              <a:t>In particular, Karachi Port has significant physical limitations and will not be able to grow at the same speed as the national growth in demand over the coming decades. These limitations result mainly from its location, which is within the city of Karachi itself, which has seen very rapid growth over the past years.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70000" lnSpcReduction="20000"/>
          </a:bodyPr>
          <a:lstStyle/>
          <a:p>
            <a:endParaRPr lang="en-US" dirty="0" smtClean="0"/>
          </a:p>
          <a:p>
            <a:r>
              <a:rPr lang="en-US" dirty="0" smtClean="0"/>
              <a:t>In the case of Port </a:t>
            </a:r>
            <a:r>
              <a:rPr lang="en-US" dirty="0" err="1" smtClean="0"/>
              <a:t>Qasim</a:t>
            </a:r>
            <a:r>
              <a:rPr lang="en-US" dirty="0" smtClean="0"/>
              <a:t>, although having a large physical space for expansion, its possible speed of development is hampered by its up-stream location, which is more than 40 km from the open sea, resulting in long turnaround times for visiting ships. This is not a problem for cargoes that are linked to industries located near the port, but it carries cost-disadvantages for cargoes that have origins and destinations elsewhere.</a:t>
            </a:r>
            <a:br>
              <a:rPr lang="en-US" dirty="0" smtClean="0"/>
            </a:br>
            <a:endParaRPr lang="en-US" dirty="0" smtClean="0"/>
          </a:p>
          <a:p>
            <a:r>
              <a:rPr lang="en-US" dirty="0" smtClean="0"/>
              <a:t>Against this background, it was deemed timely to construct and inaugurate a third deep-sea port for Pakistan so as to ensure that national development is not hampered by a lack of national port capacity in the future. Given the expected rapid growth in demand for port capacity, it is likewise important to continue expanding the capacity of </a:t>
            </a:r>
            <a:r>
              <a:rPr lang="en-US" dirty="0" err="1" smtClean="0"/>
              <a:t>Gwadar</a:t>
            </a:r>
            <a:r>
              <a:rPr lang="en-US" dirty="0" smtClean="0"/>
              <a:t> port over the coming decades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smtClean="0"/>
              <a:t>Vision</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92500" lnSpcReduction="20000"/>
          </a:bodyPr>
          <a:lstStyle/>
          <a:p>
            <a:pPr algn="just">
              <a:buNone/>
            </a:pPr>
            <a:endParaRPr lang="en-US" dirty="0" smtClean="0"/>
          </a:p>
          <a:p>
            <a:pPr algn="just">
              <a:buNone/>
            </a:pPr>
            <a:r>
              <a:rPr lang="en-US" dirty="0" smtClean="0"/>
              <a:t>	“The vision of GPA for </a:t>
            </a:r>
            <a:r>
              <a:rPr lang="en-US" dirty="0" err="1" smtClean="0"/>
              <a:t>Gwadar</a:t>
            </a:r>
            <a:r>
              <a:rPr lang="en-US" dirty="0" smtClean="0"/>
              <a:t> Port is to be a national gateway port for Pakistan and the region and a world-class maritime hub. </a:t>
            </a:r>
            <a:r>
              <a:rPr lang="en-US" dirty="0" err="1" smtClean="0"/>
              <a:t>Gwadar</a:t>
            </a:r>
            <a:r>
              <a:rPr lang="en-US" dirty="0" smtClean="0"/>
              <a:t> Port is to complement Karachi Port and Port </a:t>
            </a:r>
            <a:r>
              <a:rPr lang="en-US" dirty="0" err="1" smtClean="0"/>
              <a:t>Qasim</a:t>
            </a:r>
            <a:r>
              <a:rPr lang="en-US" dirty="0" smtClean="0"/>
              <a:t> in order to satisfy the country’s trading and shipping needs and to stimulate economic growth in the western and northern parts of Pakistan, utilizing the available resources of the country and also providing an outlet for land locked Central Asian Countries and Afghanistan through transit trade and offering transshipment facilities.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487362"/>
          </a:xfrm>
        </p:spPr>
        <p:txBody>
          <a:bodyPr>
            <a:normAutofit fontScale="90000"/>
          </a:bodyPr>
          <a:lstStyle/>
          <a:p>
            <a:pPr algn="r"/>
            <a:r>
              <a:rPr lang="en-US" b="1" dirty="0" smtClean="0"/>
              <a:t>Mission</a:t>
            </a:r>
            <a:br>
              <a:rPr lang="en-US" b="1" dirty="0" smtClean="0"/>
            </a:br>
            <a:endParaRPr lang="en-US" dirty="0"/>
          </a:p>
        </p:txBody>
      </p:sp>
      <p:sp>
        <p:nvSpPr>
          <p:cNvPr id="3" name="Content Placeholder 2"/>
          <p:cNvSpPr>
            <a:spLocks noGrp="1"/>
          </p:cNvSpPr>
          <p:nvPr>
            <p:ph idx="1"/>
          </p:nvPr>
        </p:nvSpPr>
        <p:spPr>
          <a:xfrm>
            <a:off x="457200" y="1143000"/>
            <a:ext cx="8229600" cy="4983163"/>
          </a:xfrm>
        </p:spPr>
        <p:txBody>
          <a:bodyPr>
            <a:normAutofit fontScale="70000" lnSpcReduction="20000"/>
          </a:bodyPr>
          <a:lstStyle/>
          <a:p>
            <a:pPr algn="just"/>
            <a:r>
              <a:rPr lang="en-US" dirty="0" smtClean="0"/>
              <a:t>To cater for all ships and all types of cargo ships</a:t>
            </a:r>
          </a:p>
          <a:p>
            <a:pPr algn="just"/>
            <a:endParaRPr lang="en-US" dirty="0" smtClean="0"/>
          </a:p>
          <a:p>
            <a:pPr algn="just"/>
            <a:r>
              <a:rPr lang="en-US" dirty="0" smtClean="0"/>
              <a:t>To facilitate trade and industrial and economic development, nationally, locally and regionally</a:t>
            </a:r>
          </a:p>
          <a:p>
            <a:pPr algn="just"/>
            <a:endParaRPr lang="en-US" dirty="0" smtClean="0"/>
          </a:p>
          <a:p>
            <a:pPr algn="just"/>
            <a:r>
              <a:rPr lang="en-US" dirty="0" smtClean="0"/>
              <a:t>To operate in a manner that is efficient, effective, competitive, transparent and fair to all</a:t>
            </a:r>
          </a:p>
          <a:p>
            <a:pPr algn="just"/>
            <a:endParaRPr lang="en-US" dirty="0" smtClean="0"/>
          </a:p>
          <a:p>
            <a:pPr algn="just"/>
            <a:r>
              <a:rPr lang="en-US" dirty="0" smtClean="0"/>
              <a:t>To remain aligned with expectations of local and international customers and stakeholders</a:t>
            </a:r>
          </a:p>
          <a:p>
            <a:pPr algn="just">
              <a:buNone/>
            </a:pPr>
            <a:endParaRPr lang="en-US" dirty="0" smtClean="0"/>
          </a:p>
          <a:p>
            <a:pPr algn="just"/>
            <a:r>
              <a:rPr lang="en-US" dirty="0" smtClean="0"/>
              <a:t>In doing so, the development of both </a:t>
            </a:r>
            <a:r>
              <a:rPr lang="en-US" dirty="0" err="1" smtClean="0"/>
              <a:t>Gwadar</a:t>
            </a:r>
            <a:r>
              <a:rPr lang="en-US" dirty="0" smtClean="0"/>
              <a:t> City and </a:t>
            </a:r>
            <a:r>
              <a:rPr lang="en-US" dirty="0" err="1" smtClean="0"/>
              <a:t>Gwadar</a:t>
            </a:r>
            <a:r>
              <a:rPr lang="en-US" dirty="0" smtClean="0"/>
              <a:t> Port will provide important contributions to the socio-economic development of the district of </a:t>
            </a:r>
            <a:r>
              <a:rPr lang="en-US" dirty="0" err="1" smtClean="0"/>
              <a:t>Gwadar</a:t>
            </a:r>
            <a:r>
              <a:rPr lang="en-US" dirty="0" smtClean="0"/>
              <a:t> and the province of </a:t>
            </a:r>
            <a:r>
              <a:rPr lang="en-US" dirty="0" err="1" smtClean="0"/>
              <a:t>Balochistan</a:t>
            </a:r>
            <a:r>
              <a:rPr lang="en-US" dirty="0" smtClean="0"/>
              <a:t>.</a:t>
            </a:r>
          </a:p>
          <a:p>
            <a:pPr algn="just"/>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b="1" dirty="0" err="1" smtClean="0"/>
              <a:t>Gwadar</a:t>
            </a:r>
            <a:r>
              <a:rPr lang="en-US" b="1" dirty="0" smtClean="0"/>
              <a:t> Port Civic Center</a:t>
            </a:r>
            <a:br>
              <a:rPr lang="en-US" b="1" dirty="0" smtClean="0"/>
            </a:br>
            <a:endParaRPr lang="en-US" dirty="0"/>
          </a:p>
        </p:txBody>
      </p:sp>
      <p:sp>
        <p:nvSpPr>
          <p:cNvPr id="3" name="Content Placeholder 2"/>
          <p:cNvSpPr>
            <a:spLocks noGrp="1"/>
          </p:cNvSpPr>
          <p:nvPr>
            <p:ph idx="1"/>
          </p:nvPr>
        </p:nvSpPr>
        <p:spPr>
          <a:xfrm>
            <a:off x="457200" y="1371600"/>
            <a:ext cx="8229600" cy="5105400"/>
          </a:xfrm>
        </p:spPr>
        <p:txBody>
          <a:bodyPr>
            <a:normAutofit fontScale="85000" lnSpcReduction="20000"/>
          </a:bodyPr>
          <a:lstStyle/>
          <a:p>
            <a:pPr algn="just"/>
            <a:endParaRPr lang="en-US" dirty="0" smtClean="0"/>
          </a:p>
          <a:p>
            <a:pPr algn="just"/>
            <a:r>
              <a:rPr lang="en-US" dirty="0" smtClean="0"/>
              <a:t>The Ministry of Ports and Shipping and </a:t>
            </a:r>
            <a:r>
              <a:rPr lang="en-US" dirty="0" err="1" smtClean="0"/>
              <a:t>Gwadar</a:t>
            </a:r>
            <a:r>
              <a:rPr lang="en-US" dirty="0" smtClean="0"/>
              <a:t> Port Authority initiated the Project of building a modern Civic Centre Building in the heart of the </a:t>
            </a:r>
            <a:r>
              <a:rPr lang="en-US" dirty="0" err="1" smtClean="0"/>
              <a:t>Gwadar</a:t>
            </a:r>
            <a:r>
              <a:rPr lang="en-US" dirty="0" smtClean="0"/>
              <a:t> City to set a model for the upcoming buildings in the future and to develop the underprivileged area of </a:t>
            </a:r>
            <a:r>
              <a:rPr lang="en-US" dirty="0" err="1" smtClean="0"/>
              <a:t>Gwadar</a:t>
            </a:r>
            <a:r>
              <a:rPr lang="en-US" dirty="0" smtClean="0"/>
              <a:t> in particular and </a:t>
            </a:r>
            <a:r>
              <a:rPr lang="en-US" dirty="0" err="1" smtClean="0"/>
              <a:t>Balochistan</a:t>
            </a:r>
            <a:r>
              <a:rPr lang="en-US" dirty="0" smtClean="0"/>
              <a:t> in general. </a:t>
            </a:r>
          </a:p>
          <a:p>
            <a:pPr algn="just"/>
            <a:endParaRPr lang="en-US" dirty="0" smtClean="0"/>
          </a:p>
          <a:p>
            <a:pPr algn="just"/>
            <a:r>
              <a:rPr lang="en-US" dirty="0" smtClean="0"/>
              <a:t>The Civic Center is offering comfortable and state of the art office accommodations, shops as well as residential flats to cater for administrative and residential needs of various organizations &amp; Private persons.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b="1" dirty="0" smtClean="0"/>
              <a:t>Ministry of Ports &amp; Shipping</a:t>
            </a:r>
            <a:endParaRPr lang="en-US" dirty="0" smtClean="0"/>
          </a:p>
          <a:p>
            <a:pPr lvl="1"/>
            <a:r>
              <a:rPr lang="en-US" dirty="0" err="1" smtClean="0"/>
              <a:t>Gwadar</a:t>
            </a:r>
            <a:r>
              <a:rPr lang="en-US" dirty="0" smtClean="0"/>
              <a:t> Port</a:t>
            </a:r>
          </a:p>
          <a:p>
            <a:pPr lvl="1"/>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a:t>
            </a:r>
            <a:endParaRPr lang="en-US" b="1" dirty="0"/>
          </a:p>
        </p:txBody>
      </p:sp>
      <p:sp>
        <p:nvSpPr>
          <p:cNvPr id="3" name="Content Placeholder 2"/>
          <p:cNvSpPr>
            <a:spLocks noGrp="1"/>
          </p:cNvSpPr>
          <p:nvPr>
            <p:ph idx="1"/>
          </p:nvPr>
        </p:nvSpPr>
        <p:spPr/>
        <p:txBody>
          <a:bodyPr/>
          <a:lstStyle/>
          <a:p>
            <a:r>
              <a:rPr lang="en-US" dirty="0" smtClean="0"/>
              <a:t>Oil and Gas Development Company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143</TotalTime>
  <Words>867</Words>
  <Application>Microsoft Office PowerPoint</Application>
  <PresentationFormat>On-screen Show (4:3)</PresentationFormat>
  <Paragraphs>148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Regulatory Administrative Institutions MPA 517</vt:lpstr>
      <vt:lpstr>Recap</vt:lpstr>
      <vt:lpstr>Mineral Wing </vt:lpstr>
      <vt:lpstr>Current Development</vt:lpstr>
      <vt:lpstr>Today’s Lecture </vt:lpstr>
      <vt:lpstr>Ministry of Ports and Shipping</vt:lpstr>
      <vt:lpstr>Slide 7</vt:lpstr>
      <vt:lpstr>Goals &amp; Objectives</vt:lpstr>
      <vt:lpstr>Functions Of the Ministry</vt:lpstr>
      <vt:lpstr>Functions Of the Ministry</vt:lpstr>
      <vt:lpstr>Slide 11</vt:lpstr>
      <vt:lpstr>Administration Wing </vt:lpstr>
      <vt:lpstr>Slide 13</vt:lpstr>
      <vt:lpstr>GWADAR PORT </vt:lpstr>
      <vt:lpstr>Slide 15</vt:lpstr>
      <vt:lpstr>Vision </vt:lpstr>
      <vt:lpstr>Mission </vt:lpstr>
      <vt:lpstr>Gwadar Port Civic Center </vt:lpstr>
      <vt:lpstr>Summary</vt:lpstr>
      <vt:lpstr>Next Lecture</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Regulatory Administrative Institutions MPA 517</dc:title>
  <dc:creator>U</dc:creator>
  <cp:lastModifiedBy>NTS</cp:lastModifiedBy>
  <cp:revision>37</cp:revision>
  <dcterms:created xsi:type="dcterms:W3CDTF">2006-08-16T00:00:00Z</dcterms:created>
  <dcterms:modified xsi:type="dcterms:W3CDTF">2014-06-27T08:21:15Z</dcterms:modified>
</cp:coreProperties>
</file>