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93D655-5C6B-4DCB-BC58-BB47DF2754FB}" type="datetimeFigureOut">
              <a:rPr lang="en-US" smtClean="0"/>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1123D9-A1A5-4CD0-851B-D47A1D0F6BD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BE58E6-DFC4-436B-AE4C-FA8D9481083B}"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19A20-AEB2-4257-B0C2-E8940B87B448}"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73E417-9643-408F-BDD4-ADD77E07E68B}"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66D943-F35D-49FB-9B60-67596FAEC475}"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C8B318-20B3-4AB1-B171-5F7159FBC686}" type="datetime1">
              <a:rPr lang="en-US" smtClean="0"/>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99DAE8-3656-482C-B4E1-DA720D303F5B}" type="datetime1">
              <a:rPr lang="en-US" smtClean="0"/>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555DB-C066-4464-8C9A-3261ED8ED9CE}" type="datetime1">
              <a:rPr lang="en-US" smtClean="0"/>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12DD0B-3CA2-402D-B19E-E1919BAF63A8}"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A2DBD3-4AEA-4AD6-9C44-4D79BF3E09B6}"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19E04-F434-42A9-A788-D54A32C4DDC9}"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80CEED-BC4D-4629-8E2B-27C9935A574F}"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667605-06D0-4381-8905-00ADC5FF8EA8}" type="datetime1">
              <a:rPr lang="en-US" smtClean="0"/>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pakistan.gov.pk/divisions/ContentInfo.jsp?DivID=49&amp;cPath=768_805&amp;ContentID=4573" TargetMode="External"/><Relationship Id="rId2" Type="http://schemas.openxmlformats.org/officeDocument/2006/relationships/hyperlink" Target="http://202.83.164.25/wps/portal/Mopnr/!ut/p/c1/04_SB8K8xLLM9MSSzPy8xBz9CP0os_hQN68AZ3dnIwMD3wAXAyNTPxc_E1NjINdYPxykwyzeAAdwNIDIw02wMA82NTBy9fQzNjH0NTQwNNH388jPTdUvyM5Oc3RUVAQAg_wwoQ!!/dl2/d1/L0lDU0lKSWdrbUEhIS9JRFJBQUlpQ2dBek15cXchL1lCSkoxTkExTkk1MC01RncvN19PRkxPOUZIMjBHREhFMDJEQ1FLRFA3MkhNNy9Wa19fXzE4/?PC_7_OFLO9FH20GDHE02DCQKDP72HM7_WCM_CONTEXT=/wps/wcm/connect/MopnrCL/ministry/sageneral/directorate+general+of+petroleum+concession" TargetMode="External"/><Relationship Id="rId1" Type="http://schemas.openxmlformats.org/officeDocument/2006/relationships/slideLayout" Target="../slideLayouts/slideLayout2.xml"/><Relationship Id="rId4" Type="http://schemas.openxmlformats.org/officeDocument/2006/relationships/hyperlink" Target="http://202.83.164.25/mpnr/frmDetails.aspx?opt=misclinks&amp;id=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Lecture-25</a:t>
            </a:r>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Upon the establishment of OGRA on 28th March, 2002 the Natural Gas Regulatory Authority (NGRA) was subsumed by the OGRA. </a:t>
            </a:r>
          </a:p>
          <a:p>
            <a:pPr algn="just"/>
            <a:endParaRPr lang="en-US" dirty="0" smtClean="0"/>
          </a:p>
          <a:p>
            <a:pPr algn="just"/>
            <a:r>
              <a:rPr lang="en-US" dirty="0" smtClean="0"/>
              <a:t>All properties and works done by the NGRA were transferred to and protected under the OGRA Ordinance. </a:t>
            </a:r>
          </a:p>
          <a:p>
            <a:pPr algn="just"/>
            <a:endParaRPr lang="en-US" dirty="0" smtClean="0"/>
          </a:p>
          <a:p>
            <a:pPr algn="just"/>
            <a:r>
              <a:rPr lang="en-US" dirty="0" smtClean="0"/>
              <a:t>OGRA was, therefore, in a position to start its functions in respect to natural gas immediately upon its establishment.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sz="3200" b="1" dirty="0" smtClean="0"/>
              <a:t>Directorate General of Gas-FUNCTIONS</a:t>
            </a:r>
            <a:br>
              <a:rPr lang="en-US" sz="3200" b="1" dirty="0" smtClean="0"/>
            </a:br>
            <a:endParaRPr lang="en-US" sz="3200" dirty="0"/>
          </a:p>
        </p:txBody>
      </p:sp>
      <p:sp>
        <p:nvSpPr>
          <p:cNvPr id="3" name="Content Placeholder 2"/>
          <p:cNvSpPr>
            <a:spLocks noGrp="1"/>
          </p:cNvSpPr>
          <p:nvPr>
            <p:ph idx="1"/>
          </p:nvPr>
        </p:nvSpPr>
        <p:spPr>
          <a:xfrm>
            <a:off x="457200" y="1143000"/>
            <a:ext cx="8229600" cy="5410200"/>
          </a:xfrm>
        </p:spPr>
        <p:txBody>
          <a:bodyPr>
            <a:normAutofit fontScale="62500" lnSpcReduction="20000"/>
          </a:bodyPr>
          <a:lstStyle/>
          <a:p>
            <a:pPr algn="just" fontAlgn="base"/>
            <a:endParaRPr lang="en-US" dirty="0" smtClean="0"/>
          </a:p>
          <a:p>
            <a:pPr algn="just" fontAlgn="base"/>
            <a:r>
              <a:rPr lang="en-US" dirty="0" smtClean="0"/>
              <a:t>Assessment of consumers’ gas prices based on the prescribed prices, determined by OGRA and making recommendations to the Government for their fixation</a:t>
            </a:r>
          </a:p>
          <a:p>
            <a:pPr algn="just" fontAlgn="base"/>
            <a:endParaRPr lang="en-US" dirty="0" smtClean="0"/>
          </a:p>
          <a:p>
            <a:pPr algn="just" fontAlgn="base"/>
            <a:r>
              <a:rPr lang="en-US" dirty="0" smtClean="0"/>
              <a:t>Budgeting and monitoring of receipts of Gas Development Surcharge</a:t>
            </a:r>
          </a:p>
          <a:p>
            <a:pPr algn="just" fontAlgn="base"/>
            <a:endParaRPr lang="en-US" dirty="0" smtClean="0"/>
          </a:p>
          <a:p>
            <a:pPr algn="just" fontAlgn="base"/>
            <a:r>
              <a:rPr lang="en-US" dirty="0" smtClean="0"/>
              <a:t>Implementation of the President/PM directives including Gas supply schemes of the Parliamentarians</a:t>
            </a:r>
          </a:p>
          <a:p>
            <a:pPr algn="just" fontAlgn="base"/>
            <a:endParaRPr lang="en-US" dirty="0" smtClean="0"/>
          </a:p>
          <a:p>
            <a:pPr algn="just" fontAlgn="base"/>
            <a:r>
              <a:rPr lang="en-US" dirty="0" smtClean="0"/>
              <a:t>Coordination with Ministry of Interior and Civil Armed Forces etc on issues relating to safety/security of gas pipeline in the country</a:t>
            </a:r>
          </a:p>
          <a:p>
            <a:pPr algn="just" fontAlgn="base"/>
            <a:endParaRPr lang="en-US" dirty="0" smtClean="0"/>
          </a:p>
          <a:p>
            <a:pPr algn="just" fontAlgn="base"/>
            <a:r>
              <a:rPr lang="en-US" dirty="0" smtClean="0"/>
              <a:t>Processing as well as implementation of Cabinet/ECC decisions</a:t>
            </a:r>
          </a:p>
          <a:p>
            <a:pPr algn="just" fontAlgn="base"/>
            <a:endParaRPr lang="en-US" dirty="0" smtClean="0"/>
          </a:p>
          <a:p>
            <a:pPr algn="just" fontAlgn="base"/>
            <a:r>
              <a:rPr lang="en-US" dirty="0" smtClean="0"/>
              <a:t>Parliamentary Business, i.e. Senate/National Assembly Questions, Standing Committees meeting and ensure implementation of their recommendation.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Wings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Directorate General of Gas</a:t>
            </a:r>
            <a:endParaRPr lang="en-US" b="1" dirty="0" smtClean="0"/>
          </a:p>
          <a:p>
            <a:r>
              <a:rPr lang="en-US" dirty="0" smtClean="0"/>
              <a:t>Directorate General of LNG &amp; LPG</a:t>
            </a:r>
            <a:endParaRPr lang="en-US" b="1" dirty="0" smtClean="0"/>
          </a:p>
          <a:p>
            <a:r>
              <a:rPr lang="en-US" dirty="0" smtClean="0"/>
              <a:t>Directorate General of Oil</a:t>
            </a:r>
          </a:p>
          <a:p>
            <a:r>
              <a:rPr lang="en-US" dirty="0" smtClean="0"/>
              <a:t>Directorate General of Petroleum Concession</a:t>
            </a:r>
            <a:endParaRPr lang="en-US" b="1" dirty="0" smtClean="0"/>
          </a:p>
          <a:p>
            <a:r>
              <a:rPr lang="en-US" dirty="0" smtClean="0"/>
              <a:t>Directorate General of Refineries</a:t>
            </a:r>
            <a:endParaRPr lang="en-US" b="1" dirty="0" smtClean="0"/>
          </a:p>
          <a:p>
            <a:r>
              <a:rPr lang="en-US" dirty="0" smtClean="0"/>
              <a:t>Human Resource and Administration Wing</a:t>
            </a:r>
            <a:endParaRPr lang="en-US" b="1" dirty="0" smtClean="0"/>
          </a:p>
          <a:p>
            <a:r>
              <a:rPr lang="en-US" dirty="0" smtClean="0"/>
              <a:t>International Joint Venture Wing</a:t>
            </a:r>
            <a:endParaRPr lang="en-US" b="1" dirty="0" smtClean="0"/>
          </a:p>
          <a:p>
            <a:r>
              <a:rPr lang="en-US" dirty="0" smtClean="0"/>
              <a:t>Mineral Wing</a:t>
            </a:r>
            <a:endParaRPr lang="en-US" b="1" dirty="0" smtClean="0"/>
          </a:p>
          <a:p>
            <a:r>
              <a:rPr lang="en-US" dirty="0" smtClean="0"/>
              <a:t>Policy Wing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Human Resource and Administration Wing</a:t>
            </a:r>
            <a:endParaRPr lang="en-US" b="1" dirty="0" smtClean="0"/>
          </a:p>
          <a:p>
            <a:r>
              <a:rPr lang="en-US" dirty="0" smtClean="0"/>
              <a:t>International Joint Venture Wing</a:t>
            </a:r>
            <a:endParaRPr lang="en-US" b="1" dirty="0" smtClean="0"/>
          </a:p>
          <a:p>
            <a:r>
              <a:rPr lang="en-US" dirty="0" smtClean="0"/>
              <a:t>Mineral Wing</a:t>
            </a:r>
            <a:endParaRPr lang="en-US" b="1" dirty="0" smtClean="0"/>
          </a:p>
          <a:p>
            <a:r>
              <a:rPr lang="en-US" dirty="0" smtClean="0"/>
              <a:t>Policy Wing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r"/>
            <a:r>
              <a:rPr lang="en-US" sz="3200" b="1" dirty="0" smtClean="0"/>
              <a:t>Human Resource and Administration Wing</a:t>
            </a:r>
            <a:br>
              <a:rPr lang="en-US" sz="3200" b="1" dirty="0" smtClean="0"/>
            </a:br>
            <a:endParaRPr lang="en-US" sz="3200" b="1" dirty="0"/>
          </a:p>
        </p:txBody>
      </p:sp>
      <p:sp>
        <p:nvSpPr>
          <p:cNvPr id="3" name="Content Placeholder 2"/>
          <p:cNvSpPr>
            <a:spLocks noGrp="1"/>
          </p:cNvSpPr>
          <p:nvPr>
            <p:ph idx="1"/>
          </p:nvPr>
        </p:nvSpPr>
        <p:spPr>
          <a:xfrm>
            <a:off x="457200" y="1143000"/>
            <a:ext cx="8229600" cy="5410200"/>
          </a:xfrm>
        </p:spPr>
        <p:txBody>
          <a:bodyPr>
            <a:normAutofit fontScale="70000" lnSpcReduction="20000"/>
          </a:bodyPr>
          <a:lstStyle/>
          <a:p>
            <a:pPr algn="just" fontAlgn="base">
              <a:buNone/>
            </a:pPr>
            <a:r>
              <a:rPr lang="en-US" dirty="0" smtClean="0"/>
              <a:t>	</a:t>
            </a:r>
          </a:p>
          <a:p>
            <a:pPr algn="just" fontAlgn="base">
              <a:buNone/>
            </a:pPr>
            <a:r>
              <a:rPr lang="en-US" dirty="0" smtClean="0"/>
              <a:t>Administration Wing consists of a Joint Secretary, two Deputy Secretaries and six Section Officers along with the supporting staff. Administration Wing is responsible for the following </a:t>
            </a:r>
            <a:r>
              <a:rPr lang="en-US" b="1" dirty="0" smtClean="0"/>
              <a:t>functions</a:t>
            </a:r>
            <a:r>
              <a:rPr lang="en-US" dirty="0" smtClean="0"/>
              <a:t>:</a:t>
            </a:r>
          </a:p>
          <a:p>
            <a:pPr algn="just" fontAlgn="base"/>
            <a:endParaRPr lang="en-US" dirty="0" smtClean="0"/>
          </a:p>
          <a:p>
            <a:pPr algn="just" fontAlgn="base"/>
            <a:r>
              <a:rPr lang="en-US" dirty="0" smtClean="0"/>
              <a:t>All matters pertaining to personnel management and general administration of the Ministry ( Secretariat ).</a:t>
            </a:r>
          </a:p>
          <a:p>
            <a:pPr algn="just" fontAlgn="base"/>
            <a:endParaRPr lang="en-US" dirty="0" smtClean="0"/>
          </a:p>
          <a:p>
            <a:pPr algn="just" fontAlgn="base"/>
            <a:r>
              <a:rPr lang="en-US" dirty="0" smtClean="0"/>
              <a:t>All matters relating to personnel management and general/financial management affairs of the Policy Wing of the Ministry, Oil, Gas and Mineral sector companies, Geological Survey of Pakistan (GSP) and Hydrocarbon Development Institute of Pakistan ( HDIP ), under Ministry of Petroleum &amp; Natural Resources.</a:t>
            </a:r>
          </a:p>
          <a:p>
            <a:pPr algn="just" fontAlgn="base"/>
            <a:endParaRPr lang="en-US" dirty="0" smtClean="0"/>
          </a:p>
          <a:p>
            <a:pPr algn="just" fontAlgn="base"/>
            <a:r>
              <a:rPr lang="en-US" dirty="0" smtClean="0"/>
              <a:t>Corporate affairs of oil and gas companies.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Functions</a:t>
            </a:r>
            <a:endParaRPr lang="en-US" b="1" dirty="0"/>
          </a:p>
        </p:txBody>
      </p:sp>
      <p:sp>
        <p:nvSpPr>
          <p:cNvPr id="3" name="Content Placeholder 2"/>
          <p:cNvSpPr>
            <a:spLocks noGrp="1"/>
          </p:cNvSpPr>
          <p:nvPr>
            <p:ph idx="1"/>
          </p:nvPr>
        </p:nvSpPr>
        <p:spPr>
          <a:xfrm>
            <a:off x="457200" y="1219200"/>
            <a:ext cx="8229600" cy="5638800"/>
          </a:xfrm>
        </p:spPr>
        <p:txBody>
          <a:bodyPr>
            <a:normAutofit fontScale="62500" lnSpcReduction="20000"/>
          </a:bodyPr>
          <a:lstStyle/>
          <a:p>
            <a:pPr algn="just" fontAlgn="base"/>
            <a:r>
              <a:rPr lang="en-US" dirty="0" smtClean="0"/>
              <a:t>All matters relating to technical assistance, tours and training in Pakistan and abroad</a:t>
            </a:r>
          </a:p>
          <a:p>
            <a:pPr algn="just" fontAlgn="base"/>
            <a:endParaRPr lang="en-US" dirty="0" smtClean="0"/>
          </a:p>
          <a:p>
            <a:pPr algn="just" fontAlgn="base"/>
            <a:r>
              <a:rPr lang="en-US" dirty="0" smtClean="0"/>
              <a:t>Coordination work of the Ministry, its attached departments, organizations with other Federal Ministries/Divisions/Departments etc.</a:t>
            </a:r>
          </a:p>
          <a:p>
            <a:pPr algn="just" fontAlgn="base"/>
            <a:endParaRPr lang="en-US" dirty="0" smtClean="0"/>
          </a:p>
          <a:p>
            <a:pPr algn="just" fontAlgn="base"/>
            <a:r>
              <a:rPr lang="en-US" dirty="0" smtClean="0"/>
              <a:t>Processing of non-development budget of the Ministry, its attached departments and matters relating to Public Accounts Committee/Departmental Account Committee etc.</a:t>
            </a:r>
          </a:p>
          <a:p>
            <a:pPr algn="just" fontAlgn="base"/>
            <a:endParaRPr lang="en-US" dirty="0" smtClean="0"/>
          </a:p>
          <a:p>
            <a:pPr algn="just" fontAlgn="base"/>
            <a:r>
              <a:rPr lang="en-US" dirty="0" smtClean="0"/>
              <a:t>All matters relating to website and networking of the Ministry.</a:t>
            </a:r>
          </a:p>
          <a:p>
            <a:pPr algn="just" fontAlgn="base"/>
            <a:endParaRPr lang="en-US" dirty="0" smtClean="0"/>
          </a:p>
          <a:p>
            <a:pPr algn="just" fontAlgn="base"/>
            <a:r>
              <a:rPr lang="en-US" dirty="0" smtClean="0"/>
              <a:t>Coordination work relating to P&amp;NR Committee on </a:t>
            </a:r>
            <a:r>
              <a:rPr lang="en-US" dirty="0" err="1" smtClean="0"/>
              <a:t>Defence</a:t>
            </a:r>
            <a:r>
              <a:rPr lang="en-US" dirty="0" smtClean="0"/>
              <a:t> Planning as well as security of key points etc.</a:t>
            </a:r>
          </a:p>
          <a:p>
            <a:pPr algn="just" fontAlgn="base"/>
            <a:endParaRPr lang="en-US" dirty="0" smtClean="0"/>
          </a:p>
          <a:p>
            <a:pPr algn="just" fontAlgn="base"/>
            <a:r>
              <a:rPr lang="en-US" dirty="0" smtClean="0"/>
              <a:t>Courts/Litigation cases.</a:t>
            </a:r>
          </a:p>
          <a:p>
            <a:pPr algn="just" fontAlgn="base"/>
            <a:endParaRPr lang="en-US" dirty="0" smtClean="0"/>
          </a:p>
          <a:p>
            <a:pPr algn="just" fontAlgn="base"/>
            <a:r>
              <a:rPr lang="en-US" dirty="0" smtClean="0"/>
              <a:t>Parliament business.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pPr algn="r"/>
            <a:r>
              <a:rPr lang="en-US" b="1" dirty="0" smtClean="0"/>
              <a:t>JOINT SECRETARY (HR &amp; ADMN)</a:t>
            </a:r>
            <a:endParaRPr lang="en-US" dirty="0"/>
          </a:p>
        </p:txBody>
      </p:sp>
      <p:sp>
        <p:nvSpPr>
          <p:cNvPr id="3" name="Content Placeholder 2"/>
          <p:cNvSpPr>
            <a:spLocks noGrp="1"/>
          </p:cNvSpPr>
          <p:nvPr>
            <p:ph idx="1"/>
          </p:nvPr>
        </p:nvSpPr>
        <p:spPr>
          <a:xfrm>
            <a:off x="457200" y="1371600"/>
            <a:ext cx="8229600" cy="5105400"/>
          </a:xfrm>
        </p:spPr>
        <p:txBody>
          <a:bodyPr>
            <a:normAutofit fontScale="77500" lnSpcReduction="20000"/>
          </a:bodyPr>
          <a:lstStyle/>
          <a:p>
            <a:pPr algn="just" fontAlgn="base"/>
            <a:r>
              <a:rPr lang="en-US" dirty="0" smtClean="0"/>
              <a:t>Supervise the work of Deputy Secretary (</a:t>
            </a:r>
            <a:r>
              <a:rPr lang="en-US" dirty="0" err="1" smtClean="0"/>
              <a:t>Admn</a:t>
            </a:r>
            <a:r>
              <a:rPr lang="en-US" dirty="0" smtClean="0"/>
              <a:t>) and Deputy Secretary( Personnel).</a:t>
            </a:r>
          </a:p>
          <a:p>
            <a:pPr algn="just" fontAlgn="base"/>
            <a:endParaRPr lang="en-US" dirty="0" smtClean="0"/>
          </a:p>
          <a:p>
            <a:pPr algn="just" fontAlgn="base"/>
            <a:r>
              <a:rPr lang="en-US" dirty="0" smtClean="0"/>
              <a:t>All matters pertaining to personnel management and general administration of the Ministry (Secretariat).</a:t>
            </a:r>
          </a:p>
          <a:p>
            <a:pPr algn="just" fontAlgn="base"/>
            <a:endParaRPr lang="en-US" dirty="0" smtClean="0"/>
          </a:p>
          <a:p>
            <a:pPr algn="just" fontAlgn="base"/>
            <a:r>
              <a:rPr lang="en-US" dirty="0" smtClean="0"/>
              <a:t>All matters relating to Personnel management and General / financial affairs of the Policy Wing of the Ministry, Oil and Gas Companies, geological Survey of Pakistan (GSP), Pakistan Mineral Development Corporation and Hydrocarbon Development Institute of Pakistan, under Ministry of Petroleum and Natural Resources.</a:t>
            </a:r>
          </a:p>
          <a:p>
            <a:pPr algn="just" fontAlgn="base"/>
            <a:endParaRPr lang="en-US" dirty="0" smtClean="0"/>
          </a:p>
          <a:p>
            <a:pPr algn="just" fontAlgn="base"/>
            <a:r>
              <a:rPr lang="en-US" dirty="0" smtClean="0"/>
              <a:t>Corporate affairs of oil, gas and mineral sector companies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b="1" dirty="0" smtClean="0"/>
              <a:t>International Joint Venture Wing</a:t>
            </a:r>
            <a:br>
              <a:rPr lang="en-US" b="1" dirty="0" smtClean="0"/>
            </a:br>
            <a:endParaRPr lang="en-US" dirty="0"/>
          </a:p>
        </p:txBody>
      </p:sp>
      <p:sp>
        <p:nvSpPr>
          <p:cNvPr id="3" name="Content Placeholder 2"/>
          <p:cNvSpPr>
            <a:spLocks noGrp="1"/>
          </p:cNvSpPr>
          <p:nvPr>
            <p:ph idx="1"/>
          </p:nvPr>
        </p:nvSpPr>
        <p:spPr>
          <a:xfrm>
            <a:off x="457200" y="1219200"/>
            <a:ext cx="8229600" cy="5257800"/>
          </a:xfrm>
        </p:spPr>
        <p:txBody>
          <a:bodyPr>
            <a:normAutofit fontScale="70000" lnSpcReduction="20000"/>
          </a:bodyPr>
          <a:lstStyle/>
          <a:p>
            <a:pPr algn="just" fontAlgn="base"/>
            <a:r>
              <a:rPr lang="en-US" dirty="0" smtClean="0"/>
              <a:t>This wing comprises of one  Joint Secretary, two Deputy Secretaries and four Section Officers along with complementary staff.</a:t>
            </a:r>
          </a:p>
          <a:p>
            <a:pPr algn="just" fontAlgn="base"/>
            <a:endParaRPr lang="en-US" dirty="0" smtClean="0"/>
          </a:p>
          <a:p>
            <a:pPr algn="just" fontAlgn="base"/>
            <a:r>
              <a:rPr lang="en-US" dirty="0" smtClean="0"/>
              <a:t>International Joint Venture Wing is responsible for all matters other than administration relating to Directorate Generals, GSP, OGDCL, SNGPL, SSGCL, HDIP, PARCO and PSO. Oil &amp; gas infrastructure Processing / approval and monitoring of development schemes. </a:t>
            </a:r>
          </a:p>
          <a:p>
            <a:pPr algn="just" fontAlgn="base"/>
            <a:endParaRPr lang="en-US" dirty="0" smtClean="0"/>
          </a:p>
          <a:p>
            <a:pPr algn="just" fontAlgn="base"/>
            <a:r>
              <a:rPr lang="en-US" dirty="0" smtClean="0"/>
              <a:t>Foreign Aid / Loan and coordination with World Bank, ADB, CIDA, IDB, JICA. Joint Ministerial Commissions, ECO &amp; bilateral relations. Preparation of Development Budget (PSDP), Long Term plans, Economic Survey &amp; Budget Speech. </a:t>
            </a:r>
          </a:p>
          <a:p>
            <a:pPr algn="just" fontAlgn="base"/>
            <a:endParaRPr lang="en-US" dirty="0" smtClean="0"/>
          </a:p>
          <a:p>
            <a:pPr algn="just" fontAlgn="base"/>
            <a:r>
              <a:rPr lang="en-US" dirty="0" smtClean="0"/>
              <a:t>All policy matters, ECNEC, ECC, CCOI, CCOP, Cabinet and implementation of decisions. Foreign investment, privatization, import of natural gas projects.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Mineral Wing</a:t>
            </a:r>
            <a:br>
              <a:rPr lang="en-US" b="1" dirty="0" smtClean="0"/>
            </a:br>
            <a:endParaRPr lang="en-US" dirty="0"/>
          </a:p>
        </p:txBody>
      </p:sp>
      <p:sp>
        <p:nvSpPr>
          <p:cNvPr id="3" name="Content Placeholder 2"/>
          <p:cNvSpPr>
            <a:spLocks noGrp="1"/>
          </p:cNvSpPr>
          <p:nvPr>
            <p:ph idx="1"/>
          </p:nvPr>
        </p:nvSpPr>
        <p:spPr>
          <a:xfrm>
            <a:off x="457200" y="1219200"/>
            <a:ext cx="8229600" cy="5257800"/>
          </a:xfrm>
        </p:spPr>
        <p:txBody>
          <a:bodyPr>
            <a:normAutofit fontScale="62500" lnSpcReduction="20000"/>
          </a:bodyPr>
          <a:lstStyle/>
          <a:p>
            <a:pPr algn="just">
              <a:buNone/>
            </a:pPr>
            <a:r>
              <a:rPr lang="en-US" dirty="0" smtClean="0"/>
              <a:t>	As evident from the geological environment and present state of exploration and mineral discoveries made, so far, Pakistan has vast potential for varieties of minerals. These includes: </a:t>
            </a:r>
          </a:p>
          <a:p>
            <a:pPr algn="just">
              <a:buNone/>
            </a:pPr>
            <a:endParaRPr lang="en-US" dirty="0" smtClean="0"/>
          </a:p>
          <a:p>
            <a:pPr algn="just">
              <a:buNone/>
            </a:pPr>
            <a:r>
              <a:rPr lang="en-US" dirty="0" smtClean="0"/>
              <a:t>1)  Huge resources of </a:t>
            </a:r>
            <a:r>
              <a:rPr lang="en-US" dirty="0" err="1" smtClean="0"/>
              <a:t>Thar</a:t>
            </a:r>
            <a:r>
              <a:rPr lang="en-US" dirty="0" smtClean="0"/>
              <a:t> Coal </a:t>
            </a:r>
            <a:r>
              <a:rPr lang="en-US" dirty="0" err="1" smtClean="0"/>
              <a:t>Sindh</a:t>
            </a:r>
            <a:r>
              <a:rPr lang="en-US" dirty="0" smtClean="0"/>
              <a:t>,</a:t>
            </a:r>
          </a:p>
          <a:p>
            <a:pPr algn="just">
              <a:buNone/>
            </a:pPr>
            <a:endParaRPr lang="en-US" dirty="0" smtClean="0"/>
          </a:p>
          <a:p>
            <a:pPr algn="just">
              <a:buNone/>
            </a:pPr>
            <a:r>
              <a:rPr lang="en-US" dirty="0" smtClean="0"/>
              <a:t>2) Well-known copper and precious metal potential of district </a:t>
            </a:r>
            <a:r>
              <a:rPr lang="en-US" dirty="0" err="1" smtClean="0"/>
              <a:t>Chagai</a:t>
            </a:r>
            <a:r>
              <a:rPr lang="en-US" dirty="0" smtClean="0"/>
              <a:t> Baluchistan, Waziristan and </a:t>
            </a:r>
            <a:r>
              <a:rPr lang="en-US" dirty="0" err="1" smtClean="0"/>
              <a:t>Gilgit</a:t>
            </a:r>
            <a:r>
              <a:rPr lang="en-US" dirty="0" smtClean="0"/>
              <a:t>-</a:t>
            </a:r>
            <a:r>
              <a:rPr lang="en-US" dirty="0" err="1" smtClean="0"/>
              <a:t>Baltistan</a:t>
            </a:r>
            <a:endParaRPr lang="en-US" dirty="0" smtClean="0"/>
          </a:p>
          <a:p>
            <a:pPr algn="just">
              <a:buNone/>
            </a:pPr>
            <a:endParaRPr lang="en-US" dirty="0" smtClean="0"/>
          </a:p>
          <a:p>
            <a:pPr algn="just">
              <a:buNone/>
            </a:pPr>
            <a:r>
              <a:rPr lang="en-US" dirty="0" smtClean="0"/>
              <a:t>3)   Marble and granite deposits of Khyber </a:t>
            </a:r>
            <a:r>
              <a:rPr lang="en-US" dirty="0" err="1" smtClean="0"/>
              <a:t>Pakhtunkhwa</a:t>
            </a:r>
            <a:r>
              <a:rPr lang="en-US" dirty="0" smtClean="0"/>
              <a:t> (K.P.)</a:t>
            </a:r>
          </a:p>
          <a:p>
            <a:pPr algn="just">
              <a:buNone/>
            </a:pPr>
            <a:endParaRPr lang="en-US" dirty="0" smtClean="0"/>
          </a:p>
          <a:p>
            <a:pPr algn="just">
              <a:buNone/>
            </a:pPr>
            <a:r>
              <a:rPr lang="en-US" dirty="0" smtClean="0"/>
              <a:t>4)  Rare earth elements in </a:t>
            </a:r>
            <a:r>
              <a:rPr lang="en-US" dirty="0" err="1" smtClean="0"/>
              <a:t>carbonatites</a:t>
            </a:r>
            <a:r>
              <a:rPr lang="en-US" dirty="0" smtClean="0"/>
              <a:t> in K.P.</a:t>
            </a:r>
          </a:p>
          <a:p>
            <a:pPr algn="just">
              <a:buNone/>
            </a:pPr>
            <a:endParaRPr lang="en-US" dirty="0" smtClean="0"/>
          </a:p>
          <a:p>
            <a:pPr algn="just">
              <a:buNone/>
            </a:pPr>
            <a:r>
              <a:rPr lang="en-US" dirty="0" smtClean="0"/>
              <a:t>5)   World famous gemstones of K.P, AJ&amp;K and </a:t>
            </a:r>
            <a:r>
              <a:rPr lang="en-US" dirty="0" err="1" smtClean="0"/>
              <a:t>Gilgit</a:t>
            </a:r>
            <a:r>
              <a:rPr lang="en-US" dirty="0" smtClean="0"/>
              <a:t>-</a:t>
            </a:r>
            <a:r>
              <a:rPr lang="en-US" dirty="0" err="1" smtClean="0"/>
              <a:t>Baltistan</a:t>
            </a:r>
            <a:r>
              <a:rPr lang="en-US" dirty="0" smtClean="0"/>
              <a:t>, and</a:t>
            </a:r>
          </a:p>
          <a:p>
            <a:pPr algn="just">
              <a:buNone/>
            </a:pPr>
            <a:endParaRPr lang="en-US" dirty="0" smtClean="0"/>
          </a:p>
          <a:p>
            <a:pPr algn="just">
              <a:buNone/>
            </a:pPr>
            <a:r>
              <a:rPr lang="en-US" dirty="0" smtClean="0"/>
              <a:t> 6) Huge potential of industrial rocks and minerals (rock salt and coal) in Punjab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fontScale="77500" lnSpcReduction="20000"/>
          </a:bodyPr>
          <a:lstStyle/>
          <a:p>
            <a:pPr algn="just"/>
            <a:endParaRPr lang="en-US" dirty="0" smtClean="0"/>
          </a:p>
          <a:p>
            <a:pPr algn="just"/>
            <a:r>
              <a:rPr lang="en-US" dirty="0" smtClean="0"/>
              <a:t> In spite of having all these resources the country is importing metals and alloys, gold and fertilizer minerals. </a:t>
            </a:r>
          </a:p>
          <a:p>
            <a:pPr algn="just"/>
            <a:endParaRPr lang="en-US" dirty="0" smtClean="0"/>
          </a:p>
          <a:p>
            <a:pPr algn="just"/>
            <a:r>
              <a:rPr lang="en-US" dirty="0" smtClean="0"/>
              <a:t>As a result of expanding economy the import of mineral based product continue to increase with time, rapidly. </a:t>
            </a:r>
          </a:p>
          <a:p>
            <a:pPr algn="just"/>
            <a:endParaRPr lang="en-US" dirty="0" smtClean="0"/>
          </a:p>
          <a:p>
            <a:pPr algn="just"/>
            <a:r>
              <a:rPr lang="en-US" dirty="0" smtClean="0"/>
              <a:t>In order to encourage indigenous production of minerals and products for domestic use, government has been encouraging investment in exploration and development in the mining sector. </a:t>
            </a:r>
          </a:p>
          <a:p>
            <a:pPr algn="just"/>
            <a:endParaRPr lang="en-US" dirty="0" smtClean="0"/>
          </a:p>
          <a:p>
            <a:pPr algn="just"/>
            <a:r>
              <a:rPr lang="en-US" dirty="0" smtClean="0"/>
              <a:t>The utilization of latest exploration techniques may bestow Pakistan with discoveries of world class concealed or sub-surface deposits as yet undetected by previous exploration </a:t>
            </a:r>
            <a:r>
              <a:rPr lang="en-US" dirty="0" err="1" smtClean="0"/>
              <a:t>programmes</a:t>
            </a:r>
            <a:r>
              <a:rPr lang="en-US" dirty="0" smtClean="0"/>
              <a:t>.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endParaRPr lang="en-US" dirty="0" smtClean="0"/>
          </a:p>
          <a:p>
            <a:pPr algn="just"/>
            <a:r>
              <a:rPr lang="en-US" dirty="0" smtClean="0"/>
              <a:t> It is very likely that future mineral discoveries with modern techniques of exploration, in the given area, may include such precious, base metals and rare elements which are highly prized in the present market. </a:t>
            </a:r>
          </a:p>
          <a:p>
            <a:pPr algn="just"/>
            <a:endParaRPr lang="en-US" dirty="0" smtClean="0"/>
          </a:p>
          <a:p>
            <a:pPr algn="just"/>
            <a:r>
              <a:rPr lang="en-US" dirty="0" smtClean="0"/>
              <a:t>By using the aeromagnetic and geophysical techniques, future exploration may be able to find extension of known deposits.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Metallogenic zones in Pakistan</a:t>
            </a:r>
            <a:endParaRPr lang="en-US" b="1" dirty="0"/>
          </a:p>
        </p:txBody>
      </p:sp>
      <p:sp>
        <p:nvSpPr>
          <p:cNvPr id="3" name="Content Placeholder 2"/>
          <p:cNvSpPr>
            <a:spLocks noGrp="1"/>
          </p:cNvSpPr>
          <p:nvPr>
            <p:ph idx="1"/>
          </p:nvPr>
        </p:nvSpPr>
        <p:spPr>
          <a:xfrm>
            <a:off x="457200" y="1600200"/>
            <a:ext cx="8229600" cy="4724400"/>
          </a:xfrm>
        </p:spPr>
        <p:txBody>
          <a:bodyPr>
            <a:normAutofit fontScale="70000" lnSpcReduction="20000"/>
          </a:bodyPr>
          <a:lstStyle/>
          <a:p>
            <a:pPr algn="just">
              <a:buNone/>
            </a:pPr>
            <a:r>
              <a:rPr lang="en-US" dirty="0" smtClean="0"/>
              <a:t>    Tectonically the country has been divided into eleven metallogenic zones. These includes </a:t>
            </a:r>
          </a:p>
          <a:p>
            <a:endParaRPr lang="en-US" dirty="0" smtClean="0"/>
          </a:p>
          <a:p>
            <a:r>
              <a:rPr lang="en-US" dirty="0" err="1" smtClean="0"/>
              <a:t>Chaghi</a:t>
            </a:r>
            <a:r>
              <a:rPr lang="en-US" dirty="0" smtClean="0"/>
              <a:t> </a:t>
            </a:r>
            <a:r>
              <a:rPr lang="en-US" dirty="0" err="1" smtClean="0"/>
              <a:t>Raskoh</a:t>
            </a:r>
            <a:r>
              <a:rPr lang="en-US" dirty="0" smtClean="0"/>
              <a:t> Magmatic Arc which is famous for world class copper-gold deposits, </a:t>
            </a:r>
          </a:p>
          <a:p>
            <a:endParaRPr lang="en-US" dirty="0" smtClean="0"/>
          </a:p>
          <a:p>
            <a:r>
              <a:rPr lang="en-US" dirty="0" err="1" smtClean="0"/>
              <a:t>Chaman</a:t>
            </a:r>
            <a:r>
              <a:rPr lang="en-US" dirty="0" smtClean="0"/>
              <a:t> </a:t>
            </a:r>
            <a:r>
              <a:rPr lang="en-US" dirty="0" err="1" smtClean="0"/>
              <a:t>Ornach</a:t>
            </a:r>
            <a:r>
              <a:rPr lang="en-US" dirty="0" smtClean="0"/>
              <a:t> </a:t>
            </a:r>
            <a:r>
              <a:rPr lang="en-US" dirty="0" err="1" smtClean="0"/>
              <a:t>Nal</a:t>
            </a:r>
            <a:r>
              <a:rPr lang="en-US" dirty="0" smtClean="0"/>
              <a:t> Transform fault famous for </a:t>
            </a:r>
            <a:r>
              <a:rPr lang="en-US" dirty="0" err="1" smtClean="0"/>
              <a:t>antimoney</a:t>
            </a:r>
            <a:r>
              <a:rPr lang="en-US" dirty="0" smtClean="0"/>
              <a:t> occurrences in </a:t>
            </a:r>
            <a:r>
              <a:rPr lang="en-US" dirty="0" err="1" smtClean="0"/>
              <a:t>Qila</a:t>
            </a:r>
            <a:r>
              <a:rPr lang="en-US" dirty="0" smtClean="0"/>
              <a:t> Abdullah, </a:t>
            </a:r>
            <a:r>
              <a:rPr lang="en-US" dirty="0" err="1" smtClean="0"/>
              <a:t>Lasbela</a:t>
            </a:r>
            <a:r>
              <a:rPr lang="en-US" dirty="0" smtClean="0"/>
              <a:t>- </a:t>
            </a:r>
            <a:r>
              <a:rPr lang="en-US" dirty="0" err="1" smtClean="0"/>
              <a:t>Khuzdar</a:t>
            </a:r>
            <a:r>
              <a:rPr lang="en-US" dirty="0" smtClean="0"/>
              <a:t>- Muslim </a:t>
            </a:r>
            <a:r>
              <a:rPr lang="en-US" dirty="0" err="1" smtClean="0"/>
              <a:t>Bagh</a:t>
            </a:r>
            <a:r>
              <a:rPr lang="en-US" dirty="0" smtClean="0"/>
              <a:t>- </a:t>
            </a:r>
            <a:r>
              <a:rPr lang="en-US" dirty="0" err="1" smtClean="0"/>
              <a:t>Zhob</a:t>
            </a:r>
            <a:r>
              <a:rPr lang="en-US" dirty="0" smtClean="0"/>
              <a:t>-Waziristan </a:t>
            </a:r>
          </a:p>
          <a:p>
            <a:endParaRPr lang="en-US" dirty="0" smtClean="0"/>
          </a:p>
          <a:p>
            <a:r>
              <a:rPr lang="en-US" dirty="0" err="1" smtClean="0"/>
              <a:t>Ophiolites</a:t>
            </a:r>
            <a:r>
              <a:rPr lang="en-US" dirty="0" smtClean="0"/>
              <a:t> zone which is famous for copper-gold, manganese etc. </a:t>
            </a:r>
          </a:p>
          <a:p>
            <a:endParaRPr lang="en-US" dirty="0" smtClean="0"/>
          </a:p>
          <a:p>
            <a:r>
              <a:rPr lang="en-US" dirty="0" smtClean="0"/>
              <a:t>Sediment Hosted Lead-Zinc deposits, </a:t>
            </a:r>
            <a:r>
              <a:rPr lang="en-US" dirty="0" err="1" smtClean="0"/>
              <a:t>Kirthar</a:t>
            </a:r>
            <a:r>
              <a:rPr lang="en-US" dirty="0" smtClean="0"/>
              <a:t> Thrust &amp; Fold Belt having coal deposits and decorative stones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70000" lnSpcReduction="20000"/>
          </a:bodyPr>
          <a:lstStyle/>
          <a:p>
            <a:endParaRPr lang="en-US" dirty="0" smtClean="0"/>
          </a:p>
          <a:p>
            <a:r>
              <a:rPr lang="en-US" dirty="0" smtClean="0"/>
              <a:t> Indo-Pakistan Shield rocks of Sargodha and Nagar </a:t>
            </a:r>
            <a:r>
              <a:rPr lang="en-US" dirty="0" err="1" smtClean="0"/>
              <a:t>Parkar</a:t>
            </a:r>
            <a:r>
              <a:rPr lang="en-US" dirty="0" smtClean="0"/>
              <a:t>, </a:t>
            </a:r>
            <a:r>
              <a:rPr lang="en-US" dirty="0" err="1" smtClean="0"/>
              <a:t>Sulaman</a:t>
            </a:r>
            <a:r>
              <a:rPr lang="en-US" dirty="0" smtClean="0"/>
              <a:t> Fold</a:t>
            </a:r>
          </a:p>
          <a:p>
            <a:endParaRPr lang="en-US" dirty="0" smtClean="0"/>
          </a:p>
          <a:p>
            <a:r>
              <a:rPr lang="en-US" dirty="0" smtClean="0"/>
              <a:t> Thrust Belt famous for gypsum and industrial rock</a:t>
            </a:r>
          </a:p>
          <a:p>
            <a:endParaRPr lang="en-US" dirty="0" smtClean="0"/>
          </a:p>
          <a:p>
            <a:r>
              <a:rPr lang="en-US" dirty="0" smtClean="0"/>
              <a:t>Salt range and Kala-</a:t>
            </a:r>
            <a:r>
              <a:rPr lang="en-US" dirty="0" err="1" smtClean="0"/>
              <a:t>Chitta</a:t>
            </a:r>
            <a:r>
              <a:rPr lang="en-US" dirty="0" smtClean="0"/>
              <a:t> Hills having rock salt, gypsum coal etc. </a:t>
            </a:r>
          </a:p>
          <a:p>
            <a:endParaRPr lang="en-US" dirty="0" smtClean="0"/>
          </a:p>
          <a:p>
            <a:r>
              <a:rPr lang="en-US" dirty="0" err="1" smtClean="0"/>
              <a:t>Gondwanic</a:t>
            </a:r>
            <a:r>
              <a:rPr lang="en-US" dirty="0" smtClean="0"/>
              <a:t> domain rocks of </a:t>
            </a:r>
            <a:r>
              <a:rPr lang="en-US" dirty="0" err="1" smtClean="0"/>
              <a:t>Haripur</a:t>
            </a:r>
            <a:r>
              <a:rPr lang="en-US" dirty="0" smtClean="0"/>
              <a:t>, </a:t>
            </a:r>
            <a:r>
              <a:rPr lang="en-US" dirty="0" err="1" smtClean="0"/>
              <a:t>Sherwan</a:t>
            </a:r>
            <a:r>
              <a:rPr lang="en-US" dirty="0" smtClean="0"/>
              <a:t> famous for gemstones and industrial rocks</a:t>
            </a:r>
          </a:p>
          <a:p>
            <a:endParaRPr lang="en-US" dirty="0" smtClean="0"/>
          </a:p>
          <a:p>
            <a:r>
              <a:rPr lang="en-US" dirty="0" err="1" smtClean="0"/>
              <a:t>Kohistan</a:t>
            </a:r>
            <a:r>
              <a:rPr lang="en-US" dirty="0" smtClean="0"/>
              <a:t> Magmatic Arc having </a:t>
            </a:r>
            <a:r>
              <a:rPr lang="en-US" dirty="0" err="1" smtClean="0"/>
              <a:t>matelic</a:t>
            </a:r>
            <a:r>
              <a:rPr lang="en-US" dirty="0" smtClean="0"/>
              <a:t> minerals, </a:t>
            </a:r>
            <a:r>
              <a:rPr lang="en-US" dirty="0" err="1" smtClean="0"/>
              <a:t>ophiolites</a:t>
            </a:r>
            <a:r>
              <a:rPr lang="en-US" dirty="0" smtClean="0"/>
              <a:t> and </a:t>
            </a:r>
            <a:r>
              <a:rPr lang="en-US" dirty="0" err="1" smtClean="0"/>
              <a:t>melange</a:t>
            </a:r>
            <a:r>
              <a:rPr lang="en-US" dirty="0" smtClean="0"/>
              <a:t> zone having high quality gemstone etc. </a:t>
            </a:r>
          </a:p>
          <a:p>
            <a:endParaRPr lang="en-US" dirty="0" smtClean="0"/>
          </a:p>
          <a:p>
            <a:r>
              <a:rPr lang="en-US" dirty="0" smtClean="0"/>
              <a:t>Karakoram Block having various economic minerals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Current Development</a:t>
            </a:r>
            <a:endParaRPr lang="en-US" b="1" dirty="0"/>
          </a:p>
        </p:txBody>
      </p:sp>
      <p:sp>
        <p:nvSpPr>
          <p:cNvPr id="3" name="Content Placeholder 2"/>
          <p:cNvSpPr>
            <a:spLocks noGrp="1"/>
          </p:cNvSpPr>
          <p:nvPr>
            <p:ph idx="1"/>
          </p:nvPr>
        </p:nvSpPr>
        <p:spPr/>
        <p:txBody>
          <a:bodyPr>
            <a:normAutofit fontScale="85000" lnSpcReduction="20000"/>
          </a:bodyPr>
          <a:lstStyle/>
          <a:p>
            <a:endParaRPr lang="en-US" dirty="0" smtClean="0"/>
          </a:p>
          <a:p>
            <a:pPr algn="just"/>
            <a:r>
              <a:rPr lang="en-US" dirty="0" smtClean="0"/>
              <a:t> For development of these mineral resources through private national / international investment an investment friendly National Mineral Policy (NMP) has been formulated with the consensus of all the provinces and stake holders. </a:t>
            </a:r>
          </a:p>
          <a:p>
            <a:pPr algn="just"/>
            <a:endParaRPr lang="en-US" dirty="0" smtClean="0"/>
          </a:p>
          <a:p>
            <a:pPr algn="just"/>
            <a:r>
              <a:rPr lang="en-US" dirty="0" smtClean="0"/>
              <a:t>The NMP offers various incentives for investment in the mineral sector and all the provinces have formulated investment friendly mineral concession rules to enhance its shares in the GDP and make it competitive in the international market.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77500" lnSpcReduction="20000"/>
          </a:bodyPr>
          <a:lstStyle/>
          <a:p>
            <a:pPr algn="just"/>
            <a:endParaRPr lang="en-US" dirty="0" smtClean="0"/>
          </a:p>
          <a:p>
            <a:pPr algn="just"/>
            <a:r>
              <a:rPr lang="en-US" dirty="0" smtClean="0"/>
              <a:t> Due to existence of these investment friendly polices various international companies have started </a:t>
            </a:r>
          </a:p>
          <a:p>
            <a:pPr algn="just"/>
            <a:endParaRPr lang="en-US" dirty="0" smtClean="0"/>
          </a:p>
          <a:p>
            <a:pPr algn="just"/>
            <a:r>
              <a:rPr lang="en-US" dirty="0" smtClean="0"/>
              <a:t>exploration and mining in Pakistan which includes production of copper and gold from </a:t>
            </a:r>
            <a:r>
              <a:rPr lang="en-US" dirty="0" err="1" smtClean="0"/>
              <a:t>Saindak</a:t>
            </a:r>
            <a:r>
              <a:rPr lang="en-US" dirty="0" smtClean="0"/>
              <a:t> copper project </a:t>
            </a:r>
            <a:r>
              <a:rPr lang="en-US" dirty="0" err="1" smtClean="0"/>
              <a:t>Balouchistan</a:t>
            </a:r>
            <a:r>
              <a:rPr lang="en-US" dirty="0" smtClean="0"/>
              <a:t> and production of lead-zinc from </a:t>
            </a:r>
            <a:r>
              <a:rPr lang="en-US" dirty="0" err="1" smtClean="0"/>
              <a:t>Duddar</a:t>
            </a:r>
            <a:r>
              <a:rPr lang="en-US" dirty="0" smtClean="0"/>
              <a:t> deposit </a:t>
            </a:r>
            <a:r>
              <a:rPr lang="en-US" dirty="0" err="1" smtClean="0"/>
              <a:t>Balouchistan</a:t>
            </a:r>
            <a:r>
              <a:rPr lang="en-US" dirty="0" smtClean="0"/>
              <a:t> by the Chinese company M/S MCC. </a:t>
            </a:r>
          </a:p>
          <a:p>
            <a:pPr algn="just"/>
            <a:endParaRPr lang="en-US" dirty="0" smtClean="0"/>
          </a:p>
          <a:p>
            <a:pPr algn="just"/>
            <a:r>
              <a:rPr lang="en-US" dirty="0" smtClean="0"/>
              <a:t>Detail exploration has been completed by the multinational </a:t>
            </a:r>
            <a:r>
              <a:rPr lang="en-US" dirty="0" err="1" smtClean="0"/>
              <a:t>Tethyan</a:t>
            </a:r>
            <a:r>
              <a:rPr lang="en-US" dirty="0" smtClean="0"/>
              <a:t> Copper Company (TCC) in district </a:t>
            </a:r>
            <a:r>
              <a:rPr lang="en-US" dirty="0" err="1" smtClean="0"/>
              <a:t>Chagi</a:t>
            </a:r>
            <a:r>
              <a:rPr lang="en-US" dirty="0" smtClean="0"/>
              <a:t> </a:t>
            </a:r>
            <a:r>
              <a:rPr lang="en-US" dirty="0" err="1" smtClean="0"/>
              <a:t>Balochistan</a:t>
            </a:r>
            <a:r>
              <a:rPr lang="en-US" dirty="0" smtClean="0"/>
              <a:t>. </a:t>
            </a:r>
          </a:p>
          <a:p>
            <a:pPr algn="just"/>
            <a:endParaRPr lang="en-US" dirty="0" smtClean="0"/>
          </a:p>
          <a:p>
            <a:pPr algn="just"/>
            <a:r>
              <a:rPr lang="en-US" dirty="0" smtClean="0"/>
              <a:t>Moreover, various international companies have started work on development of various blocks in </a:t>
            </a:r>
            <a:r>
              <a:rPr lang="en-US" dirty="0" err="1" smtClean="0"/>
              <a:t>Thar</a:t>
            </a:r>
            <a:r>
              <a:rPr lang="en-US" dirty="0" smtClean="0"/>
              <a:t> coal fields </a:t>
            </a:r>
            <a:r>
              <a:rPr lang="en-US" dirty="0" err="1" smtClean="0"/>
              <a:t>Sindh</a:t>
            </a:r>
            <a:r>
              <a:rPr lang="en-US" dirty="0" smtClean="0"/>
              <a:t> which will lead to mining and power generation.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655638"/>
          </a:xfrm>
        </p:spPr>
        <p:txBody>
          <a:bodyPr>
            <a:normAutofit fontScale="90000"/>
          </a:bodyPr>
          <a:lstStyle/>
          <a:p>
            <a:pPr algn="r"/>
            <a:r>
              <a:rPr lang="en-US" b="1" dirty="0" smtClean="0"/>
              <a:t>Policy Wing</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pPr fontAlgn="base">
              <a:buNone/>
            </a:pPr>
            <a:r>
              <a:rPr lang="en-US" dirty="0" smtClean="0"/>
              <a:t>The Policy Wing is comprised of</a:t>
            </a:r>
          </a:p>
          <a:p>
            <a:pPr fontAlgn="base"/>
            <a:endParaRPr lang="en-US" dirty="0" smtClean="0"/>
          </a:p>
          <a:p>
            <a:pPr fontAlgn="base"/>
            <a:r>
              <a:rPr lang="en-US" b="1" dirty="0" smtClean="0"/>
              <a:t>DIRECTORATE GENERAL OF PETROLEUM CONCESSION</a:t>
            </a:r>
            <a:r>
              <a:rPr lang="en-US" b="1" dirty="0" smtClean="0">
                <a:hlinkClick r:id="rId2" tooltip="DIRECTORATE GENERAL OF PETROLEUM CONCESSION"/>
              </a:rPr>
              <a:t/>
            </a:r>
            <a:br>
              <a:rPr lang="en-US" b="1" dirty="0" smtClean="0">
                <a:hlinkClick r:id="rId2" tooltip="DIRECTORATE GENERAL OF PETROLEUM CONCESSION"/>
              </a:rPr>
            </a:br>
            <a:endParaRPr lang="en-US" b="1" dirty="0" smtClean="0"/>
          </a:p>
          <a:p>
            <a:pPr fontAlgn="base"/>
            <a:r>
              <a:rPr lang="en-US" b="1" dirty="0" smtClean="0"/>
              <a:t>DIRECTORATE GENERAL OF OIL</a:t>
            </a:r>
            <a:r>
              <a:rPr lang="en-US" b="1" dirty="0" smtClean="0">
                <a:hlinkClick r:id="rId3"/>
              </a:rPr>
              <a:t/>
            </a:r>
            <a:br>
              <a:rPr lang="en-US" b="1" dirty="0" smtClean="0">
                <a:hlinkClick r:id="rId3"/>
              </a:rPr>
            </a:br>
            <a:endParaRPr lang="en-US" dirty="0" smtClean="0"/>
          </a:p>
          <a:p>
            <a:pPr fontAlgn="base"/>
            <a:r>
              <a:rPr lang="en-US" b="1" dirty="0" smtClean="0"/>
              <a:t>DIRECTORATE GENERAL OF GAS </a:t>
            </a:r>
            <a:r>
              <a:rPr lang="en-US" b="1" dirty="0" smtClean="0">
                <a:hlinkClick r:id="rId4"/>
              </a:rPr>
              <a:t/>
            </a:r>
            <a:br>
              <a:rPr lang="en-US" b="1" dirty="0" smtClean="0">
                <a:hlinkClick r:id="rId4"/>
              </a:rPr>
            </a:br>
            <a:endParaRPr lang="en-US" dirty="0" smtClean="0"/>
          </a:p>
          <a:p>
            <a:pPr fontAlgn="base"/>
            <a:r>
              <a:rPr lang="en-US" b="1" dirty="0" smtClean="0"/>
              <a:t>DIRECTORATE GENERAL OF ADMN/SPECIAL PROJECTS</a:t>
            </a:r>
            <a:endParaRPr lang="en-US" dirty="0" smtClean="0"/>
          </a:p>
          <a:p>
            <a:pPr fontAlgn="base">
              <a:buNone/>
            </a:pPr>
            <a:endParaRPr lang="en-US" dirty="0" smtClean="0"/>
          </a:p>
          <a:p>
            <a:pPr algn="just" fontAlgn="base"/>
            <a:r>
              <a:rPr lang="en-US" dirty="0" smtClean="0"/>
              <a:t>Each Directorate is headed by a Director General. The Policy Wing is responsible for developing policies for oil and gas sector forecasting future requirement and assessing the impact of existing policies, rules and regulations.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Gems &amp; </a:t>
            </a:r>
            <a:r>
              <a:rPr lang="en-US" b="1" dirty="0" err="1" smtClean="0"/>
              <a:t>Jewellery</a:t>
            </a:r>
            <a:r>
              <a:rPr lang="en-US" b="1" dirty="0" smtClean="0"/>
              <a:t> Sector</a:t>
            </a:r>
            <a:br>
              <a:rPr lang="en-US" b="1" dirty="0" smtClean="0"/>
            </a:br>
            <a:endParaRPr lang="en-US" b="1"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Currently, Pakistan imports more than one hundred and twenty tones of gold per annum, which makes it the eighth largest consumer of gold in the world. </a:t>
            </a:r>
          </a:p>
          <a:p>
            <a:pPr algn="just"/>
            <a:endParaRPr lang="en-US" dirty="0" smtClean="0"/>
          </a:p>
          <a:p>
            <a:pPr algn="just"/>
            <a:r>
              <a:rPr lang="en-US" dirty="0" smtClean="0"/>
              <a:t>In the year 2002, Pakistan exported gems &amp; </a:t>
            </a:r>
            <a:r>
              <a:rPr lang="en-US" dirty="0" err="1" smtClean="0"/>
              <a:t>jewellery</a:t>
            </a:r>
            <a:r>
              <a:rPr lang="en-US" dirty="0" smtClean="0"/>
              <a:t> worth US$32 million (which went down to US$28.2 million in 2003). </a:t>
            </a:r>
          </a:p>
          <a:p>
            <a:pPr algn="just"/>
            <a:endParaRPr lang="en-US" dirty="0" smtClean="0"/>
          </a:p>
          <a:p>
            <a:pPr algn="just"/>
            <a:r>
              <a:rPr lang="en-US" dirty="0" smtClean="0"/>
              <a:t>Although, the volume of exports of gems &amp; </a:t>
            </a:r>
            <a:r>
              <a:rPr lang="en-US" dirty="0" err="1" smtClean="0"/>
              <a:t>jewellery</a:t>
            </a:r>
            <a:r>
              <a:rPr lang="en-US" dirty="0" smtClean="0"/>
              <a:t> from Pakistan is of no great significance in the total global trade of US$84.4 billion  and much lower than India, which is our biggest regional competitor, but the growth potential of exports in the sector is huge.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77500" lnSpcReduction="20000"/>
          </a:bodyPr>
          <a:lstStyle/>
          <a:p>
            <a:pPr algn="just"/>
            <a:r>
              <a:rPr lang="en-US" dirty="0" smtClean="0"/>
              <a:t>Pakistan has been gifted with abundant resources of several precious and semi-precious gemstones, at present mostly found in Northern Areas and NWFP, but with a huge future potential in </a:t>
            </a:r>
            <a:r>
              <a:rPr lang="en-US" dirty="0" err="1" smtClean="0"/>
              <a:t>Balochistan</a:t>
            </a:r>
            <a:r>
              <a:rPr lang="en-US" dirty="0" smtClean="0"/>
              <a:t>. </a:t>
            </a:r>
          </a:p>
          <a:p>
            <a:pPr algn="just"/>
            <a:endParaRPr lang="en-US" dirty="0" smtClean="0"/>
          </a:p>
          <a:p>
            <a:pPr algn="just"/>
            <a:r>
              <a:rPr lang="en-US" dirty="0" smtClean="0"/>
              <a:t>Most important of the currently found stones are emeralds of </a:t>
            </a:r>
            <a:r>
              <a:rPr lang="en-US" dirty="0" err="1" smtClean="0"/>
              <a:t>Mingora</a:t>
            </a:r>
            <a:r>
              <a:rPr lang="en-US" dirty="0" smtClean="0"/>
              <a:t> (Swat), pink and golden topaz of </a:t>
            </a:r>
            <a:r>
              <a:rPr lang="en-US" dirty="0" err="1" smtClean="0"/>
              <a:t>Katlang</a:t>
            </a:r>
            <a:r>
              <a:rPr lang="en-US" dirty="0" smtClean="0"/>
              <a:t> (</a:t>
            </a:r>
            <a:r>
              <a:rPr lang="en-US" dirty="0" err="1" smtClean="0"/>
              <a:t>Mardan</a:t>
            </a:r>
            <a:r>
              <a:rPr lang="en-US" dirty="0" smtClean="0"/>
              <a:t>) and aquamarine of </a:t>
            </a:r>
            <a:r>
              <a:rPr lang="en-US" dirty="0" err="1" smtClean="0"/>
              <a:t>Chitral</a:t>
            </a:r>
            <a:r>
              <a:rPr lang="en-US" dirty="0" smtClean="0"/>
              <a:t> and </a:t>
            </a:r>
            <a:r>
              <a:rPr lang="en-US" dirty="0" err="1" smtClean="0"/>
              <a:t>Neelam</a:t>
            </a:r>
            <a:r>
              <a:rPr lang="en-US" dirty="0" smtClean="0"/>
              <a:t> Valley. </a:t>
            </a:r>
          </a:p>
          <a:p>
            <a:pPr algn="just"/>
            <a:endParaRPr lang="en-US" dirty="0" smtClean="0"/>
          </a:p>
          <a:p>
            <a:pPr algn="just"/>
            <a:r>
              <a:rPr lang="en-US" dirty="0" smtClean="0"/>
              <a:t>At present, there is no formal survey available to identify the geological resources of gemstones in the country. </a:t>
            </a:r>
          </a:p>
          <a:p>
            <a:pPr algn="just"/>
            <a:endParaRPr lang="en-US" dirty="0" smtClean="0"/>
          </a:p>
          <a:p>
            <a:pPr algn="just"/>
            <a:r>
              <a:rPr lang="en-US" dirty="0" smtClean="0"/>
              <a:t>Furthermore, due to lack of realization of its importance as an industry, those who are engaged in the mining, cutting/polishing and trading of gemstones in Pakistan have not been able to exploit the full potential of this sector.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70000" lnSpcReduction="20000"/>
          </a:bodyPr>
          <a:lstStyle/>
          <a:p>
            <a:pPr algn="just"/>
            <a:r>
              <a:rPr lang="en-US" dirty="0" smtClean="0"/>
              <a:t>The first gemstone mine in Pakistan was discovered in 1951, in the </a:t>
            </a:r>
            <a:r>
              <a:rPr lang="en-US" dirty="0" err="1" smtClean="0"/>
              <a:t>Haramosh</a:t>
            </a:r>
            <a:r>
              <a:rPr lang="en-US" dirty="0" smtClean="0"/>
              <a:t> Range in </a:t>
            </a:r>
            <a:r>
              <a:rPr lang="en-US" dirty="0" err="1" smtClean="0"/>
              <a:t>Gilgit</a:t>
            </a:r>
            <a:r>
              <a:rPr lang="en-US" dirty="0" smtClean="0"/>
              <a:t>. But it took no less than 27 years for the establishment of Gemstones Corporation of Pakistan (GEMCP), under the administrative control of Ministry of Petroleum &amp; Natural Resources, in 1978. </a:t>
            </a:r>
          </a:p>
          <a:p>
            <a:pPr algn="just"/>
            <a:endParaRPr lang="en-US" dirty="0" smtClean="0"/>
          </a:p>
          <a:p>
            <a:pPr algn="just"/>
            <a:r>
              <a:rPr lang="en-US" dirty="0" smtClean="0"/>
              <a:t>GEMCP was responsible for exploring, mining, auctioning and exports of gemstones. Within 15 years of its establishment, GEMCP was disbanded in 1993-94 and private sector was encouraged to invest in the sector. </a:t>
            </a:r>
          </a:p>
          <a:p>
            <a:pPr algn="just"/>
            <a:endParaRPr lang="en-US" dirty="0" smtClean="0"/>
          </a:p>
          <a:p>
            <a:pPr algn="just"/>
            <a:r>
              <a:rPr lang="en-US" dirty="0" smtClean="0"/>
              <a:t>The impact of privatization proved to be positive, as exports of gemstones have risen since then, albeit slightly. </a:t>
            </a:r>
          </a:p>
          <a:p>
            <a:pPr algn="just"/>
            <a:endParaRPr lang="en-US" dirty="0" smtClean="0"/>
          </a:p>
          <a:p>
            <a:pPr algn="just"/>
            <a:r>
              <a:rPr lang="en-US" dirty="0" smtClean="0"/>
              <a:t>In 2003, the total value of gemstones export was worth US$4 million. </a:t>
            </a:r>
          </a:p>
          <a:p>
            <a:pPr algn="just"/>
            <a:endParaRPr lang="en-US" dirty="0" smtClean="0"/>
          </a:p>
          <a:p>
            <a:pPr algn="just"/>
            <a:r>
              <a:rPr lang="en-US" dirty="0" smtClean="0"/>
              <a:t>Factors including lack of appropriate skills, vested interest, regulatory bottlenecks, technological limitation and so forth, have been responsible for hindering the efforts of new investors to make any significant progress in this regard.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Human Resource and Administration Wing</a:t>
            </a:r>
            <a:endParaRPr lang="en-US" b="1" dirty="0" smtClean="0"/>
          </a:p>
          <a:p>
            <a:r>
              <a:rPr lang="en-US" dirty="0" smtClean="0"/>
              <a:t>International Joint Venture Wing</a:t>
            </a:r>
            <a:endParaRPr lang="en-US" b="1" dirty="0" smtClean="0"/>
          </a:p>
          <a:p>
            <a:r>
              <a:rPr lang="en-US" dirty="0" smtClean="0"/>
              <a:t>Mineral Wing</a:t>
            </a:r>
            <a:endParaRPr lang="en-US" b="1" dirty="0" smtClean="0"/>
          </a:p>
          <a:p>
            <a:r>
              <a:rPr lang="en-US" dirty="0" smtClean="0"/>
              <a:t>Policy Wing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r>
              <a:rPr lang="en-US" b="1" dirty="0" smtClean="0"/>
              <a:t>Ministry of Ports &amp; Shipping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1229</Words>
  <Application>Microsoft Office PowerPoint</Application>
  <PresentationFormat>On-screen Show (4:3)</PresentationFormat>
  <Paragraphs>196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Regulatory Administrative Institutions MPA 517</vt:lpstr>
      <vt:lpstr>Recap</vt:lpstr>
      <vt:lpstr>Directorate General of Gas-FUNCTIONS </vt:lpstr>
      <vt:lpstr>Wings</vt:lpstr>
      <vt:lpstr>Today’s Lecture</vt:lpstr>
      <vt:lpstr>Human Resource and Administration Wing </vt:lpstr>
      <vt:lpstr>Functions</vt:lpstr>
      <vt:lpstr>JOINT SECRETARY (HR &amp; ADMN)</vt:lpstr>
      <vt:lpstr>International Joint Venture Wing </vt:lpstr>
      <vt:lpstr>Mineral Wing </vt:lpstr>
      <vt:lpstr>Slide 11</vt:lpstr>
      <vt:lpstr>Slide 12</vt:lpstr>
      <vt:lpstr>Metallogenic zones in Pakistan</vt:lpstr>
      <vt:lpstr>Slide 14</vt:lpstr>
      <vt:lpstr>Current Development</vt:lpstr>
      <vt:lpstr>Slide 16</vt:lpstr>
      <vt:lpstr>Policy Wing </vt:lpstr>
      <vt:lpstr>Gems &amp; Jewellery Sector </vt:lpstr>
      <vt:lpstr>Slide 19</vt:lpstr>
      <vt:lpstr>Slide 20</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37</cp:revision>
  <dcterms:created xsi:type="dcterms:W3CDTF">2006-08-16T00:00:00Z</dcterms:created>
  <dcterms:modified xsi:type="dcterms:W3CDTF">2014-06-27T06:41:03Z</dcterms:modified>
</cp:coreProperties>
</file>